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421" r:id="rId3"/>
    <p:sldId id="557" r:id="rId4"/>
    <p:sldId id="560" r:id="rId5"/>
    <p:sldId id="561" r:id="rId6"/>
    <p:sldId id="548" r:id="rId7"/>
    <p:sldId id="549" r:id="rId8"/>
    <p:sldId id="546" r:id="rId9"/>
    <p:sldId id="556" r:id="rId10"/>
    <p:sldId id="558" r:id="rId11"/>
    <p:sldId id="554" r:id="rId12"/>
    <p:sldId id="559" r:id="rId13"/>
    <p:sldId id="553" r:id="rId14"/>
    <p:sldId id="545" r:id="rId15"/>
    <p:sldId id="422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4581" autoAdjust="0"/>
  </p:normalViewPr>
  <p:slideViewPr>
    <p:cSldViewPr>
      <p:cViewPr varScale="1">
        <p:scale>
          <a:sx n="81" d="100"/>
          <a:sy n="81" d="100"/>
        </p:scale>
        <p:origin x="3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A215-44AC-48DA-AF86-EC2F785F13D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5665-A5AE-45BB-8848-AA424DA2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cross_(red)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在基督里的新关系</a:t>
            </a:r>
            <a:br>
              <a:rPr lang="en-US" altLang="zh-CN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弗</a:t>
            </a:r>
            <a:r>
              <a:rPr lang="en-US" altLang="zh-CN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11-22</a:t>
            </a:r>
            <a:endParaRPr lang="zh-CN" altLang="en-US" sz="3200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CC31F80-FF00-CF7B-8A66-E0B8D15C6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4869160"/>
          </a:xfrm>
        </p:spPr>
        <p:txBody>
          <a:bodyPr/>
          <a:lstStyle/>
          <a:p>
            <a:pPr algn="l" eaLnBrk="1" hangingPunct="1"/>
            <a:endParaRPr lang="zh-CN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A group of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2FD09516-0527-85C1-4233-1FF4420FA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1"/>
            <a:ext cx="4572000" cy="3247058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B8C24673-EFF3-0736-98B0-C3C3D71FB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20" y="3429000"/>
            <a:ext cx="2858779" cy="3406688"/>
          </a:xfrm>
          <a:prstGeom prst="rect">
            <a:avLst/>
          </a:prstGeom>
        </p:spPr>
      </p:pic>
      <p:pic>
        <p:nvPicPr>
          <p:cNvPr id="7" name="Picture 6" descr="A group of people in a church&#10;&#10;Description automatically generated with medium confidence">
            <a:extLst>
              <a:ext uri="{FF2B5EF4-FFF2-40B4-BE49-F238E27FC236}">
                <a16:creationId xmlns:a16="http://schemas.microsoft.com/office/drawing/2014/main" id="{A2B09F28-AA67-879E-65F0-943B19358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5" y="22311"/>
            <a:ext cx="4283965" cy="3247057"/>
          </a:xfrm>
          <a:prstGeom prst="rect">
            <a:avLst/>
          </a:prstGeom>
        </p:spPr>
      </p:pic>
      <p:pic>
        <p:nvPicPr>
          <p:cNvPr id="9" name="Picture 8" descr="A group of people sitting in a room looking at a screen&#10;&#10;Description automatically generated with low confidence">
            <a:extLst>
              <a:ext uri="{FF2B5EF4-FFF2-40B4-BE49-F238E27FC236}">
                <a16:creationId xmlns:a16="http://schemas.microsoft.com/office/drawing/2014/main" id="{08D4678C-71AB-9F48-A30F-23D9C61839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11" y="3429000"/>
            <a:ext cx="2858778" cy="3429001"/>
          </a:xfrm>
          <a:prstGeom prst="rect">
            <a:avLst/>
          </a:prstGeom>
        </p:spPr>
      </p:pic>
      <p:pic>
        <p:nvPicPr>
          <p:cNvPr id="11" name="Picture 10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D0D280FE-C874-01CA-BECA-2DD79ADC3B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3397518"/>
            <a:ext cx="2925625" cy="34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1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endParaRPr lang="zh-CN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6DF27320-28CA-566B-089C-DADFDBFC2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" y="0"/>
            <a:ext cx="4176463" cy="3133572"/>
          </a:xfrm>
          <a:prstGeom prst="rect">
            <a:avLst/>
          </a:prstGeom>
        </p:spPr>
      </p:pic>
      <p:pic>
        <p:nvPicPr>
          <p:cNvPr id="5" name="Picture 4" descr="A picture containing person, indoor, child, group&#10;&#10;Description automatically generated">
            <a:extLst>
              <a:ext uri="{FF2B5EF4-FFF2-40B4-BE49-F238E27FC236}">
                <a16:creationId xmlns:a16="http://schemas.microsoft.com/office/drawing/2014/main" id="{A3006F7F-0C64-96E3-6AC1-36D1FEA77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86" y="0"/>
            <a:ext cx="4176464" cy="3132348"/>
          </a:xfrm>
          <a:prstGeom prst="rect">
            <a:avLst/>
          </a:prstGeom>
        </p:spPr>
      </p:pic>
      <p:pic>
        <p:nvPicPr>
          <p:cNvPr id="7" name="Picture 6" descr="A group of people sitting in a room watching a television&#10;&#10;Description automatically generated with medium confidence">
            <a:extLst>
              <a:ext uri="{FF2B5EF4-FFF2-40B4-BE49-F238E27FC236}">
                <a16:creationId xmlns:a16="http://schemas.microsoft.com/office/drawing/2014/main" id="{A9B828D2-362A-BFE2-15E9-FC8AC30DD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" y="3724426"/>
            <a:ext cx="4179734" cy="3133573"/>
          </a:xfrm>
          <a:prstGeom prst="rect">
            <a:avLst/>
          </a:prstGeom>
        </p:spPr>
      </p:pic>
      <p:pic>
        <p:nvPicPr>
          <p:cNvPr id="9" name="Picture 8" descr="A group of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C2A72F71-81F5-7789-0194-1EFF8663B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95" y="3724426"/>
            <a:ext cx="4179736" cy="31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6669088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+mn-ea"/>
                <a:ea typeface="+mn-ea"/>
              </a:rPr>
              <a:t>三、在基督里的新关系</a:t>
            </a:r>
            <a:b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16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既在十字架上灭了冤仇，便借这十字架，使两下归为一体，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与神和好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了。</a:t>
            </a:r>
            <a:r>
              <a:rPr lang="en-US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17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并且来传和平的福音给你们远处的人，也给那近处的人。</a:t>
            </a:r>
            <a:r>
              <a:rPr lang="en-US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18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因为我们两下借着他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被一个圣灵所感得以进到父面前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r>
              <a:rPr lang="en-US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19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这样，你们不再作外人，和客旅，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是与圣徒同国，是神家里的人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了。</a:t>
            </a:r>
            <a:endParaRPr lang="zh-CN" altLang="en-US" sz="36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751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罗</a:t>
            </a:r>
            <a:r>
              <a:rPr lang="en-US" alt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17 </a:t>
            </a:r>
            <a:r>
              <a:rPr 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zh-CN" sz="3600" b="1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神的义</a:t>
            </a:r>
            <a:r>
              <a:rPr 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在这福音上显明出来，</a:t>
            </a:r>
            <a:r>
              <a:rPr lang="zh-CN" sz="3600" b="1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这义是本于信</a:t>
            </a:r>
            <a:r>
              <a:rPr 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，以致于信。如经上所记：</a:t>
            </a:r>
            <a:r>
              <a:rPr lang="zh-CN" altLang="en-US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3600" b="1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义人必因信得生</a:t>
            </a:r>
            <a:r>
              <a:rPr lang="zh-CN" altLang="en-US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。”</a:t>
            </a:r>
            <a:br>
              <a:rPr lang="en-US" alt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、上帝公义的“义”</a:t>
            </a:r>
            <a:br>
              <a:rPr lang="en-US" alt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、上帝称罪人为义，却不违背他公义的“义”</a:t>
            </a:r>
            <a:br>
              <a:rPr lang="en-US" altLang="zh-CN" sz="3600" b="1" dirty="0">
                <a:solidFill>
                  <a:srgbClr val="FFFF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9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3447"/>
            <a:ext cx="91726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b="1" dirty="0" err="1">
                <a:solidFill>
                  <a:schemeClr val="lt1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br>
              <a:rPr lang="en-US" sz="6600" b="1" dirty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dirty="0">
                <a:solidFill>
                  <a:srgbClr val="FFFF66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179512" y="4132866"/>
            <a:ext cx="467544" cy="1268760"/>
          </a:xfrm>
        </p:spPr>
        <p:txBody>
          <a:bodyPr/>
          <a:lstStyle/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永恒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11A4210-BB9B-5B32-F596-21B2A3572682}"/>
              </a:ext>
            </a:extLst>
          </p:cNvPr>
          <p:cNvSpPr/>
          <p:nvPr/>
        </p:nvSpPr>
        <p:spPr>
          <a:xfrm>
            <a:off x="1290852" y="3507709"/>
            <a:ext cx="7817652" cy="4846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7CB4C1C-D0C8-32DC-5226-10F034D42AC0}"/>
              </a:ext>
            </a:extLst>
          </p:cNvPr>
          <p:cNvSpPr/>
          <p:nvPr/>
        </p:nvSpPr>
        <p:spPr>
          <a:xfrm>
            <a:off x="1258547" y="3010415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37058BB-B835-9B2D-6BCA-4E61BC98E455}"/>
              </a:ext>
            </a:extLst>
          </p:cNvPr>
          <p:cNvSpPr/>
          <p:nvPr/>
        </p:nvSpPr>
        <p:spPr>
          <a:xfrm>
            <a:off x="5400045" y="3002329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6B841F4-14B7-569B-D906-9BBDE71855EF}"/>
              </a:ext>
            </a:extLst>
          </p:cNvPr>
          <p:cNvSpPr/>
          <p:nvPr/>
        </p:nvSpPr>
        <p:spPr>
          <a:xfrm>
            <a:off x="2601341" y="3004297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E1D75B1-B65F-E3F8-A19E-5B32FC8F6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62463" y="2354053"/>
            <a:ext cx="731409" cy="1312723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7644E4A0-239E-1BFA-C75C-AA892371CB7A}"/>
              </a:ext>
            </a:extLst>
          </p:cNvPr>
          <p:cNvSpPr/>
          <p:nvPr/>
        </p:nvSpPr>
        <p:spPr>
          <a:xfrm>
            <a:off x="7437364" y="3004297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56D60CB0-0C21-9869-90E4-C8D9EEAE4300}"/>
              </a:ext>
            </a:extLst>
          </p:cNvPr>
          <p:cNvSpPr/>
          <p:nvPr/>
        </p:nvSpPr>
        <p:spPr>
          <a:xfrm>
            <a:off x="8463380" y="3004297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64C3E103-23BC-E2A0-28DF-375100AAC3C2}"/>
              </a:ext>
            </a:extLst>
          </p:cNvPr>
          <p:cNvSpPr txBox="1">
            <a:spLocks/>
          </p:cNvSpPr>
          <p:nvPr/>
        </p:nvSpPr>
        <p:spPr bwMode="auto">
          <a:xfrm>
            <a:off x="1144046" y="4126077"/>
            <a:ext cx="46754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创世时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460FEB0F-AA68-DBD8-E0DA-B7507CDBA8FE}"/>
              </a:ext>
            </a:extLst>
          </p:cNvPr>
          <p:cNvSpPr txBox="1">
            <a:spLocks/>
          </p:cNvSpPr>
          <p:nvPr/>
        </p:nvSpPr>
        <p:spPr bwMode="auto">
          <a:xfrm>
            <a:off x="3767600" y="4220920"/>
            <a:ext cx="46754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道成肉身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E407DD38-C334-ACF8-7E22-5C4CC0340C65}"/>
              </a:ext>
            </a:extLst>
          </p:cNvPr>
          <p:cNvSpPr txBox="1">
            <a:spLocks/>
          </p:cNvSpPr>
          <p:nvPr/>
        </p:nvSpPr>
        <p:spPr bwMode="auto">
          <a:xfrm>
            <a:off x="232155" y="548679"/>
            <a:ext cx="467545" cy="2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在基督 里的拣选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EE5CA642-B09F-4C81-4C42-CD43E55DEE19}"/>
              </a:ext>
            </a:extLst>
          </p:cNvPr>
          <p:cNvSpPr txBox="1">
            <a:spLocks/>
          </p:cNvSpPr>
          <p:nvPr/>
        </p:nvSpPr>
        <p:spPr bwMode="auto">
          <a:xfrm>
            <a:off x="6374659" y="6125579"/>
            <a:ext cx="2544374" cy="57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chemeClr val="bg1"/>
                </a:solidFill>
              </a:rPr>
              <a:t>以弗所信徒</a:t>
            </a: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25B8DA6A-2BB8-73DA-1E99-9DCDFAA79F0D}"/>
              </a:ext>
            </a:extLst>
          </p:cNvPr>
          <p:cNvSpPr txBox="1">
            <a:spLocks/>
          </p:cNvSpPr>
          <p:nvPr/>
        </p:nvSpPr>
        <p:spPr bwMode="auto">
          <a:xfrm>
            <a:off x="1144047" y="37897"/>
            <a:ext cx="7197744" cy="6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chemeClr val="bg1"/>
                </a:solidFill>
              </a:rPr>
              <a:t>看上帝在创世之前对我们的预定与拣选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80A948CE-8F6D-8DEA-6DE1-08C2FBCAEF50}"/>
              </a:ext>
            </a:extLst>
          </p:cNvPr>
          <p:cNvSpPr txBox="1">
            <a:spLocks/>
          </p:cNvSpPr>
          <p:nvPr/>
        </p:nvSpPr>
        <p:spPr bwMode="auto">
          <a:xfrm>
            <a:off x="8312919" y="4084643"/>
            <a:ext cx="539463" cy="99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将来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BFBF878B-9517-782C-B3F9-245C7EA7BF16}"/>
              </a:ext>
            </a:extLst>
          </p:cNvPr>
          <p:cNvSpPr txBox="1">
            <a:spLocks/>
          </p:cNvSpPr>
          <p:nvPr/>
        </p:nvSpPr>
        <p:spPr bwMode="auto">
          <a:xfrm>
            <a:off x="7278636" y="4083445"/>
            <a:ext cx="467544" cy="10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当下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20BCE6D7-3EC1-CE57-C392-08E5B590AF12}"/>
              </a:ext>
            </a:extLst>
          </p:cNvPr>
          <p:cNvSpPr txBox="1">
            <a:spLocks/>
          </p:cNvSpPr>
          <p:nvPr/>
        </p:nvSpPr>
        <p:spPr bwMode="auto">
          <a:xfrm>
            <a:off x="6145227" y="3873081"/>
            <a:ext cx="467544" cy="15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蒙恩前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1046F824-81B1-9F38-EFCD-C875D00BECF6}"/>
              </a:ext>
            </a:extLst>
          </p:cNvPr>
          <p:cNvSpPr/>
          <p:nvPr/>
        </p:nvSpPr>
        <p:spPr>
          <a:xfrm rot="16200000" flipH="1" flipV="1">
            <a:off x="3578458" y="-2152662"/>
            <a:ext cx="1174789" cy="697713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C50FB6B4-7983-20E5-3DC9-0694DD5F899F}"/>
              </a:ext>
            </a:extLst>
          </p:cNvPr>
          <p:cNvSpPr/>
          <p:nvPr/>
        </p:nvSpPr>
        <p:spPr>
          <a:xfrm>
            <a:off x="6247046" y="3002329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280A6759-2E4C-6AD7-F48C-DEC55ACD0DD1}"/>
              </a:ext>
            </a:extLst>
          </p:cNvPr>
          <p:cNvSpPr txBox="1">
            <a:spLocks/>
          </p:cNvSpPr>
          <p:nvPr/>
        </p:nvSpPr>
        <p:spPr bwMode="auto">
          <a:xfrm>
            <a:off x="5199678" y="3985712"/>
            <a:ext cx="467544" cy="167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圣灵降临</a:t>
            </a: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C6AFC92F-7642-2211-FA3B-0C54010618EA}"/>
              </a:ext>
            </a:extLst>
          </p:cNvPr>
          <p:cNvSpPr/>
          <p:nvPr/>
        </p:nvSpPr>
        <p:spPr>
          <a:xfrm rot="16200000">
            <a:off x="7347863" y="4488019"/>
            <a:ext cx="511549" cy="254437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F1783ADA-0D27-3C0D-BB3D-89E58E041F68}"/>
              </a:ext>
            </a:extLst>
          </p:cNvPr>
          <p:cNvSpPr/>
          <p:nvPr/>
        </p:nvSpPr>
        <p:spPr>
          <a:xfrm rot="16200000" flipH="1" flipV="1">
            <a:off x="6795010" y="2152271"/>
            <a:ext cx="249257" cy="127976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A043530A-CC8C-8D01-6E21-B621EEE0AF7F}"/>
              </a:ext>
            </a:extLst>
          </p:cNvPr>
          <p:cNvSpPr txBox="1">
            <a:spLocks/>
          </p:cNvSpPr>
          <p:nvPr/>
        </p:nvSpPr>
        <p:spPr bwMode="auto">
          <a:xfrm>
            <a:off x="6216265" y="2119626"/>
            <a:ext cx="1296143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看过去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F05E4EE3-E966-506A-677B-DDCE36EAE7C8}"/>
              </a:ext>
            </a:extLst>
          </p:cNvPr>
          <p:cNvSpPr/>
          <p:nvPr/>
        </p:nvSpPr>
        <p:spPr>
          <a:xfrm rot="777279">
            <a:off x="7727451" y="316979"/>
            <a:ext cx="847266" cy="2149591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476A8683-8D14-A416-0E55-3231FA121A06}"/>
              </a:ext>
            </a:extLst>
          </p:cNvPr>
          <p:cNvSpPr txBox="1">
            <a:spLocks/>
          </p:cNvSpPr>
          <p:nvPr/>
        </p:nvSpPr>
        <p:spPr bwMode="auto">
          <a:xfrm rot="17840027">
            <a:off x="7505260" y="815342"/>
            <a:ext cx="1488531" cy="7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看当下</a:t>
            </a:r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13FA257D-2D31-78E0-6111-151BA411AC9F}"/>
              </a:ext>
            </a:extLst>
          </p:cNvPr>
          <p:cNvSpPr/>
          <p:nvPr/>
        </p:nvSpPr>
        <p:spPr>
          <a:xfrm rot="16200000" flipH="1">
            <a:off x="8035442" y="2319031"/>
            <a:ext cx="270933" cy="99000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20AF0431-89F6-2889-84F3-1822756D4418}"/>
              </a:ext>
            </a:extLst>
          </p:cNvPr>
          <p:cNvSpPr txBox="1">
            <a:spLocks/>
          </p:cNvSpPr>
          <p:nvPr/>
        </p:nvSpPr>
        <p:spPr bwMode="auto">
          <a:xfrm>
            <a:off x="8028384" y="2138725"/>
            <a:ext cx="1269909" cy="52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</a:rPr>
              <a:t>看将来</a:t>
            </a:r>
          </a:p>
        </p:txBody>
      </p:sp>
    </p:spTree>
    <p:extLst>
      <p:ext uri="{BB962C8B-B14F-4D97-AF65-F5344CB8AC3E}">
        <p14:creationId xmlns:p14="http://schemas.microsoft.com/office/powerpoint/2010/main" val="359568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2627784" y="0"/>
            <a:ext cx="6516216" cy="5301208"/>
          </a:xfrm>
        </p:spPr>
        <p:txBody>
          <a:bodyPr/>
          <a:lstStyle/>
          <a:p>
            <a:pPr algn="l" eaLnBrk="1" hangingPunct="1"/>
            <a:r>
              <a:rPr 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随从今世的风俗、</a:t>
            </a:r>
            <a:b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顺从空中掌权者的首领、</a:t>
            </a:r>
            <a:b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放纵肉休的私欲，</a:t>
            </a:r>
            <a:b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随着肉休和心中所喜好的而行，</a:t>
            </a:r>
            <a:b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本为可怒之子。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502718C7-2623-B018-92DE-5F5899A742CE}"/>
              </a:ext>
            </a:extLst>
          </p:cNvPr>
          <p:cNvSpPr/>
          <p:nvPr/>
        </p:nvSpPr>
        <p:spPr>
          <a:xfrm>
            <a:off x="2051720" y="346348"/>
            <a:ext cx="504056" cy="460851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DC142AA-A09B-116E-5EB6-3DDDA2E6ED05}"/>
              </a:ext>
            </a:extLst>
          </p:cNvPr>
          <p:cNvSpPr txBox="1">
            <a:spLocks/>
          </p:cNvSpPr>
          <p:nvPr/>
        </p:nvSpPr>
        <p:spPr bwMode="auto">
          <a:xfrm>
            <a:off x="712881" y="475360"/>
            <a:ext cx="648072" cy="435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</a:rPr>
              <a:t>死在罪恶过犯之中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9AC8AAA-278A-F751-9FC0-EC9435B1913B}"/>
              </a:ext>
            </a:extLst>
          </p:cNvPr>
          <p:cNvSpPr txBox="1">
            <a:spLocks/>
          </p:cNvSpPr>
          <p:nvPr/>
        </p:nvSpPr>
        <p:spPr bwMode="auto">
          <a:xfrm>
            <a:off x="1331640" y="475361"/>
            <a:ext cx="648072" cy="435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</a:rPr>
              <a:t>的生活表现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69819-A06E-B213-3259-40F4F7B4C5A7}"/>
              </a:ext>
            </a:extLst>
          </p:cNvPr>
          <p:cNvSpPr txBox="1"/>
          <p:nvPr/>
        </p:nvSpPr>
        <p:spPr>
          <a:xfrm>
            <a:off x="0" y="5517232"/>
            <a:ext cx="911962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4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34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3400" b="1" dirty="0">
                <a:solidFill>
                  <a:schemeClr val="bg1"/>
                </a:solidFill>
                <a:latin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34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我们原是他的工作，在基督耶稣里造成的，为要叫我们行善，就是神所预备叫我们行的</a:t>
            </a:r>
            <a:r>
              <a:rPr lang="zh-CN" altLang="en-US" sz="34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0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+mn-ea"/>
                <a:ea typeface="+mn-ea"/>
              </a:rPr>
              <a:t>一、从前的光景</a:t>
            </a:r>
            <a: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  <a:t>——</a:t>
            </a:r>
            <a:r>
              <a:rPr lang="zh-CN" altLang="en-US" sz="3600" b="1" dirty="0">
                <a:solidFill>
                  <a:srgbClr val="FFFF00"/>
                </a:solidFill>
                <a:latin typeface="+mn-ea"/>
                <a:ea typeface="+mn-ea"/>
              </a:rPr>
              <a:t>与基督无份</a:t>
            </a:r>
            <a:b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+mn-ea"/>
                <a:ea typeface="+mn-ea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你们</a:t>
            </a:r>
            <a:r>
              <a:rPr lang="zh-CN" altLang="en-US" sz="3600" b="1" dirty="0">
                <a:solidFill>
                  <a:srgbClr val="FFFF00"/>
                </a:solidFill>
                <a:latin typeface="+mn-ea"/>
                <a:ea typeface="+mn-ea"/>
              </a:rPr>
              <a:t>死在过犯罪恶之中，他叫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你们</a:t>
            </a:r>
            <a:r>
              <a:rPr lang="zh-CN" altLang="en-US" sz="3600" b="1" dirty="0">
                <a:solidFill>
                  <a:srgbClr val="FFFF00"/>
                </a:solidFill>
                <a:latin typeface="+mn-ea"/>
                <a:ea typeface="+mn-ea"/>
              </a:rPr>
              <a:t>活过来，</a:t>
            </a:r>
            <a:b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+mn-ea"/>
                <a:ea typeface="+mn-ea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+mn-ea"/>
                <a:ea typeface="+mn-ea"/>
              </a:rPr>
              <a:t>3-10</a:t>
            </a:r>
            <a:r>
              <a:rPr lang="zh-CN" altLang="en-US" sz="3600" b="1" dirty="0">
                <a:solidFill>
                  <a:srgbClr val="FFFF00"/>
                </a:solidFill>
                <a:latin typeface="+mn-ea"/>
                <a:ea typeface="+mn-ea"/>
              </a:rPr>
              <a:t> 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我们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从前也都在他们中间……然而神既有丰富的怜悯，因他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爱我们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的大爱，当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我们死在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过犯之中的时候，便叫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我们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与基督一同活过来……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我们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原是他的工作，在基督里造成的……。</a:t>
            </a:r>
            <a:endParaRPr lang="zh-CN" altLang="en-US" sz="36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525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  <a:r>
              <a:rPr lang="en-US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11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所以你们应当记念，你们从前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按肉体是外邦人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，是称为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没受割礼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的，这名原是那些凭人手在肉身上称为受割礼之人所起的。</a:t>
            </a:r>
            <a:r>
              <a:rPr lang="en-US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12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那时你们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与基督无关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在以色列国民以外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在所应许的诸约上是局外人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。并且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活在世上没有指望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CN" sz="3600" b="1" dirty="0">
                <a:solidFill>
                  <a:schemeClr val="bg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没有神</a:t>
            </a:r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US" sz="3600" b="1" dirty="0">
              <a:solidFill>
                <a:srgbClr val="FFFF00"/>
              </a:solidFill>
              <a:effectLst/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37312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</a:rPr>
              <a:t>二、在基督里的新身份</a:t>
            </a: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br>
              <a:rPr lang="en-US" altLang="zh-CN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你们从前远离神的人，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3600" b="1" dirty="0">
                <a:solidFill>
                  <a:srgbClr val="FFFF00"/>
                </a:solidFill>
                <a:latin typeface="DengXian" panose="02010600030101010101" pitchFamily="2" charset="-122"/>
                <a:cs typeface="Times New Roman" panose="02020603050405020304" pitchFamily="18" charset="0"/>
              </a:rPr>
              <a:t>ut</a:t>
            </a:r>
            <a:r>
              <a:rPr lang="zh-CN" altLang="en-US" sz="3600" b="1" dirty="0">
                <a:solidFill>
                  <a:srgbClr val="FFFF00"/>
                </a:solidFill>
                <a:latin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FF00"/>
                </a:solidFill>
                <a:latin typeface="DengXian" panose="02010600030101010101" pitchFamily="2" charset="-122"/>
                <a:cs typeface="Times New Roman" panose="02020603050405020304" pitchFamily="18" charset="0"/>
              </a:rPr>
              <a:t>now)</a:t>
            </a:r>
            <a:r>
              <a:rPr lang="zh-CN" altLang="en-US" sz="3600" b="1" dirty="0">
                <a:solidFill>
                  <a:srgbClr val="FFFF00"/>
                </a:solidFill>
                <a:latin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如今却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在基督耶稣里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靠着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他的血，已经得亲近了。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因他使我们和睦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两下合而为一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拆毁了中间隔断的墙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而且以自己的身体，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废掉冤仇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，就是那记在律法上的规条。为要将两下，借着自己造成一个新人，如此便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成就了和睦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6361" y="116632"/>
            <a:ext cx="2549416" cy="1296144"/>
          </a:xfrm>
        </p:spPr>
        <p:txBody>
          <a:bodyPr/>
          <a:lstStyle/>
          <a:p>
            <a:pPr algn="l" eaLnBrk="1" hangingPunct="1"/>
            <a:r>
              <a:rPr lang="en-US" altLang="zh-CN" sz="3200" b="1" dirty="0">
                <a:solidFill>
                  <a:srgbClr val="FFFF00"/>
                </a:solidFill>
              </a:rPr>
              <a:t>Make America Great Again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42C2975F-C70B-3B20-F7D9-69D849E288BF}"/>
              </a:ext>
            </a:extLst>
          </p:cNvPr>
          <p:cNvSpPr txBox="1">
            <a:spLocks/>
          </p:cNvSpPr>
          <p:nvPr/>
        </p:nvSpPr>
        <p:spPr bwMode="auto">
          <a:xfrm>
            <a:off x="2381131" y="231875"/>
            <a:ext cx="1440159" cy="11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200" b="1" dirty="0">
                <a:solidFill>
                  <a:srgbClr val="FFFF00"/>
                </a:solidFill>
              </a:rPr>
              <a:t>Black Lives Matter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4995EE4-0D42-0D0A-63AD-92ECDD7C5815}"/>
              </a:ext>
            </a:extLst>
          </p:cNvPr>
          <p:cNvSpPr txBox="1">
            <a:spLocks/>
          </p:cNvSpPr>
          <p:nvPr/>
        </p:nvSpPr>
        <p:spPr bwMode="auto">
          <a:xfrm>
            <a:off x="4306299" y="498830"/>
            <a:ext cx="864096" cy="7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外邦人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2587198-1C77-9543-F3C2-F904F05B1A45}"/>
              </a:ext>
            </a:extLst>
          </p:cNvPr>
          <p:cNvSpPr txBox="1">
            <a:spLocks/>
          </p:cNvSpPr>
          <p:nvPr/>
        </p:nvSpPr>
        <p:spPr bwMode="auto">
          <a:xfrm>
            <a:off x="5499801" y="480403"/>
            <a:ext cx="864096" cy="7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犹太人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3B11D6B-8BF4-0200-2ECB-E3D475BE369A}"/>
              </a:ext>
            </a:extLst>
          </p:cNvPr>
          <p:cNvSpPr txBox="1">
            <a:spLocks/>
          </p:cNvSpPr>
          <p:nvPr/>
        </p:nvSpPr>
        <p:spPr bwMode="auto">
          <a:xfrm>
            <a:off x="6883088" y="480403"/>
            <a:ext cx="864096" cy="7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众税吏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0656854-072E-56CD-E656-D92D56EF97AD}"/>
              </a:ext>
            </a:extLst>
          </p:cNvPr>
          <p:cNvSpPr txBox="1">
            <a:spLocks/>
          </p:cNvSpPr>
          <p:nvPr/>
        </p:nvSpPr>
        <p:spPr bwMode="auto">
          <a:xfrm>
            <a:off x="8172400" y="480403"/>
            <a:ext cx="864096" cy="7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奋锐党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2FD4D07D-620F-2112-60D3-3E712A0950DB}"/>
              </a:ext>
            </a:extLst>
          </p:cNvPr>
          <p:cNvSpPr txBox="1">
            <a:spLocks/>
          </p:cNvSpPr>
          <p:nvPr/>
        </p:nvSpPr>
        <p:spPr bwMode="auto">
          <a:xfrm>
            <a:off x="1940248" y="4514723"/>
            <a:ext cx="51845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每一个人都需要基督的救恩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BFE9289-3156-31E2-BCEA-A419E580695E}"/>
              </a:ext>
            </a:extLst>
          </p:cNvPr>
          <p:cNvSpPr/>
          <p:nvPr/>
        </p:nvSpPr>
        <p:spPr>
          <a:xfrm rot="18712537">
            <a:off x="2602328" y="2495204"/>
            <a:ext cx="288032" cy="21343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4827930-FA6C-7BFD-5543-9F5C0F1BC1EC}"/>
              </a:ext>
            </a:extLst>
          </p:cNvPr>
          <p:cNvSpPr/>
          <p:nvPr/>
        </p:nvSpPr>
        <p:spPr>
          <a:xfrm>
            <a:off x="4900641" y="2813620"/>
            <a:ext cx="288032" cy="14974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ED91A00-713A-5FD9-F165-FB8075E83118}"/>
              </a:ext>
            </a:extLst>
          </p:cNvPr>
          <p:cNvSpPr/>
          <p:nvPr/>
        </p:nvSpPr>
        <p:spPr>
          <a:xfrm rot="2428548">
            <a:off x="6978261" y="2435909"/>
            <a:ext cx="293124" cy="22401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CF198C3-09A3-B934-A967-2CD16B1707C7}"/>
              </a:ext>
            </a:extLst>
          </p:cNvPr>
          <p:cNvSpPr/>
          <p:nvPr/>
        </p:nvSpPr>
        <p:spPr>
          <a:xfrm rot="16200000">
            <a:off x="1409597" y="599842"/>
            <a:ext cx="485625" cy="266429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97B9B94D-FC7B-A40A-042E-DBD590DE6E8D}"/>
              </a:ext>
            </a:extLst>
          </p:cNvPr>
          <p:cNvSpPr/>
          <p:nvPr/>
        </p:nvSpPr>
        <p:spPr>
          <a:xfrm rot="16200000">
            <a:off x="4962811" y="1120593"/>
            <a:ext cx="345599" cy="159247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FE935A8F-DAEE-7275-8FAE-28EDF41CEE6D}"/>
              </a:ext>
            </a:extLst>
          </p:cNvPr>
          <p:cNvSpPr/>
          <p:nvPr/>
        </p:nvSpPr>
        <p:spPr>
          <a:xfrm rot="16200000">
            <a:off x="7635410" y="1084743"/>
            <a:ext cx="345599" cy="159247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FED92B8A-6171-CA5B-CF9E-D98BE0CD67C0}"/>
              </a:ext>
            </a:extLst>
          </p:cNvPr>
          <p:cNvSpPr txBox="1">
            <a:spLocks/>
          </p:cNvSpPr>
          <p:nvPr/>
        </p:nvSpPr>
        <p:spPr bwMode="auto">
          <a:xfrm>
            <a:off x="1064451" y="2223275"/>
            <a:ext cx="1175915" cy="7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罪人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4C10F8D-C50C-E881-E5DD-1C4065EE6479}"/>
              </a:ext>
            </a:extLst>
          </p:cNvPr>
          <p:cNvSpPr txBox="1">
            <a:spLocks/>
          </p:cNvSpPr>
          <p:nvPr/>
        </p:nvSpPr>
        <p:spPr bwMode="auto">
          <a:xfrm>
            <a:off x="7243795" y="2075431"/>
            <a:ext cx="1175915" cy="7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罪人</a:t>
            </a: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E0B7F103-DD23-2628-EAA1-1C8E731002F3}"/>
              </a:ext>
            </a:extLst>
          </p:cNvPr>
          <p:cNvSpPr txBox="1">
            <a:spLocks/>
          </p:cNvSpPr>
          <p:nvPr/>
        </p:nvSpPr>
        <p:spPr bwMode="auto">
          <a:xfrm>
            <a:off x="4636962" y="2132932"/>
            <a:ext cx="1175915" cy="7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罪人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F6C355A-DCA4-2219-2D92-386E0749514D}"/>
              </a:ext>
            </a:extLst>
          </p:cNvPr>
          <p:cNvSpPr/>
          <p:nvPr/>
        </p:nvSpPr>
        <p:spPr>
          <a:xfrm>
            <a:off x="4510296" y="5219429"/>
            <a:ext cx="2880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0D2BBDA6-F2CD-D78D-F468-DE1A3E05AFCF}"/>
              </a:ext>
            </a:extLst>
          </p:cNvPr>
          <p:cNvSpPr txBox="1">
            <a:spLocks/>
          </p:cNvSpPr>
          <p:nvPr/>
        </p:nvSpPr>
        <p:spPr bwMode="auto">
          <a:xfrm>
            <a:off x="2381131" y="5924135"/>
            <a:ext cx="4862664" cy="7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基督里的新身份：基督徒</a:t>
            </a:r>
          </a:p>
        </p:txBody>
      </p:sp>
    </p:spTree>
    <p:extLst>
      <p:ext uri="{BB962C8B-B14F-4D97-AF65-F5344CB8AC3E}">
        <p14:creationId xmlns:p14="http://schemas.microsoft.com/office/powerpoint/2010/main" val="185575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11560" cy="692696"/>
          </a:xfrm>
        </p:spPr>
        <p:txBody>
          <a:bodyPr/>
          <a:lstStyle/>
          <a:p>
            <a:pPr algn="l" eaLnBrk="1" hangingPunct="1"/>
            <a:endParaRPr lang="zh-CN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A picture containing ceiling, floor, indoor, blue&#10;&#10;Description automatically generated">
            <a:extLst>
              <a:ext uri="{FF2B5EF4-FFF2-40B4-BE49-F238E27FC236}">
                <a16:creationId xmlns:a16="http://schemas.microsoft.com/office/drawing/2014/main" id="{45BFF832-DD4B-E8F3-C9ED-DECC3C287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" y="116632"/>
            <a:ext cx="5428526" cy="3744416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8510F8DC-13EC-5953-4250-2A3154542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7261" y="2725577"/>
            <a:ext cx="4725144" cy="35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40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617</Words>
  <Application>Microsoft Office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宋体</vt:lpstr>
      <vt:lpstr>汉仪中楷简</vt:lpstr>
      <vt:lpstr>等线</vt:lpstr>
      <vt:lpstr>等线</vt:lpstr>
      <vt:lpstr>Arial</vt:lpstr>
      <vt:lpstr>Calibri</vt:lpstr>
      <vt:lpstr>Office 主题</vt:lpstr>
      <vt:lpstr>在基督里的新关系  弗2：11-22</vt:lpstr>
      <vt:lpstr>祈祷/Prayer</vt:lpstr>
      <vt:lpstr>永恒</vt:lpstr>
      <vt:lpstr>随从今世的风俗、  顺从空中掌权者的首领、  放纵肉休的私欲，  随着肉休和心中所喜好的而行，  本为可怒之子。</vt:lpstr>
      <vt:lpstr>一、从前的光景——与基督无份  2：1你们死在过犯罪恶之中，他叫你们活过来，  2：3-10 我们从前也都在他们中间……然而神既有丰富的怜悯，因他爱我们的大爱，当我们死在过犯之中的时候，便叫我们与基督一同活过来……我们原是他的工作，在基督里造成的……。</vt:lpstr>
      <vt:lpstr>2：11所以你们应当记念，你们从前按肉体是外邦人，是称为没受割礼的，这名原是那些凭人手在肉身上称为受割礼之人所起的。12那时你们与基督无关，在以色列国民以外，在所应许的诸约上是局外人。并且活在世上没有指望，没有神。</vt:lpstr>
      <vt:lpstr>二、在基督里的新身份   2：13你们从前远离神的人，（But now) 如今却在基督耶稣里，靠着他的血，已经得亲近了。14因他使我们和睦，将两下合而为一，拆毁了中间隔断的墙。15而且以自己的身体，废掉冤仇，就是那记在律法上的规条。为要将两下，借着自己造成一个新人，如此便成就了和睦。</vt:lpstr>
      <vt:lpstr>Make America Great Again</vt:lpstr>
      <vt:lpstr>PowerPoint Presentation</vt:lpstr>
      <vt:lpstr>PowerPoint Presentation</vt:lpstr>
      <vt:lpstr>PowerPoint Presentation</vt:lpstr>
      <vt:lpstr>三、在基督里的新关系   16既在十字架上灭了冤仇，便借这十字架，使两下归为一体，与神和好了。17并且来传和平的福音给你们远处的人，也给那近处的人。18因为我们两下借着他被一个圣灵所感得以进到父面前。19这样，你们不再作外人，和客旅，是与圣徒同国，是神家里的人了。</vt:lpstr>
      <vt:lpstr>罗1：17 因为神的义在这福音上显明出来，这义是本于信，以致于信。如经上所记：“义人必因信得生。”  A、上帝公义的“义”  B、上帝称罪人为义，却不违背他公义的“义” </vt:lpstr>
      <vt:lpstr>总结 Summary</vt:lpstr>
      <vt:lpstr>祈祷/Prayer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Linghui Tian</cp:lastModifiedBy>
  <cp:revision>207</cp:revision>
  <dcterms:modified xsi:type="dcterms:W3CDTF">2022-07-23T12:34:23Z</dcterms:modified>
</cp:coreProperties>
</file>