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3" r:id="rId1"/>
  </p:sldMasterIdLst>
  <p:notesMasterIdLst>
    <p:notesMasterId r:id="rId17"/>
  </p:notesMasterIdLst>
  <p:sldIdLst>
    <p:sldId id="599" r:id="rId2"/>
    <p:sldId id="585" r:id="rId3"/>
    <p:sldId id="600" r:id="rId4"/>
    <p:sldId id="586" r:id="rId5"/>
    <p:sldId id="604" r:id="rId6"/>
    <p:sldId id="605" r:id="rId7"/>
    <p:sldId id="606" r:id="rId8"/>
    <p:sldId id="603" r:id="rId9"/>
    <p:sldId id="601" r:id="rId10"/>
    <p:sldId id="607" r:id="rId11"/>
    <p:sldId id="602" r:id="rId12"/>
    <p:sldId id="608" r:id="rId13"/>
    <p:sldId id="609" r:id="rId14"/>
    <p:sldId id="610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7F9B912-3753-106C-BD6B-2CE3E3F31D7B}" name="Linghui Tian" initials="LT" userId="S::lptian@lincolnchristian.edu::5da2c850-7583-4ae2-8b96-b66f6bf5d4f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0000"/>
    <a:srgbClr val="FF9933"/>
    <a:srgbClr val="FF0000"/>
    <a:srgbClr val="FF3399"/>
    <a:srgbClr val="782C74"/>
    <a:srgbClr val="190894"/>
    <a:srgbClr val="D47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581" autoAdjust="0"/>
  </p:normalViewPr>
  <p:slideViewPr>
    <p:cSldViewPr>
      <p:cViewPr varScale="1">
        <p:scale>
          <a:sx n="100" d="100"/>
          <a:sy n="100" d="100"/>
        </p:scale>
        <p:origin x="119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9B451-3BAC-47BC-844A-A269722A73F9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E2D1-9FB1-44AE-A2CC-4C81BFD96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11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8" name="Google Shape;13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420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68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4261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altLang="zh-CN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666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1520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273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47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154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53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10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15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414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77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844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653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45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55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E4B38957-97F9-44C9-9CEE-3BB5BF79F01E}" type="datetimeFigureOut">
              <a:rPr lang="zh-CN" altLang="en-US" smtClean="0"/>
              <a:pPr>
                <a:defRPr/>
              </a:pPr>
              <a:t>2022/7/30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6C53CC-9CDA-4A13-A3F0-62F01CCFB9F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872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744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  <p:sldLayoutId id="2147484755" r:id="rId12"/>
    <p:sldLayoutId id="2147484756" r:id="rId13"/>
    <p:sldLayoutId id="2147484757" r:id="rId14"/>
    <p:sldLayoutId id="2147484758" r:id="rId15"/>
    <p:sldLayoutId id="2147484759" r:id="rId16"/>
    <p:sldLayoutId id="2147484760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F26B7-FB98-AD79-8A4B-34F14540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        </a:t>
            </a:r>
            <a:br>
              <a:rPr lang="en-US" altLang="zh-CN" dirty="0"/>
            </a:br>
            <a:r>
              <a:rPr lang="en-US" altLang="zh-CN" sz="6600" dirty="0"/>
              <a:t> </a:t>
            </a:r>
            <a:r>
              <a:rPr lang="zh-CN" altLang="en-US" sz="7200" b="1" dirty="0"/>
              <a:t>基督福音的奥秘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A4C5F-AF73-20F4-C282-813B6C2F5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700" y="3645024"/>
            <a:ext cx="6711654" cy="2603382"/>
          </a:xfrm>
        </p:spPr>
        <p:txBody>
          <a:bodyPr>
            <a:normAutofit/>
          </a:bodyPr>
          <a:lstStyle/>
          <a:p>
            <a:r>
              <a:rPr lang="zh-CN" altLang="en-US" sz="5400" b="1" dirty="0"/>
              <a:t>以弗所书</a:t>
            </a:r>
            <a:r>
              <a:rPr lang="en-US" altLang="zh-CN" sz="5400" b="1" dirty="0"/>
              <a:t>3</a:t>
            </a:r>
            <a:r>
              <a:rPr lang="zh-CN" altLang="en-US" sz="5400" b="1" dirty="0"/>
              <a:t>：</a:t>
            </a:r>
            <a:r>
              <a:rPr lang="en-US" altLang="zh-CN" sz="5400" b="1" dirty="0"/>
              <a:t>1-13</a:t>
            </a:r>
            <a:endParaRPr lang="zh-CN" alt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78939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8B7E-3B37-EF6D-DD0D-AD5118779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813376"/>
          </a:xfrm>
        </p:spPr>
        <p:txBody>
          <a:bodyPr/>
          <a:lstStyle/>
          <a:p>
            <a:r>
              <a:rPr lang="en-US" altLang="zh-CN" dirty="0"/>
              <a:t>4 </a:t>
            </a:r>
            <a:r>
              <a:rPr lang="zh-CN" altLang="en-US" b="1" dirty="0"/>
              <a:t>你们念了，就能晓得我深知基督的奥秘。</a:t>
            </a:r>
            <a:br>
              <a:rPr lang="en-US" altLang="zh-CN" b="1" dirty="0"/>
            </a:br>
            <a:br>
              <a:rPr lang="zh-CN" altLang="en-US" b="1" dirty="0"/>
            </a:br>
            <a:r>
              <a:rPr lang="en-US" altLang="zh-CN" b="1" dirty="0"/>
              <a:t>5 </a:t>
            </a:r>
            <a:r>
              <a:rPr lang="zh-CN" altLang="en-US" b="1" dirty="0"/>
              <a:t>这奥秘在以前的世代，没有叫人知道，像如今借着圣灵启示他的圣使徒和先知一样。</a:t>
            </a:r>
            <a:br>
              <a:rPr lang="en-US" altLang="zh-CN" b="1" dirty="0"/>
            </a:br>
            <a:br>
              <a:rPr lang="zh-CN" altLang="en-US" b="1" dirty="0"/>
            </a:br>
            <a:r>
              <a:rPr lang="en-US" altLang="zh-CN" b="1" dirty="0"/>
              <a:t>6 </a:t>
            </a:r>
            <a:r>
              <a:rPr lang="zh-CN" altLang="en-US" b="1" dirty="0"/>
              <a:t>这奥秘就是外邦人在基督耶稣里，借着福音，得以同为后嗣，同为一体，同蒙应许。</a:t>
            </a:r>
          </a:p>
        </p:txBody>
      </p:sp>
    </p:spTree>
    <p:extLst>
      <p:ext uri="{BB962C8B-B14F-4D97-AF65-F5344CB8AC3E}">
        <p14:creationId xmlns:p14="http://schemas.microsoft.com/office/powerpoint/2010/main" val="245258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6CF0-A13A-D210-6FB0-92D05BE7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9468544" cy="6813376"/>
          </a:xfrm>
        </p:spPr>
        <p:txBody>
          <a:bodyPr/>
          <a:lstStyle/>
          <a:p>
            <a:br>
              <a:rPr lang="en-US" altLang="zh-CN" dirty="0"/>
            </a:br>
            <a:r>
              <a:rPr lang="zh-CN" altLang="en-US" b="1" dirty="0"/>
              <a:t>三、	基督福音奥秘的目的（</a:t>
            </a:r>
            <a:r>
              <a:rPr lang="en-US" altLang="zh-CN" b="1" dirty="0"/>
              <a:t>3</a:t>
            </a:r>
            <a:r>
              <a:rPr lang="zh-CN" altLang="en-US" b="1" dirty="0"/>
              <a:t>：</a:t>
            </a:r>
            <a:r>
              <a:rPr lang="en-US" altLang="zh-CN" b="1" dirty="0"/>
              <a:t>7-13</a:t>
            </a:r>
            <a:r>
              <a:rPr lang="zh-CN" altLang="en-US" b="1" dirty="0"/>
              <a:t>）</a:t>
            </a:r>
            <a:br>
              <a:rPr lang="en-US" altLang="zh-CN" b="1" dirty="0"/>
            </a:br>
            <a:br>
              <a:rPr lang="en-US" altLang="zh-CN" dirty="0"/>
            </a:br>
            <a:r>
              <a:rPr lang="en-US" altLang="zh-CN" b="1" dirty="0">
                <a:solidFill>
                  <a:srgbClr val="FFFF00"/>
                </a:solidFill>
              </a:rPr>
              <a:t>A.	</a:t>
            </a:r>
            <a:r>
              <a:rPr lang="zh-CN" altLang="en-US" b="1" dirty="0">
                <a:solidFill>
                  <a:srgbClr val="FFFF00"/>
                </a:solidFill>
              </a:rPr>
              <a:t>把基督测不透的丰富传给外邦人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>
                <a:solidFill>
                  <a:srgbClr val="FFFF00"/>
                </a:solidFill>
              </a:rPr>
              <a:t>B. </a:t>
            </a:r>
            <a:r>
              <a:rPr lang="zh-CN" altLang="en-US" b="1" dirty="0">
                <a:solidFill>
                  <a:srgbClr val="FFFF00"/>
                </a:solidFill>
              </a:rPr>
              <a:t>明白且活出神从万世之前所定的旨意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>
                <a:solidFill>
                  <a:srgbClr val="FFFF00"/>
                </a:solidFill>
              </a:rPr>
              <a:t>C.	</a:t>
            </a:r>
            <a:r>
              <a:rPr lang="zh-CN" altLang="en-US" b="1" dirty="0">
                <a:solidFill>
                  <a:srgbClr val="FFFF00"/>
                </a:solidFill>
              </a:rPr>
              <a:t>我们可以放胆无惧，笃信不疑的来</a:t>
            </a: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>
                <a:solidFill>
                  <a:srgbClr val="FFFF00"/>
                </a:solidFill>
              </a:rPr>
              <a:t>      </a:t>
            </a:r>
            <a:r>
              <a:rPr lang="zh-CN" altLang="en-US" b="1" dirty="0">
                <a:solidFill>
                  <a:srgbClr val="FFFF00"/>
                </a:solidFill>
              </a:rPr>
              <a:t>到神面前</a:t>
            </a:r>
          </a:p>
        </p:txBody>
      </p:sp>
    </p:spTree>
    <p:extLst>
      <p:ext uri="{BB962C8B-B14F-4D97-AF65-F5344CB8AC3E}">
        <p14:creationId xmlns:p14="http://schemas.microsoft.com/office/powerpoint/2010/main" val="132012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23A13-A80B-13A5-D994-D4096AEA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76672"/>
            <a:ext cx="9036496" cy="6264696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A.	</a:t>
            </a:r>
            <a:r>
              <a:rPr lang="zh-CN" altLang="en-US" b="1" dirty="0">
                <a:solidFill>
                  <a:srgbClr val="FFFF00"/>
                </a:solidFill>
              </a:rPr>
              <a:t>把基督测不透的丰富传给外邦人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zh-CN" altLang="en-US" b="1" dirty="0"/>
            </a:br>
            <a:r>
              <a:rPr lang="en-US" altLang="zh-CN" b="1" dirty="0"/>
              <a:t>7 </a:t>
            </a:r>
            <a:r>
              <a:rPr lang="zh-CN" altLang="en-US" b="1" dirty="0"/>
              <a:t>我作了这福音的执事，是照神的恩 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赐。这恩赐是照他运行的大能赐给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我的。</a:t>
            </a:r>
            <a:br>
              <a:rPr lang="zh-CN" altLang="en-US" b="1" dirty="0"/>
            </a:br>
            <a:r>
              <a:rPr lang="en-US" altLang="zh-CN" b="1" dirty="0"/>
              <a:t>8 </a:t>
            </a:r>
            <a:r>
              <a:rPr lang="zh-CN" altLang="en-US" b="1" dirty="0"/>
              <a:t>我本来比众圣徒中最小的还小。然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而他还赐我这恩典，叫我把基督那 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测不透的丰富，传给外邦人。</a:t>
            </a:r>
          </a:p>
        </p:txBody>
      </p:sp>
    </p:spTree>
    <p:extLst>
      <p:ext uri="{BB962C8B-B14F-4D97-AF65-F5344CB8AC3E}">
        <p14:creationId xmlns:p14="http://schemas.microsoft.com/office/powerpoint/2010/main" val="1593477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1506-5EB2-3C4C-235D-9D4C19991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9108504" cy="6309320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B. </a:t>
            </a:r>
            <a:r>
              <a:rPr lang="zh-CN" altLang="en-US" b="1" dirty="0">
                <a:solidFill>
                  <a:srgbClr val="FFFF00"/>
                </a:solidFill>
              </a:rPr>
              <a:t>明白且活出神从万世之前所定的旨</a:t>
            </a: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>
                <a:solidFill>
                  <a:srgbClr val="FFFF00"/>
                </a:solidFill>
              </a:rPr>
              <a:t>    </a:t>
            </a:r>
            <a:r>
              <a:rPr lang="zh-CN" altLang="en-US" b="1" dirty="0">
                <a:solidFill>
                  <a:srgbClr val="FFFF00"/>
                </a:solidFill>
              </a:rPr>
              <a:t>意</a:t>
            </a:r>
            <a:r>
              <a:rPr lang="en-US" altLang="zh-CN" b="1" dirty="0">
                <a:solidFill>
                  <a:srgbClr val="FFFF00"/>
                </a:solidFill>
              </a:rPr>
              <a:t>.</a:t>
            </a: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/>
              <a:t>9</a:t>
            </a:r>
            <a:r>
              <a:rPr lang="zh-CN" altLang="en-US" b="1" dirty="0"/>
              <a:t>又使众人都明白，这历代以来隐藏在</a:t>
            </a:r>
            <a:br>
              <a:rPr lang="en-US" altLang="zh-CN" b="1" dirty="0"/>
            </a:br>
            <a:r>
              <a:rPr lang="en-US" altLang="zh-CN" b="1" dirty="0"/>
              <a:t>  </a:t>
            </a:r>
            <a:r>
              <a:rPr lang="zh-CN" altLang="en-US" b="1" dirty="0"/>
              <a:t>创造万物之神里的奥秘，是如何安排 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的。</a:t>
            </a:r>
            <a:br>
              <a:rPr lang="en-US" altLang="zh-CN" b="1" dirty="0"/>
            </a:br>
            <a:r>
              <a:rPr lang="en-US" altLang="zh-CN" b="1" dirty="0"/>
              <a:t>10</a:t>
            </a:r>
            <a:r>
              <a:rPr lang="zh-CN" altLang="en-US" b="1" dirty="0"/>
              <a:t>为要借着教会使天上执政的，掌权</a:t>
            </a:r>
            <a:br>
              <a:rPr lang="en-US" altLang="zh-CN" b="1" dirty="0"/>
            </a:br>
            <a:r>
              <a:rPr lang="en-US" altLang="zh-CN" b="1" dirty="0"/>
              <a:t>    </a:t>
            </a:r>
            <a:r>
              <a:rPr lang="zh-CN" altLang="en-US" b="1" dirty="0"/>
              <a:t>的，现在得知神百般的智慧。</a:t>
            </a:r>
            <a:br>
              <a:rPr lang="zh-CN" altLang="en-US" b="1" dirty="0"/>
            </a:br>
            <a:r>
              <a:rPr lang="en-US" altLang="zh-CN" b="1" dirty="0"/>
              <a:t>11</a:t>
            </a:r>
            <a:r>
              <a:rPr lang="zh-CN" altLang="en-US" b="1" dirty="0"/>
              <a:t>这是照神从万世以前，在我们主基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督耶稣里所定的旨意。</a:t>
            </a:r>
            <a:br>
              <a:rPr lang="zh-CN" altLang="en-US" b="1" dirty="0"/>
            </a:b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2077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510A-54EF-1753-AD4C-D43FCAFB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912768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C.	</a:t>
            </a:r>
            <a:r>
              <a:rPr lang="zh-CN" altLang="en-US" b="1" dirty="0">
                <a:solidFill>
                  <a:srgbClr val="FFFF00"/>
                </a:solidFill>
              </a:rPr>
              <a:t>我们可以放胆无惧，笃信不疑的</a:t>
            </a:r>
            <a:br>
              <a:rPr lang="en-US" altLang="zh-CN" b="1" dirty="0">
                <a:solidFill>
                  <a:srgbClr val="FFFF00"/>
                </a:solidFill>
              </a:rPr>
            </a:br>
            <a:r>
              <a:rPr lang="en-US" altLang="zh-CN" b="1" dirty="0">
                <a:solidFill>
                  <a:srgbClr val="FFFF00"/>
                </a:solidFill>
              </a:rPr>
              <a:t>      </a:t>
            </a:r>
            <a:r>
              <a:rPr lang="zh-CN" altLang="en-US" b="1" dirty="0">
                <a:solidFill>
                  <a:srgbClr val="FFFF00"/>
                </a:solidFill>
              </a:rPr>
              <a:t>来到神面前。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b="1" dirty="0"/>
            </a:br>
            <a:r>
              <a:rPr lang="en-US" altLang="zh-CN" b="1" dirty="0"/>
              <a:t>12</a:t>
            </a:r>
            <a:r>
              <a:rPr lang="zh-CN" altLang="en-US" b="1" dirty="0"/>
              <a:t>我们因信耶稣，就在他里面放胆无</a:t>
            </a:r>
            <a:br>
              <a:rPr lang="en-US" altLang="zh-CN" b="1" dirty="0"/>
            </a:br>
            <a:r>
              <a:rPr lang="en-US" altLang="zh-CN" b="1" dirty="0"/>
              <a:t>    </a:t>
            </a:r>
            <a:r>
              <a:rPr lang="zh-CN" altLang="en-US" b="1" dirty="0"/>
              <a:t>惧，笃信不疑的来到神面前。</a:t>
            </a:r>
            <a:br>
              <a:rPr lang="zh-CN" altLang="en-US" b="1" dirty="0"/>
            </a:br>
            <a:r>
              <a:rPr lang="en-US" altLang="zh-CN" b="1" dirty="0"/>
              <a:t>13</a:t>
            </a:r>
            <a:r>
              <a:rPr lang="zh-CN" altLang="en-US" b="1" dirty="0"/>
              <a:t>所以我求你们，不要因我为你们所</a:t>
            </a:r>
            <a:br>
              <a:rPr lang="en-US" altLang="zh-CN" b="1" dirty="0"/>
            </a:br>
            <a:r>
              <a:rPr lang="en-US" altLang="zh-CN" b="1" dirty="0"/>
              <a:t>   </a:t>
            </a:r>
            <a:r>
              <a:rPr lang="zh-CN" altLang="en-US" b="1" dirty="0"/>
              <a:t>受的患难丧胆。这原是你们的荣耀。</a:t>
            </a:r>
          </a:p>
        </p:txBody>
      </p:sp>
    </p:spTree>
    <p:extLst>
      <p:ext uri="{BB962C8B-B14F-4D97-AF65-F5344CB8AC3E}">
        <p14:creationId xmlns:p14="http://schemas.microsoft.com/office/powerpoint/2010/main" val="265006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1030">
            <a:extLst>
              <a:ext uri="{FF2B5EF4-FFF2-40B4-BE49-F238E27FC236}">
                <a16:creationId xmlns:a16="http://schemas.microsoft.com/office/drawing/2014/main" id="{DF19BAF3-7E20-4B9D-B544-BABAEEA1F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3027759" cy="4188315"/>
          </a:xfrm>
          <a:prstGeom prst="rect">
            <a:avLst/>
          </a:prstGeom>
        </p:spPr>
      </p:pic>
      <p:pic>
        <p:nvPicPr>
          <p:cNvPr id="1033" name="Picture 1032">
            <a:extLst>
              <a:ext uri="{FF2B5EF4-FFF2-40B4-BE49-F238E27FC236}">
                <a16:creationId xmlns:a16="http://schemas.microsoft.com/office/drawing/2014/main" id="{950648F4-ABCD-4DF0-8641-76CFB23547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141809" cy="2365453"/>
          </a:xfrm>
          <a:prstGeom prst="rect">
            <a:avLst/>
          </a:prstGeom>
        </p:spPr>
      </p:pic>
      <p:sp>
        <p:nvSpPr>
          <p:cNvPr id="1035" name="Oval 1034">
            <a:extLst>
              <a:ext uri="{FF2B5EF4-FFF2-40B4-BE49-F238E27FC236}">
                <a16:creationId xmlns:a16="http://schemas.microsoft.com/office/drawing/2014/main" id="{989BE678-777B-482A-A616-FEDC47B16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6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7" name="Picture 1036">
            <a:extLst>
              <a:ext uri="{FF2B5EF4-FFF2-40B4-BE49-F238E27FC236}">
                <a16:creationId xmlns:a16="http://schemas.microsoft.com/office/drawing/2014/main" id="{CF1EB4BD-9C7E-4AA3-9681-C7EB0DA62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59" y="0"/>
            <a:ext cx="1202540" cy="1141407"/>
          </a:xfrm>
          <a:prstGeom prst="rect">
            <a:avLst/>
          </a:prstGeom>
        </p:spPr>
      </p:pic>
      <p:pic>
        <p:nvPicPr>
          <p:cNvPr id="1039" name="Picture 1038">
            <a:extLst>
              <a:ext uri="{FF2B5EF4-FFF2-40B4-BE49-F238E27FC236}">
                <a16:creationId xmlns:a16="http://schemas.microsoft.com/office/drawing/2014/main" id="{94AAE3AA-3759-4D28-B0EF-575F25A514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6096000"/>
            <a:ext cx="745301" cy="762000"/>
          </a:xfrm>
          <a:prstGeom prst="rect">
            <a:avLst/>
          </a:prstGeom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D28BE0C3-2102-4820-B88B-A448B184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8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0" name="Google Shape;140;p24"/>
          <p:cNvSpPr txBox="1">
            <a:spLocks noGrp="1"/>
          </p:cNvSpPr>
          <p:nvPr>
            <p:ph type="title"/>
          </p:nvPr>
        </p:nvSpPr>
        <p:spPr>
          <a:xfrm>
            <a:off x="6151377" y="1454963"/>
            <a:ext cx="2506847" cy="330838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defTabSz="457200">
              <a:lnSpc>
                <a:spcPct val="90000"/>
              </a:lnSpc>
              <a:spcAft>
                <a:spcPts val="0"/>
              </a:spcAft>
              <a:buSzPts val="1400"/>
            </a:pP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br>
              <a:rPr lang="en-US" sz="2900"/>
            </a:br>
            <a:endParaRPr lang="en-US" sz="2900"/>
          </a:p>
        </p:txBody>
      </p:sp>
      <p:pic>
        <p:nvPicPr>
          <p:cNvPr id="1026" name="Picture 2" descr="怎样为主内姐妹祷告？_旷野呼声基督教网站">
            <a:extLst>
              <a:ext uri="{FF2B5EF4-FFF2-40B4-BE49-F238E27FC236}">
                <a16:creationId xmlns:a16="http://schemas.microsoft.com/office/drawing/2014/main" id="{2AF882BF-9083-F72E-623B-E8054CA87C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3" r="27344" b="1"/>
          <a:stretch/>
        </p:blipFill>
        <p:spPr bwMode="auto">
          <a:xfrm>
            <a:off x="455886" y="609601"/>
            <a:ext cx="5209716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EC54E58-CE9F-43EE-BBCE-35E566FD362F}"/>
              </a:ext>
            </a:extLst>
          </p:cNvPr>
          <p:cNvSpPr txBox="1"/>
          <p:nvPr/>
        </p:nvSpPr>
        <p:spPr>
          <a:xfrm>
            <a:off x="5868144" y="1772816"/>
            <a:ext cx="28083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9600" b="1" dirty="0">
                <a:solidFill>
                  <a:srgbClr val="FFFF00"/>
                </a:solidFill>
              </a:rPr>
              <a:t>祈祷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/>
        <p:txBody>
          <a:bodyPr wrap="square" anchor="ctr">
            <a:normAutofit/>
          </a:bodyPr>
          <a:lstStyle/>
          <a:p>
            <a:pPr eaLnBrk="1" hangingPunct="1">
              <a:lnSpc>
                <a:spcPct val="90000"/>
              </a:lnSpc>
            </a:pPr>
            <a:br>
              <a:rPr lang="en-US" altLang="zh-CN" sz="1100" b="1" dirty="0"/>
            </a:br>
            <a:br>
              <a:rPr lang="en-US" altLang="zh-CN" sz="1100" b="1" dirty="0"/>
            </a:br>
            <a:br>
              <a:rPr lang="en-US" altLang="zh-CN" sz="1100" b="1" dirty="0"/>
            </a:br>
            <a:br>
              <a:rPr lang="en-US" altLang="zh-CN" sz="1100" b="1" dirty="0"/>
            </a:br>
            <a:br>
              <a:rPr lang="en-US" altLang="zh-CN" sz="1100" b="1" dirty="0"/>
            </a:br>
            <a:br>
              <a:rPr lang="en-US" altLang="zh-CN" sz="1100" b="1" dirty="0"/>
            </a:br>
            <a:br>
              <a:rPr lang="zh-CN" altLang="zh-CN" sz="1100" dirty="0"/>
            </a:br>
            <a:endParaRPr lang="zh-CN" altLang="en-US" sz="1100" b="1" dirty="0"/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EDA2FF51-82B4-4CC2-A934-CCC73AF34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635" y="770467"/>
            <a:ext cx="2703214" cy="5073862"/>
          </a:xfrm>
        </p:spPr>
        <p:txBody>
          <a:bodyPr/>
          <a:lstStyle/>
          <a:p>
            <a:r>
              <a:rPr lang="zh-CN" altLang="en-US" dirty="0"/>
              <a:t>        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</a:t>
            </a:r>
            <a:r>
              <a:rPr lang="zh-CN" altLang="en-US" sz="6000" b="1" dirty="0"/>
              <a:t>祈  祷 </a:t>
            </a:r>
            <a:endParaRPr lang="en-US" sz="6000" b="1" dirty="0"/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160B1845-2377-43C8-AF9D-DEF65BC2928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2736850"/>
            <a:ext cx="3805238" cy="3200400"/>
          </a:xfrm>
        </p:spPr>
        <p:txBody>
          <a:bodyPr wrap="square" anchor="t">
            <a:normAutofit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      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126AB7-DB80-3364-B5C4-FCFB130C3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948" y="728700"/>
            <a:ext cx="5753100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6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CF828-A6D9-A1EF-5DA3-A4573E0A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325" y="476672"/>
            <a:ext cx="3656643" cy="6040744"/>
          </a:xfrm>
        </p:spPr>
        <p:txBody>
          <a:bodyPr anchor="ctr">
            <a:normAutofit/>
          </a:bodyPr>
          <a:lstStyle/>
          <a:p>
            <a:pPr algn="ctr"/>
            <a:br>
              <a:rPr lang="en-US" altLang="zh-CN" b="1" dirty="0"/>
            </a:br>
            <a:r>
              <a:rPr lang="en-US" altLang="zh-CN" b="1" dirty="0">
                <a:solidFill>
                  <a:srgbClr val="FFFF00"/>
                </a:solidFill>
              </a:rPr>
              <a:t>1-3</a:t>
            </a:r>
            <a:r>
              <a:rPr lang="zh-CN" altLang="en-US" b="1" dirty="0">
                <a:solidFill>
                  <a:srgbClr val="FFFF00"/>
                </a:solidFill>
              </a:rPr>
              <a:t>章</a:t>
            </a:r>
            <a:br>
              <a:rPr lang="en-US" altLang="zh-CN" b="1" dirty="0"/>
            </a:br>
            <a:r>
              <a:rPr lang="zh-CN" altLang="en-US" b="1" dirty="0"/>
              <a:t>教义性</a:t>
            </a:r>
            <a:br>
              <a:rPr lang="en-US" altLang="zh-CN" b="1" dirty="0"/>
            </a:br>
            <a:r>
              <a:rPr lang="zh-CN" altLang="en-US" b="1" dirty="0"/>
              <a:t>论及我们与上帝之间的关系</a:t>
            </a:r>
            <a:br>
              <a:rPr lang="en-US" altLang="zh-CN" b="1" dirty="0"/>
            </a:br>
            <a:br>
              <a:rPr lang="en-US" altLang="zh-CN" b="1" dirty="0"/>
            </a:br>
            <a:br>
              <a:rPr lang="en-US" altLang="zh-CN" b="1" dirty="0"/>
            </a:br>
            <a:br>
              <a:rPr lang="en-US" altLang="zh-CN" b="1" dirty="0"/>
            </a:br>
            <a:endParaRPr lang="zh-CN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E2C10-345E-9EC2-2545-5F6C1DE9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088" y="980729"/>
            <a:ext cx="3152587" cy="51845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zh-CN" sz="3800" dirty="0">
                <a:solidFill>
                  <a:schemeClr val="tx2"/>
                </a:solidFill>
              </a:rPr>
              <a:t>     </a:t>
            </a:r>
            <a:r>
              <a:rPr lang="en-US" altLang="zh-CN" sz="4400" b="1" dirty="0">
                <a:solidFill>
                  <a:srgbClr val="FFFF00"/>
                </a:solidFill>
              </a:rPr>
              <a:t>4-6</a:t>
            </a:r>
            <a:r>
              <a:rPr lang="zh-CN" altLang="en-US" sz="4400" b="1" dirty="0">
                <a:solidFill>
                  <a:srgbClr val="FFFF00"/>
                </a:solidFill>
              </a:rPr>
              <a:t>章</a:t>
            </a:r>
            <a:endParaRPr lang="en-US" altLang="zh-CN" sz="4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zh-CN" altLang="en-US" sz="4400" b="1" dirty="0">
                <a:solidFill>
                  <a:schemeClr val="tx2"/>
                </a:solidFill>
              </a:rPr>
              <a:t>    实践性</a:t>
            </a:r>
            <a:endParaRPr lang="en-US" altLang="zh-CN" sz="4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zh-CN" altLang="en-US" sz="4400" b="1" dirty="0">
                <a:solidFill>
                  <a:schemeClr val="tx2"/>
                </a:solidFill>
              </a:rPr>
              <a:t>谈到人与人之间的关系</a:t>
            </a:r>
            <a:endParaRPr lang="en-US" altLang="zh-CN" sz="44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CN" sz="3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altLang="zh-CN" sz="3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zh-CN" altLang="en-US" sz="3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58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FC15-787E-4196-993B-42318EE9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72454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457200">
              <a:lnSpc>
                <a:spcPct val="90000"/>
              </a:lnSpc>
            </a:pPr>
            <a:r>
              <a:rPr lang="zh-CN" altLang="en-US" sz="4800" b="1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一、使徒保罗所领受的职分</a:t>
            </a:r>
            <a:br>
              <a:rPr lang="en-US" altLang="zh-CN" sz="4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altLang="zh-CN" sz="4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altLang="zh-CN" sz="4400" b="1" i="0" kern="1200" dirty="0">
                <a:solidFill>
                  <a:srgbClr val="FFFF00"/>
                </a:solidFill>
              </a:rPr>
              <a:t>A .</a:t>
            </a:r>
            <a:r>
              <a:rPr lang="zh-CN" altLang="en-US" sz="4400" b="1" i="0" kern="1200" dirty="0">
                <a:solidFill>
                  <a:srgbClr val="FFFF00"/>
                </a:solidFill>
              </a:rPr>
              <a:t>为外邦人作了被囚的使徒  </a:t>
            </a:r>
            <a:r>
              <a:rPr lang="en-US" altLang="zh-CN" sz="4400" b="1" i="0" kern="1200" dirty="0">
                <a:solidFill>
                  <a:srgbClr val="FFFF00"/>
                </a:solidFill>
              </a:rPr>
              <a:t>(</a:t>
            </a:r>
            <a:r>
              <a:rPr lang="en-US" altLang="zh-CN" sz="4400" b="1" dirty="0">
                <a:solidFill>
                  <a:srgbClr val="FFFF00"/>
                </a:solidFill>
              </a:rPr>
              <a:t>3:</a:t>
            </a:r>
            <a:r>
              <a:rPr lang="en-US" altLang="zh-CN" sz="4400" b="1" i="0" kern="1200" dirty="0">
                <a:solidFill>
                  <a:srgbClr val="FFFF00"/>
                </a:solidFill>
              </a:rPr>
              <a:t>1)</a:t>
            </a:r>
            <a:br>
              <a:rPr lang="en-US" altLang="zh-CN" sz="4400" b="1" i="0" kern="1200" dirty="0">
                <a:solidFill>
                  <a:srgbClr val="FFFF00"/>
                </a:solidFill>
              </a:rPr>
            </a:br>
            <a:br>
              <a:rPr lang="en-US" altLang="zh-CN" sz="4400" b="1" dirty="0">
                <a:solidFill>
                  <a:srgbClr val="FFFF00"/>
                </a:solidFill>
              </a:rPr>
            </a:br>
            <a:r>
              <a:rPr lang="en-US" altLang="zh-CN" sz="4400" b="1" i="0" kern="1200" dirty="0">
                <a:solidFill>
                  <a:srgbClr val="FFFF00"/>
                </a:solidFill>
              </a:rPr>
              <a:t> B.	</a:t>
            </a:r>
            <a:r>
              <a:rPr lang="zh-CN" altLang="en-US" sz="4400" b="1" i="0" kern="1200" dirty="0">
                <a:solidFill>
                  <a:srgbClr val="FFFF00"/>
                </a:solidFill>
              </a:rPr>
              <a:t>关切你们的职分托付我     </a:t>
            </a:r>
            <a:r>
              <a:rPr lang="en-US" altLang="zh-CN" sz="4400" b="1" i="0" kern="1200" dirty="0">
                <a:solidFill>
                  <a:srgbClr val="FFFF00"/>
                </a:solidFill>
              </a:rPr>
              <a:t>(3:2)</a:t>
            </a:r>
            <a:br>
              <a:rPr lang="en-US" altLang="zh-CN" sz="4400" b="1" i="0" kern="1200" dirty="0">
                <a:solidFill>
                  <a:srgbClr val="FFFF00"/>
                </a:solidFill>
              </a:rPr>
            </a:br>
            <a:br>
              <a:rPr lang="en-US" altLang="zh-CN" sz="4400" b="1" i="0" kern="1200" dirty="0">
                <a:solidFill>
                  <a:srgbClr val="FFFF00"/>
                </a:solidFill>
              </a:rPr>
            </a:br>
            <a:r>
              <a:rPr lang="en-US" altLang="zh-CN" sz="4400" b="1" i="0" kern="1200" dirty="0">
                <a:solidFill>
                  <a:srgbClr val="FFFF00"/>
                </a:solidFill>
              </a:rPr>
              <a:t> C.	</a:t>
            </a:r>
            <a:r>
              <a:rPr lang="zh-CN" altLang="en-US" sz="4400" b="1" i="0" kern="1200" dirty="0">
                <a:solidFill>
                  <a:srgbClr val="FFFF00"/>
                </a:solidFill>
              </a:rPr>
              <a:t>用启示知道福音的奥秘     （</a:t>
            </a:r>
            <a:r>
              <a:rPr lang="en-US" altLang="zh-CN" sz="4400" b="1" dirty="0">
                <a:solidFill>
                  <a:srgbClr val="FFFF00"/>
                </a:solidFill>
              </a:rPr>
              <a:t>3:</a:t>
            </a:r>
            <a:r>
              <a:rPr lang="en-US" altLang="zh-CN" sz="4400" b="1" i="0" kern="1200" dirty="0">
                <a:solidFill>
                  <a:srgbClr val="FFFF00"/>
                </a:solidFill>
              </a:rPr>
              <a:t>3</a:t>
            </a:r>
            <a:r>
              <a:rPr lang="zh-CN" altLang="en-US" sz="4400" b="1" i="0" kern="1200" dirty="0">
                <a:solidFill>
                  <a:srgbClr val="FFFF00"/>
                </a:solidFill>
              </a:rPr>
              <a:t>）</a:t>
            </a:r>
            <a:br>
              <a:rPr lang="en-US" altLang="zh-CN" sz="4400" b="1" i="0" kern="1200" dirty="0">
                <a:solidFill>
                  <a:schemeClr val="tx2"/>
                </a:solidFill>
              </a:rPr>
            </a:br>
            <a:br>
              <a:rPr lang="en-US" altLang="zh-CN" sz="40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altLang="zh-CN" sz="1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altLang="zh-CN" sz="1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altLang="zh-CN" sz="1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altLang="zh-CN" sz="18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75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2482-F731-4351-4B83-CEF347B7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2718"/>
            <a:ext cx="9144000" cy="6288650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A .</a:t>
            </a:r>
            <a:r>
              <a:rPr lang="zh-CN" altLang="en-US" b="1" dirty="0">
                <a:solidFill>
                  <a:srgbClr val="FFFF00"/>
                </a:solidFill>
              </a:rPr>
              <a:t>为外邦人作了被囚的使徒  </a:t>
            </a:r>
            <a:r>
              <a:rPr lang="en-US" altLang="zh-CN" b="1" dirty="0">
                <a:solidFill>
                  <a:srgbClr val="FFFF00"/>
                </a:solidFill>
              </a:rPr>
              <a:t>(3:1)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dirty="0"/>
            </a:br>
            <a:r>
              <a:rPr lang="zh-CN" altLang="en-US" sz="4400" b="1" dirty="0">
                <a:solidFill>
                  <a:schemeClr val="tx1"/>
                </a:solidFill>
              </a:rPr>
              <a:t>因此，我保罗</a:t>
            </a:r>
            <a:r>
              <a:rPr lang="zh-CN" altLang="en-US" sz="4400" b="1" dirty="0">
                <a:solidFill>
                  <a:srgbClr val="FFFF00"/>
                </a:solidFill>
              </a:rPr>
              <a:t>为你们外邦人作了基督耶稣被囚的</a:t>
            </a:r>
            <a:r>
              <a:rPr lang="zh-CN" altLang="en-US" sz="4400" b="1" dirty="0">
                <a:solidFill>
                  <a:schemeClr val="tx1"/>
                </a:solidFill>
              </a:rPr>
              <a:t>，替你们祈祷（此句乃照对十四节所加）</a:t>
            </a:r>
          </a:p>
        </p:txBody>
      </p:sp>
    </p:spTree>
    <p:extLst>
      <p:ext uri="{BB962C8B-B14F-4D97-AF65-F5344CB8AC3E}">
        <p14:creationId xmlns:p14="http://schemas.microsoft.com/office/powerpoint/2010/main" val="277084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E62A-2C45-5795-6DFB-F94BC16A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2718"/>
            <a:ext cx="9036496" cy="6360658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B.	</a:t>
            </a:r>
            <a:r>
              <a:rPr lang="zh-CN" altLang="en-US" b="1" dirty="0">
                <a:solidFill>
                  <a:srgbClr val="FFFF00"/>
                </a:solidFill>
              </a:rPr>
              <a:t>关切你们的职分托付我     </a:t>
            </a:r>
            <a:r>
              <a:rPr lang="en-US" altLang="zh-CN" b="1" dirty="0">
                <a:solidFill>
                  <a:srgbClr val="FFFF00"/>
                </a:solidFill>
              </a:rPr>
              <a:t>(3:2)</a:t>
            </a:r>
            <a:br>
              <a:rPr lang="en-US" altLang="zh-CN" b="1" dirty="0">
                <a:solidFill>
                  <a:srgbClr val="FFFF00"/>
                </a:solidFill>
              </a:rPr>
            </a:br>
            <a:br>
              <a:rPr lang="en-US" altLang="zh-CN" dirty="0"/>
            </a:br>
            <a:r>
              <a:rPr lang="zh-CN" altLang="en-US" b="1" dirty="0"/>
              <a:t>谅必你们曾听见神赐恩给我，将关切你们的</a:t>
            </a:r>
            <a:r>
              <a:rPr lang="zh-CN" altLang="en-US" sz="4800" b="1" dirty="0">
                <a:solidFill>
                  <a:srgbClr val="FFFF00"/>
                </a:solidFill>
              </a:rPr>
              <a:t>职分托付我</a:t>
            </a:r>
            <a:r>
              <a:rPr lang="zh-CN" altLang="en-US" b="1" dirty="0"/>
              <a:t>，</a:t>
            </a:r>
            <a:br>
              <a:rPr lang="en-US" altLang="zh-CN" b="1" dirty="0"/>
            </a:b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3156215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B7766-27CC-79DC-6351-06E8383DA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2718"/>
            <a:ext cx="8964488" cy="6216642"/>
          </a:xfrm>
        </p:spPr>
        <p:txBody>
          <a:bodyPr/>
          <a:lstStyle/>
          <a:p>
            <a:r>
              <a:rPr lang="en-US" altLang="zh-CN" b="1" dirty="0">
                <a:solidFill>
                  <a:srgbClr val="FFFF00"/>
                </a:solidFill>
              </a:rPr>
              <a:t>C.	</a:t>
            </a:r>
            <a:r>
              <a:rPr lang="zh-CN" altLang="en-US" b="1" dirty="0">
                <a:solidFill>
                  <a:srgbClr val="FFFF00"/>
                </a:solidFill>
              </a:rPr>
              <a:t>用启示知道福音的奥秘     （</a:t>
            </a:r>
            <a:r>
              <a:rPr lang="en-US" altLang="zh-CN" b="1" dirty="0">
                <a:solidFill>
                  <a:srgbClr val="FFFF00"/>
                </a:solidFill>
              </a:rPr>
              <a:t>3:3</a:t>
            </a:r>
            <a:r>
              <a:rPr lang="zh-CN" altLang="en-US" b="1" dirty="0">
                <a:solidFill>
                  <a:srgbClr val="FFFF00"/>
                </a:solidFill>
              </a:rPr>
              <a:t>）</a:t>
            </a:r>
            <a:br>
              <a:rPr lang="zh-CN" altLang="en-US" b="1" dirty="0">
                <a:solidFill>
                  <a:srgbClr val="FFFF00"/>
                </a:solidFill>
              </a:rPr>
            </a:br>
            <a:br>
              <a:rPr lang="en-US" altLang="zh-CN" dirty="0"/>
            </a:br>
            <a:r>
              <a:rPr lang="zh-CN" altLang="en-US" b="1" dirty="0"/>
              <a:t>用</a:t>
            </a:r>
            <a:r>
              <a:rPr lang="zh-CN" altLang="en-US" sz="4800" b="1" dirty="0">
                <a:solidFill>
                  <a:srgbClr val="FFFF00"/>
                </a:solidFill>
              </a:rPr>
              <a:t>启示使我知道</a:t>
            </a:r>
            <a:r>
              <a:rPr lang="zh-CN" altLang="en-US" b="1" dirty="0"/>
              <a:t>福音的奥秘，正如我以前略略写过的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98290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AFBC-C2A3-848A-0B7B-C776BC9A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6669360"/>
          </a:xfrm>
        </p:spPr>
        <p:txBody>
          <a:bodyPr/>
          <a:lstStyle/>
          <a:p>
            <a:r>
              <a:rPr lang="zh-CN" altLang="en-US" b="1" dirty="0">
                <a:solidFill>
                  <a:srgbClr val="FFC000"/>
                </a:solidFill>
              </a:rPr>
              <a:t>不认识圣经的人，他的教育不算完全</a:t>
            </a:r>
            <a:br>
              <a:rPr lang="zh-CN" altLang="en-US" b="1" dirty="0">
                <a:solidFill>
                  <a:srgbClr val="FFC000"/>
                </a:solidFill>
              </a:rPr>
            </a:br>
            <a:r>
              <a:rPr lang="zh-CN" altLang="en-US" b="1" dirty="0">
                <a:solidFill>
                  <a:srgbClr val="FFC000"/>
                </a:solidFill>
              </a:rPr>
              <a:t>不详细研究圣经的传道人，不配事奉基督的教会；</a:t>
            </a:r>
            <a:br>
              <a:rPr lang="zh-CN" altLang="en-US" b="1" dirty="0">
                <a:solidFill>
                  <a:srgbClr val="FFC000"/>
                </a:solidFill>
              </a:rPr>
            </a:br>
            <a:r>
              <a:rPr lang="zh-CN" altLang="en-US" b="1" dirty="0">
                <a:solidFill>
                  <a:srgbClr val="FFC000"/>
                </a:solidFill>
              </a:rPr>
              <a:t>不立志了解圣经的圣工人员，他的工作不会有价值；</a:t>
            </a:r>
            <a:br>
              <a:rPr lang="zh-CN" altLang="en-US" b="1" dirty="0">
                <a:solidFill>
                  <a:srgbClr val="FFC000"/>
                </a:solidFill>
              </a:rPr>
            </a:br>
            <a:r>
              <a:rPr lang="zh-CN" altLang="en-US" b="1" dirty="0">
                <a:solidFill>
                  <a:srgbClr val="FFC000"/>
                </a:solidFill>
              </a:rPr>
              <a:t>不充份领会圣经真理的基督徒，他也不能过基督徒得胜的生活。</a:t>
            </a:r>
            <a:br>
              <a:rPr lang="en-US" altLang="zh-CN" b="1" dirty="0">
                <a:solidFill>
                  <a:srgbClr val="FFC000"/>
                </a:solidFill>
              </a:rPr>
            </a:br>
            <a:br>
              <a:rPr lang="en-US" altLang="zh-CN" dirty="0"/>
            </a:br>
            <a:br>
              <a:rPr lang="en-US" altLang="zh-CN" dirty="0"/>
            </a:br>
            <a:r>
              <a:rPr lang="en-US" altLang="zh-CN" dirty="0"/>
              <a:t>       </a:t>
            </a:r>
            <a:r>
              <a:rPr lang="zh-CN" altLang="en-US" dirty="0"/>
              <a:t>斯托德（</a:t>
            </a:r>
            <a:r>
              <a:rPr lang="en-US" altLang="zh-CN" dirty="0"/>
              <a:t>John Walmsley Stott</a:t>
            </a:r>
            <a:r>
              <a:rPr lang="zh-CN" altLang="en-US" dirty="0"/>
              <a:t>）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515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27ED-6889-01C3-0284-1F5091008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6741368"/>
          </a:xfrm>
        </p:spPr>
        <p:txBody>
          <a:bodyPr/>
          <a:lstStyle/>
          <a:p>
            <a:r>
              <a:rPr lang="zh-CN" altLang="en-US" b="1" dirty="0"/>
              <a:t>二、	基督福音奥秘的内容（</a:t>
            </a:r>
            <a:r>
              <a:rPr lang="en-US" altLang="zh-CN" b="1" dirty="0"/>
              <a:t>3</a:t>
            </a:r>
            <a:r>
              <a:rPr lang="zh-CN" altLang="en-US" b="1" dirty="0"/>
              <a:t>：</a:t>
            </a:r>
            <a:r>
              <a:rPr lang="en-US" altLang="zh-CN" b="1" dirty="0"/>
              <a:t>4-6</a:t>
            </a:r>
            <a:r>
              <a:rPr lang="zh-CN" altLang="en-US" b="1" dirty="0"/>
              <a:t>）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b="1" dirty="0"/>
              <a:t>     </a:t>
            </a:r>
            <a:r>
              <a:rPr lang="en-US" altLang="zh-CN" b="1" dirty="0">
                <a:solidFill>
                  <a:srgbClr val="FFFF00"/>
                </a:solidFill>
              </a:rPr>
              <a:t>A.	</a:t>
            </a:r>
            <a:r>
              <a:rPr lang="zh-CN" altLang="en-US" b="1" dirty="0">
                <a:solidFill>
                  <a:srgbClr val="FFFF00"/>
                </a:solidFill>
              </a:rPr>
              <a:t>同为后嗣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b="1" dirty="0"/>
              <a:t>     </a:t>
            </a:r>
            <a:r>
              <a:rPr lang="en-US" altLang="zh-CN" b="1" dirty="0">
                <a:solidFill>
                  <a:srgbClr val="FFFF00"/>
                </a:solidFill>
              </a:rPr>
              <a:t>B.	</a:t>
            </a:r>
            <a:r>
              <a:rPr lang="zh-CN" altLang="en-US" b="1" dirty="0">
                <a:solidFill>
                  <a:srgbClr val="FFFF00"/>
                </a:solidFill>
              </a:rPr>
              <a:t>同为一体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b="1" dirty="0"/>
              <a:t>     </a:t>
            </a:r>
            <a:r>
              <a:rPr lang="en-US" altLang="zh-CN" b="1" dirty="0">
                <a:solidFill>
                  <a:srgbClr val="FFFF00"/>
                </a:solidFill>
              </a:rPr>
              <a:t>C.	</a:t>
            </a:r>
            <a:r>
              <a:rPr lang="zh-CN" altLang="en-US" b="1" dirty="0">
                <a:solidFill>
                  <a:srgbClr val="FFFF00"/>
                </a:solidFill>
              </a:rPr>
              <a:t>同蒙应许</a:t>
            </a:r>
          </a:p>
        </p:txBody>
      </p:sp>
    </p:spTree>
    <p:extLst>
      <p:ext uri="{BB962C8B-B14F-4D97-AF65-F5344CB8AC3E}">
        <p14:creationId xmlns:p14="http://schemas.microsoft.com/office/powerpoint/2010/main" val="2875916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7150</TotalTime>
  <Words>753</Words>
  <Application>Microsoft Office PowerPoint</Application>
  <PresentationFormat>On-screen Show (4:3)</PresentationFormat>
  <Paragraphs>28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Ion</vt:lpstr>
      <vt:lpstr>          基督福音的奥秘</vt:lpstr>
      <vt:lpstr>       </vt:lpstr>
      <vt:lpstr> 1-3章 教义性 论及我们与上帝之间的关系    </vt:lpstr>
      <vt:lpstr>一、使徒保罗所领受的职分  A .为外邦人作了被囚的使徒  (3:1)   B. 关切你们的职分托付我     (3:2)   C. 用启示知道福音的奥秘     （3:3）     </vt:lpstr>
      <vt:lpstr>A .为外邦人作了被囚的使徒  (3:1)  因此，我保罗为你们外邦人作了基督耶稣被囚的，替你们祈祷（此句乃照对十四节所加）</vt:lpstr>
      <vt:lpstr>B. 关切你们的职分托付我     (3:2)  谅必你们曾听见神赐恩给我，将关切你们的职分托付我， </vt:lpstr>
      <vt:lpstr>C. 用启示知道福音的奥秘     （3:3）  用启示使我知道福音的奥秘，正如我以前略略写过的。</vt:lpstr>
      <vt:lpstr>不认识圣经的人，他的教育不算完全 不详细研究圣经的传道人，不配事奉基督的教会； 不立志了解圣经的圣工人员，他的工作不会有价值； 不充份领会圣经真理的基督徒，他也不能过基督徒得胜的生活。          斯托德（John Walmsley Stott） </vt:lpstr>
      <vt:lpstr>二、 基督福音奥秘的内容（3：4-6）       A. 同为后嗣       B. 同为一体       C. 同蒙应许</vt:lpstr>
      <vt:lpstr>4 你们念了，就能晓得我深知基督的奥秘。  5 这奥秘在以前的世代，没有叫人知道，像如今借着圣灵启示他的圣使徒和先知一样。  6 这奥秘就是外邦人在基督耶稣里，借着福音，得以同为后嗣，同为一体，同蒙应许。</vt:lpstr>
      <vt:lpstr> 三、 基督福音奥秘的目的（3：7-13）  A. 把基督测不透的丰富传给外邦人  B. 明白且活出神从万世之前所定的旨意  C. 我们可以放胆无惧，笃信不疑的来       到神面前</vt:lpstr>
      <vt:lpstr>A. 把基督测不透的丰富传给外邦人  7 我作了这福音的执事，是照神的恩     赐。这恩赐是照他运行的大能赐给    我的。 8 我本来比众圣徒中最小的还小。然    而他还赐我这恩典，叫我把基督那     测不透的丰富，传给外邦人。</vt:lpstr>
      <vt:lpstr>B. 明白且活出神从万世之前所定的旨     意. 9又使众人都明白，这历代以来隐藏在   创造万物之神里的奥秘，是如何安排     的。 10为要借着教会使天上执政的，掌权     的，现在得知神百般的智慧。 11这是照神从万世以前，在我们主基    督耶稣里所定的旨意。  </vt:lpstr>
      <vt:lpstr>C. 我们可以放胆无惧，笃信不疑的       来到神面前。  12我们因信耶稣，就在他里面放胆无     惧，笃信不疑的来到神面前。 13所以我求你们，不要因我为你们所    受的患难丧胆。这原是你们的荣耀。</vt:lpstr>
      <vt:lpstr>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Linghui Tian</cp:lastModifiedBy>
  <cp:revision>367</cp:revision>
  <dcterms:modified xsi:type="dcterms:W3CDTF">2022-07-30T23:45:31Z</dcterms:modified>
</cp:coreProperties>
</file>