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562" r:id="rId2"/>
    <p:sldId id="421" r:id="rId3"/>
    <p:sldId id="810" r:id="rId4"/>
    <p:sldId id="740" r:id="rId5"/>
    <p:sldId id="669" r:id="rId6"/>
    <p:sldId id="679" r:id="rId7"/>
    <p:sldId id="742" r:id="rId8"/>
    <p:sldId id="744" r:id="rId9"/>
    <p:sldId id="801" r:id="rId10"/>
    <p:sldId id="811" r:id="rId11"/>
    <p:sldId id="812" r:id="rId12"/>
    <p:sldId id="826" r:id="rId13"/>
    <p:sldId id="802" r:id="rId14"/>
    <p:sldId id="813" r:id="rId15"/>
    <p:sldId id="803" r:id="rId16"/>
    <p:sldId id="804" r:id="rId17"/>
    <p:sldId id="814" r:id="rId18"/>
    <p:sldId id="805" r:id="rId19"/>
    <p:sldId id="815" r:id="rId20"/>
    <p:sldId id="827" r:id="rId21"/>
    <p:sldId id="806" r:id="rId22"/>
    <p:sldId id="828" r:id="rId23"/>
    <p:sldId id="830" r:id="rId24"/>
    <p:sldId id="831" r:id="rId25"/>
    <p:sldId id="833" r:id="rId26"/>
    <p:sldId id="832" r:id="rId27"/>
    <p:sldId id="829" r:id="rId28"/>
    <p:sldId id="807" r:id="rId29"/>
    <p:sldId id="817" r:id="rId30"/>
    <p:sldId id="808" r:id="rId31"/>
    <p:sldId id="824" r:id="rId32"/>
    <p:sldId id="820" r:id="rId33"/>
    <p:sldId id="825" r:id="rId34"/>
    <p:sldId id="816" r:id="rId35"/>
    <p:sldId id="822" r:id="rId36"/>
    <p:sldId id="819" r:id="rId37"/>
    <p:sldId id="821" r:id="rId38"/>
    <p:sldId id="422" r:id="rId39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67" autoAdjust="0"/>
    <p:restoredTop sz="94581" autoAdjust="0"/>
  </p:normalViewPr>
  <p:slideViewPr>
    <p:cSldViewPr>
      <p:cViewPr varScale="1">
        <p:scale>
          <a:sx n="109" d="100"/>
          <a:sy n="109" d="100"/>
        </p:scale>
        <p:origin x="-19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8/9/2025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2025/8/9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-108520" y="1"/>
            <a:ext cx="9238586" cy="1556792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莱城华人教会成人主日学</a:t>
            </a:r>
            <a:r>
              <a:rPr lang="en-US" altLang="zh-CN" sz="4000" b="1" dirty="0">
                <a:solidFill>
                  <a:srgbClr val="FFFF00"/>
                </a:solidFill>
              </a:rPr>
              <a:t/>
            </a:r>
            <a:br>
              <a:rPr lang="en-US" altLang="zh-CN" sz="4000" b="1" dirty="0">
                <a:solidFill>
                  <a:srgbClr val="FFFF00"/>
                </a:solidFill>
              </a:rPr>
            </a:br>
            <a:r>
              <a:rPr lang="en-US" altLang="zh-CN" sz="4000" b="1" dirty="0" smtClean="0">
                <a:solidFill>
                  <a:srgbClr val="FFFF00"/>
                </a:solidFill>
              </a:rPr>
              <a:t>——《</a:t>
            </a:r>
            <a:r>
              <a:rPr lang="zh-CN" altLang="en-US" sz="4000" b="1" dirty="0" smtClean="0">
                <a:solidFill>
                  <a:srgbClr val="FFFF00"/>
                </a:solidFill>
              </a:rPr>
              <a:t>使徒行</a:t>
            </a:r>
            <a:r>
              <a:rPr lang="zh-CN" altLang="en-US" sz="4000" b="1" dirty="0" smtClean="0">
                <a:solidFill>
                  <a:srgbClr val="FFFF00"/>
                </a:solidFill>
              </a:rPr>
              <a:t>传概论</a:t>
            </a:r>
            <a:r>
              <a:rPr lang="en-US" altLang="zh-CN" sz="4000" b="1" dirty="0" smtClean="0">
                <a:solidFill>
                  <a:srgbClr val="FFFF00"/>
                </a:solidFill>
              </a:rPr>
              <a:t>》</a:t>
            </a:r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A picture containing wooden&#10;&#10;Description automatically generated">
            <a:extLst>
              <a:ext uri="{FF2B5EF4-FFF2-40B4-BE49-F238E27FC236}">
                <a16:creationId xmlns:a16="http://schemas.microsoft.com/office/drawing/2014/main" xmlns="" id="{EF287C7D-E374-07CD-9C42-4A39F891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18" y="2060848"/>
            <a:ext cx="9131082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一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．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 《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使徒行传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的作者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：路加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1400" b="1" dirty="0" smtClean="0">
              <a:solidFill>
                <a:srgbClr val="FFFF00"/>
              </a:solidFill>
            </a:endParaRPr>
          </a:p>
          <a:p>
            <a:pPr marL="514350" lvl="0" indent="-514350" algn="l">
              <a:buAutoNum type="arabicPeriod"/>
            </a:pPr>
            <a:r>
              <a:rPr lang="zh-CN" altLang="en-US" sz="3200" b="1" dirty="0" smtClean="0">
                <a:solidFill>
                  <a:srgbClr val="FFFF00"/>
                </a:solidFill>
              </a:rPr>
              <a:t>对比路加福音与使徒行传的序言（路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1:1-3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；徒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1:1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），以及路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24:49-51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和徒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1:1-11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都在讲述基督复活升天的事迹，可以判断使徒行传与路加福音是同一个作者；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marL="514350" lvl="0" indent="-514350" algn="l"/>
            <a:endParaRPr lang="zh-CN" altLang="en-US" sz="14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chemeClr val="bg1"/>
                </a:solidFill>
              </a:rPr>
              <a:t>“提阿非罗大人哪，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有好些人提笔作书，述说在我们中间所成就的事，是照传道的人，从起初亲眼看见，又传给我们的。这些事我既从起头都详细考察了，就定意要按着次序写给你，使你知道所学之道都是确实的。”路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1:1-4</a:t>
            </a:r>
            <a:endParaRPr lang="zh-CN" altLang="en-US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chemeClr val="bg1"/>
                </a:solidFill>
              </a:rPr>
              <a:t>“提阿非罗阿，我已经作了前书，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论到耶稣开头一切所行所教训的，直到祂藉着圣灵吩咐所拣选的使徒，以后被接上升的日子为止。”徒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1:1-2</a:t>
            </a:r>
            <a:endParaRPr lang="zh-CN" altLang="en-U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2.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路加是保罗的同工和忠心伙伴（门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24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， 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16:9-10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；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20:1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；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4-5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；提后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4:11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）；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3.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使徒行传中的有关 “我们” 段落的记述 （徒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16:10-17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；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20:5-21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18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；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27:1-28:16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），显示在这些场合路加与保罗在一起；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      16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10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保罗既看见这异象，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我们随即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想要往马其顿去，以为神召我们传福音给那里的人听。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      20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5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这些人先走在特罗亚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等候我们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      27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非斯都既然定规了，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叫我们坐船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往义大利去，便将保罗，和别的囚犯，交给御营里的一个百夫长，名叫犹流。</a:t>
            </a:r>
            <a:endParaRPr lang="en-US" altLang="zh-CN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4.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文中医学词汇的使用表明作者是一位医生，而路加的职业是医生（西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4:14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20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     西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4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14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所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亲爱的医生路加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，和底马问你们安。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5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早期教父公认路加为作者。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2400" b="1" dirty="0" smtClean="0">
                <a:solidFill>
                  <a:schemeClr val="bg1"/>
                </a:solidFill>
              </a:rPr>
              <a:t>1. 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伊里奈乌（</a:t>
            </a:r>
            <a:r>
              <a:rPr lang="en-US" altLang="zh-CN" sz="2400" b="1" dirty="0" err="1" smtClean="0">
                <a:solidFill>
                  <a:schemeClr val="bg1"/>
                </a:solidFill>
              </a:rPr>
              <a:t>Irenaeus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，约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130–202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年）</a:t>
            </a:r>
          </a:p>
          <a:p>
            <a:pPr lvl="0" algn="l"/>
            <a:r>
              <a:rPr lang="zh-CN" altLang="en-US" sz="2400" b="1" dirty="0" smtClean="0">
                <a:solidFill>
                  <a:srgbClr val="FFFF00"/>
                </a:solidFill>
              </a:rPr>
              <a:t>伊里奈乌在其著作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反异端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中写道：“路加也，就是保罗的同伴，在书中记录了他所传的福音。”</a:t>
            </a:r>
          </a:p>
          <a:p>
            <a:pPr lvl="0" algn="l"/>
            <a:r>
              <a:rPr lang="en-US" altLang="zh-CN" sz="2400" b="1" dirty="0" smtClean="0">
                <a:solidFill>
                  <a:schemeClr val="bg1"/>
                </a:solidFill>
              </a:rPr>
              <a:t>2. 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亚历山大的克莱门特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Clement of Alexandria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，约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150–215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年）</a:t>
            </a:r>
          </a:p>
          <a:p>
            <a:pPr lvl="0" algn="l"/>
            <a:r>
              <a:rPr lang="zh-CN" altLang="en-US" sz="2400" b="1" dirty="0" smtClean="0">
                <a:solidFill>
                  <a:srgbClr val="FFFF00"/>
                </a:solidFill>
              </a:rPr>
              <a:t>他在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《</a:t>
            </a:r>
            <a:r>
              <a:rPr lang="en-US" altLang="zh-CN" sz="2400" b="1" dirty="0" err="1" smtClean="0">
                <a:solidFill>
                  <a:srgbClr val="FFFF00"/>
                </a:solidFill>
              </a:rPr>
              <a:t>Stromata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中指出：“路加在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使徒行传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中记述，那时保罗说‘亚该亚人哪，我看你们凡事都很敬虔’。”</a:t>
            </a:r>
          </a:p>
          <a:p>
            <a:pPr lvl="0" algn="l"/>
            <a:r>
              <a:rPr lang="en-US" altLang="zh-CN" sz="2400" b="1" dirty="0" smtClean="0">
                <a:solidFill>
                  <a:schemeClr val="bg1"/>
                </a:solidFill>
              </a:rPr>
              <a:t>3. 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特土良（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Tertullian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，约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155–230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年）</a:t>
            </a:r>
          </a:p>
          <a:p>
            <a:pPr lvl="0" algn="l"/>
            <a:r>
              <a:rPr lang="zh-CN" altLang="en-US" sz="2400" b="1" dirty="0" smtClean="0">
                <a:solidFill>
                  <a:srgbClr val="FFFF00"/>
                </a:solidFill>
              </a:rPr>
              <a:t>在其著作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反马吉安论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中写道：“约翰和马太先将信心灌注我们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……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然后路加和马可再次更新它。”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二．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使徒行传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著作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日期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61-62 A.D.</a:t>
            </a:r>
          </a:p>
          <a:p>
            <a:pPr lvl="0" algn="l"/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三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．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 《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使徒行传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的著作对象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：提阿非罗（爱神的人）及更广泛的信众。</a:t>
            </a:r>
          </a:p>
          <a:p>
            <a:pPr lvl="0" algn="l"/>
            <a:endParaRPr lang="zh-CN" altLang="en-US" sz="18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四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．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 《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使徒行传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写作目的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</a:t>
            </a:r>
          </a:p>
          <a:p>
            <a:pPr lvl="0" algn="l"/>
            <a:endParaRPr lang="zh-CN" altLang="en-US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1.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历史性：提供有关初代教会的一份准确记录；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2.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属灵性：坚固提阿非罗个人和众信徒的信心；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3.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法律性：解释保罗的宣道旅程而为保罗辩护；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4.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实际性：表明保罗不是犹太教和律法背叛者；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5.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教会性：信徒遵守使徒教训及在圣灵中合一；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6.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宣道性：准确记录使徒带领的福音传播进程；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7.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护教性：神透过使徒用神迹印证福音的真道。</a:t>
            </a:r>
            <a:endParaRPr lang="en-US" altLang="zh-CN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使徒行传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的主题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耶稣基督的福音，在圣灵主导之下，由耶路撒冷开始，有秩序、有步骤地向罗马（地极）传播和推进。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使徒行传的钥节：“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但圣灵降临在你们身上，你们就必得着能力。并要在耶路撒冷，犹太全地，和撒玛利亚，直到地极，作我的见证。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”（徒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1:8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3600" b="1" dirty="0" smtClean="0">
                <a:solidFill>
                  <a:srgbClr val="FFFF00"/>
                </a:solidFill>
              </a:rPr>
              <a:t>六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、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使徒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行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传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的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结构</a:t>
            </a:r>
          </a:p>
          <a:p>
            <a:pPr algn="l"/>
            <a:endParaRPr lang="zh-CN" altLang="en-US" sz="3200" b="1" dirty="0" smtClean="0">
              <a:solidFill>
                <a:srgbClr val="FFFF00"/>
              </a:solidFill>
            </a:endParaRPr>
          </a:p>
          <a:p>
            <a:pPr marL="514350" indent="-514350" algn="l">
              <a:buAutoNum type="arabicPeriod"/>
            </a:pPr>
            <a:r>
              <a:rPr lang="zh-CN" altLang="en-US" sz="3600" b="1" dirty="0" smtClean="0">
                <a:solidFill>
                  <a:schemeClr val="bg1"/>
                </a:solidFill>
              </a:rPr>
              <a:t>以地理划分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：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endParaRPr lang="zh-CN" altLang="en-US" sz="36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）从耶路撒冷到安提阿（徒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1-12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）从安提阿到地极（徒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13-28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chemeClr val="bg1"/>
                </a:solidFill>
              </a:rPr>
              <a:t>2.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以种族划分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：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）犹太人（徒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1-7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）撒玛利亚人（徒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8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algn="l"/>
            <a:r>
              <a:rPr lang="en-US" altLang="zh-CN" sz="36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）普世的人（徒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9-28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en-US" altLang="zh-CN" sz="3200" b="1" dirty="0" smtClean="0">
                <a:solidFill>
                  <a:schemeClr val="bg1"/>
                </a:solidFill>
              </a:rPr>
              <a:t>3.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以传记划分：</a:t>
            </a:r>
          </a:p>
          <a:p>
            <a:pPr algn="l"/>
            <a:r>
              <a:rPr lang="en-US" altLang="zh-CN" sz="32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）彼得为中心，主要讲“悔改”的信息    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1-12</a:t>
            </a:r>
            <a:endParaRPr lang="zh-CN" altLang="en-US" sz="32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2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）保罗为中心，主要讲“相信”的信心    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13-28</a:t>
            </a:r>
          </a:p>
          <a:p>
            <a:pPr algn="l"/>
            <a:endParaRPr lang="zh-CN" altLang="en-US" sz="32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200" b="1" dirty="0" smtClean="0">
                <a:solidFill>
                  <a:schemeClr val="bg1"/>
                </a:solidFill>
              </a:rPr>
              <a:t>4.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以神学划分：</a:t>
            </a:r>
          </a:p>
          <a:p>
            <a:pPr algn="l"/>
            <a:r>
              <a:rPr lang="en-US" altLang="zh-CN" sz="32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）基督升天（徒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</a:p>
          <a:p>
            <a:pPr algn="l"/>
            <a:r>
              <a:rPr lang="en-US" altLang="zh-CN" sz="32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）圣灵降临（徒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</a:p>
          <a:p>
            <a:pPr algn="l"/>
            <a:r>
              <a:rPr lang="en-US" altLang="zh-CN" sz="32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）福音扩展（徒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3-28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algn="l"/>
            <a:endParaRPr lang="zh-CN" altLang="en-US" sz="3200" b="1" dirty="0" smtClean="0">
              <a:solidFill>
                <a:srgbClr val="FFFF00"/>
              </a:solidFill>
            </a:endParaRPr>
          </a:p>
          <a:p>
            <a:pPr algn="l"/>
            <a:r>
              <a:rPr lang="en-US" altLang="zh-CN" sz="3200" b="1" dirty="0" smtClean="0">
                <a:solidFill>
                  <a:schemeClr val="bg1"/>
                </a:solidFill>
              </a:rPr>
              <a:t>5. 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以时代划分：</a:t>
            </a:r>
          </a:p>
          <a:p>
            <a:pPr algn="l"/>
            <a:r>
              <a:rPr lang="en-US" altLang="zh-CN" sz="32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）教会的形成（徒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1-7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</a:p>
          <a:p>
            <a:pPr algn="l"/>
            <a:r>
              <a:rPr lang="en-US" altLang="zh-CN" sz="32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）教会的转移（徒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8-12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</a:p>
          <a:p>
            <a:pPr algn="l"/>
            <a:r>
              <a:rPr lang="en-US" altLang="zh-CN" sz="32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）教会的扩展（徒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13-28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七、内容简要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1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章：复活的主与大使命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	1:8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是全书纲要：耶路撒冷 → 犹太全地 → 撒玛利亚 → 地极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耶稣升天，门徒合一祷告，预备圣灵降临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2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章：五旬节圣灵降临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圣灵如火如风降临，门徒被充满开始说方言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彼得首次讲道，三千人悔改受洗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描述初代教会生活（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2:42–47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）：使徒的教训、团契、掰饼、祷告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3–7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章：彼得的带领与耶路撒冷教会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医治瘸腿者带来传福音契机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彼得与使徒受逼迫，却刚强见证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亚拿尼亚欺哄圣灵之死（徒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5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执事设立，司提反为主殉道（徒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7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8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章：福音传至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撒玛利亚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pPr lvl="0" algn="l"/>
            <a:endParaRPr lang="en-US" altLang="zh-CN" sz="1200" b="1" dirty="0" smtClean="0">
              <a:solidFill>
                <a:schemeClr val="bg1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         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8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从这日起，耶路撒冷的教会，大遭逼迫。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除了使徒以外，门徒都分散在犹太和撒玛利亚各处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有虔诚的人，把司提反埋葬了，为他捶胸大哭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扫罗却残害教会，进各人的家，拉着男女下在监里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。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4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那些分散的人，往各处去传道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u="sng" dirty="0" smtClean="0">
                <a:solidFill>
                  <a:schemeClr val="bg1"/>
                </a:solidFill>
              </a:rPr>
              <a:t>为什么上帝允许教会大爱逼迫</a:t>
            </a:r>
            <a:r>
              <a:rPr lang="en-US" altLang="zh-CN" sz="3200" b="1" u="sng" dirty="0" smtClean="0">
                <a:solidFill>
                  <a:schemeClr val="bg1"/>
                </a:solidFill>
              </a:rPr>
              <a:t>, </a:t>
            </a:r>
            <a:r>
              <a:rPr lang="zh-CN" altLang="en-US" sz="3200" b="1" u="sng" dirty="0" smtClean="0">
                <a:solidFill>
                  <a:schemeClr val="bg1"/>
                </a:solidFill>
              </a:rPr>
              <a:t>神的心意是什么？</a:t>
            </a:r>
            <a:endParaRPr lang="en-US" altLang="zh-CN" sz="3200" b="1" u="sng" dirty="0" smtClean="0">
              <a:solidFill>
                <a:schemeClr val="bg1"/>
              </a:solidFill>
            </a:endParaRPr>
          </a:p>
          <a:p>
            <a:pPr lvl="0" algn="l"/>
            <a:endParaRPr lang="zh-CN" altLang="en-US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因逼迫信徒四散，腓利到撒玛利亚传道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撒玛利亚人领受圣灵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埃提阿伯太监信主受洗，表明福音开始进入“地极”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9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章：扫罗归主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耶稣在大马色路上向扫罗显现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扫罗悔改后，从逼迫教会到传扬福音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表明神能改变最悖逆的人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10–11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章：福音传给外邦人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彼得异象、哥尼流一家信主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彼得被犹太信徒质问后见证神的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工作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        </a:t>
            </a:r>
            <a:r>
              <a:rPr lang="zh-CN" altLang="en-US" sz="3600" b="1" u="sng" dirty="0" smtClean="0">
                <a:solidFill>
                  <a:schemeClr val="bg1"/>
                </a:solidFill>
              </a:rPr>
              <a:t>为什么上帝大费周章差派彼得传福音给哥尼流一家？神的心意是什么？</a:t>
            </a:r>
            <a:endParaRPr lang="en-US" altLang="zh-CN" sz="3600" b="1" u="sng" dirty="0" smtClean="0">
              <a:solidFill>
                <a:schemeClr val="bg1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徒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10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在该撒利亚有一个人，名叫哥尼流，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是义大利营的百夫长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他是个虔诚人，他和全家都敬畏神，多多周济百姓，常常祷告神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有一天，约在申初，他在异象中，明明看见神的一个使者进去，到他那里，说，哥尼流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4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哥尼流定睛看他，惊怕说，主阿，什么事呢？天使说，你的祷告，和你的周济，达到神面前已蒙记念了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5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现在你当打发人往约帕去，请那称呼彼得的西门来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6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他住在海边一个硝皮匠西门的家里。房子在海边上。</a:t>
            </a:r>
            <a:endParaRPr lang="zh-CN" altLang="en-US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徒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10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9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第二天，他们行路将近那城，彼得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约在午正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，上房顶去祷告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10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觉得饿了，想要吃。那家的人正预备饭的时候，彼得魂游象外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看见天开了，有一物降下，好像一块大布。系着四角，缒在地上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12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里面有地上各样四足的走兽，和昆虫，并天上的飞鸟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13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又有声音向他说，彼得起来，宰了吃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14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彼得却说，主阿，这是不可的，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凡俗物，和不洁净的物，我从来没有吃过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15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第二次有声音向他说，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神所洁净的，你不可当作俗物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16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这样一连三次，那物随即收回天上去了。</a:t>
            </a:r>
            <a:endParaRPr lang="zh-CN" altLang="en-US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徒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10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 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17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彼得心里正在猜疑之间，不知所看见的异象是什么意思，哥尼流所差来的人，已经访问到西门的家，站在门外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，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18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喊着问，有称呼彼得的西门住在这里没有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19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彼得还思想那异象的时候，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圣灵向他说，有三个人来找你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。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20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起来，下去，和他们同往，不要疑惑。因为是我差他们来的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endParaRPr lang="zh-CN" altLang="en-US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使徒和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在犹太的众弟兄，听说外邦人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也领受了神的道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及至彼得上了耶路撒冷，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那些奉割礼的门徒和他争辩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说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，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你进入未受割礼之人的家，和他们一同吃饭了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4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彼得就开口，把这事挨次给他们讲解说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……12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圣灵吩咐我和他们同去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，不要疑惑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。同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着我去的，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还有这六位弟兄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。我们都进了那人的家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……15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我一开讲，圣灵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便降在他们身上，正像当初降在我们身上一样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16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我就想起主的话说，约翰是用水施洗，但你们要受圣灵的洗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17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神既然给他们恩赐，像在我们信主耶稣基督的时候，给了我们一样，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我是谁，能拦阻神呢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？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18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众人听见这话，就不言语了。只归荣耀与神，说，这样看来，神也赐恩给外邦人，叫他们悔改得生命了。</a:t>
            </a:r>
            <a:endParaRPr lang="zh-CN" altLang="en-U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15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有几个人，从犹太下来，教训弟兄们说，你们若不按摩西的规条受割礼，不能得救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保罗巴拿巴与他们大大地分争辩论，众门徒就定规，叫保罗，巴拿巴和本会中几个人，为所辩论的，上耶路撒冷去，见使徒和长老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……4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到了耶路撒冷，教会和使徒并长老，都接待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他们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……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7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辩论已经多了，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彼得就起来，说，诸位弟兄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，你们知道神早已在你们中间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拣选了我，叫外邦人从我口中得听福音之道，而且相信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8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知道人心的神，也为他们作了见证。赐圣灵给他们，正如给我们一样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9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又借着信，洁净了他们的心，并不分他们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我们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10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现在为什么试探神，要把我们祖宗和我们所不能负的轭，放在门徒的颈项上呢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？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11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我们得救，乃是因主耶稣的恩，和他们一样，这是我们所信的。</a:t>
            </a:r>
            <a:endParaRPr lang="zh-CN" altLang="en-U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12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章：希律逼迫，彼得被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救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zh-CN" altLang="en-US" sz="3600" b="1" dirty="0" smtClean="0">
              <a:solidFill>
                <a:schemeClr val="bg1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雅各殉道，彼得获救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希律因自高自大被神击打而死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13–14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章：第一次宣教旅程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同工：保罗、巴拿巴、马可。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行程：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1.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海上行程：安提阿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西流基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撒拉米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帕弗（居比路）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亚大利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别加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2.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内陆行程：别   加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安提阿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以哥念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路司得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特庇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3.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回归行程：别   加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亚达利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西流基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安提阿。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3200399" cy="25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15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章：耶路撒冷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大会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•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讨论外邦人是否需守律法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•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定案：不加律法重担，只持守敬虔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生活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徒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15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19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所以据我的意见，不可难为那归服神的外邦人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20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只要写信，吩咐他们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禁戒偶像的污秽和奸淫，并勒死的牲畜，和血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。</a:t>
            </a:r>
            <a:endParaRPr lang="zh-CN" altLang="en-US" sz="3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 idx="4294967295"/>
          </p:nvPr>
        </p:nvSpPr>
        <p:spPr>
          <a:xfrm>
            <a:off x="179512" y="4132866"/>
            <a:ext cx="467544" cy="1268760"/>
          </a:xfrm>
        </p:spPr>
        <p:txBody>
          <a:bodyPr/>
          <a:lstStyle/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永恒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511A4210-BB9B-5B32-F596-21B2A3572682}"/>
              </a:ext>
            </a:extLst>
          </p:cNvPr>
          <p:cNvSpPr/>
          <p:nvPr/>
        </p:nvSpPr>
        <p:spPr>
          <a:xfrm>
            <a:off x="1290852" y="3507709"/>
            <a:ext cx="7817652" cy="4846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Up 2">
            <a:extLst>
              <a:ext uri="{FF2B5EF4-FFF2-40B4-BE49-F238E27FC236}">
                <a16:creationId xmlns="" xmlns:a16="http://schemas.microsoft.com/office/drawing/2014/main" id="{F7CB4C1C-D0C8-32DC-5226-10F034D42AC0}"/>
              </a:ext>
            </a:extLst>
          </p:cNvPr>
          <p:cNvSpPr/>
          <p:nvPr/>
        </p:nvSpPr>
        <p:spPr>
          <a:xfrm>
            <a:off x="1258547" y="3010415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="" xmlns:a16="http://schemas.microsoft.com/office/drawing/2014/main" id="{337058BB-B835-9B2D-6BCA-4E61BC98E455}"/>
              </a:ext>
            </a:extLst>
          </p:cNvPr>
          <p:cNvSpPr/>
          <p:nvPr/>
        </p:nvSpPr>
        <p:spPr>
          <a:xfrm>
            <a:off x="5029200" y="2971800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="" xmlns:a16="http://schemas.microsoft.com/office/drawing/2014/main" id="{46B841F4-14B7-569B-D906-9BBDE71855EF}"/>
              </a:ext>
            </a:extLst>
          </p:cNvPr>
          <p:cNvSpPr/>
          <p:nvPr/>
        </p:nvSpPr>
        <p:spPr>
          <a:xfrm>
            <a:off x="2133600" y="3048000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E1D75B1-B65F-E3F8-A19E-5B32FC8F6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"/>
              </a:ext>
            </a:extLst>
          </a:blip>
          <a:stretch>
            <a:fillRect/>
          </a:stretch>
        </p:blipFill>
        <p:spPr>
          <a:xfrm>
            <a:off x="3762463" y="2354053"/>
            <a:ext cx="731409" cy="1312723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="" xmlns:a16="http://schemas.microsoft.com/office/drawing/2014/main" id="{7644E4A0-239E-1BFA-C75C-AA892371CB7A}"/>
              </a:ext>
            </a:extLst>
          </p:cNvPr>
          <p:cNvSpPr/>
          <p:nvPr/>
        </p:nvSpPr>
        <p:spPr>
          <a:xfrm>
            <a:off x="7437364" y="3004297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="" xmlns:a16="http://schemas.microsoft.com/office/drawing/2014/main" id="{56D60CB0-0C21-9869-90E4-C8D9EEAE4300}"/>
              </a:ext>
            </a:extLst>
          </p:cNvPr>
          <p:cNvSpPr/>
          <p:nvPr/>
        </p:nvSpPr>
        <p:spPr>
          <a:xfrm>
            <a:off x="8463380" y="3004297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标题 1">
            <a:extLst>
              <a:ext uri="{FF2B5EF4-FFF2-40B4-BE49-F238E27FC236}">
                <a16:creationId xmlns="" xmlns:a16="http://schemas.microsoft.com/office/drawing/2014/main" id="{64C3E103-23BC-E2A0-28DF-375100AAC3C2}"/>
              </a:ext>
            </a:extLst>
          </p:cNvPr>
          <p:cNvSpPr txBox="1">
            <a:spLocks/>
          </p:cNvSpPr>
          <p:nvPr/>
        </p:nvSpPr>
        <p:spPr bwMode="auto">
          <a:xfrm>
            <a:off x="1143000" y="3886200"/>
            <a:ext cx="467544" cy="151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创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世记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="" xmlns:a16="http://schemas.microsoft.com/office/drawing/2014/main" id="{460FEB0F-AA68-DBD8-E0DA-B7507CDBA8FE}"/>
              </a:ext>
            </a:extLst>
          </p:cNvPr>
          <p:cNvSpPr txBox="1">
            <a:spLocks/>
          </p:cNvSpPr>
          <p:nvPr/>
        </p:nvSpPr>
        <p:spPr bwMode="auto">
          <a:xfrm>
            <a:off x="3767600" y="4220920"/>
            <a:ext cx="46754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道成肉身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="" xmlns:a16="http://schemas.microsoft.com/office/drawing/2014/main" id="{E407DD38-C334-ACF8-7E22-5C4CC0340C65}"/>
              </a:ext>
            </a:extLst>
          </p:cNvPr>
          <p:cNvSpPr txBox="1">
            <a:spLocks/>
          </p:cNvSpPr>
          <p:nvPr/>
        </p:nvSpPr>
        <p:spPr bwMode="auto">
          <a:xfrm>
            <a:off x="4191000" y="2895600"/>
            <a:ext cx="529845" cy="74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000" b="1" dirty="0" smtClean="0">
                <a:solidFill>
                  <a:srgbClr val="FFFF00"/>
                </a:solidFill>
              </a:rPr>
              <a:t>四福音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="" xmlns:a16="http://schemas.microsoft.com/office/drawing/2014/main" id="{25B8DA6A-2BB8-73DA-1E99-9DCDFAA79F0D}"/>
              </a:ext>
            </a:extLst>
          </p:cNvPr>
          <p:cNvSpPr txBox="1">
            <a:spLocks/>
          </p:cNvSpPr>
          <p:nvPr/>
        </p:nvSpPr>
        <p:spPr bwMode="auto">
          <a:xfrm>
            <a:off x="1447800" y="304800"/>
            <a:ext cx="7197744" cy="62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3600" b="1" dirty="0" smtClean="0">
                <a:solidFill>
                  <a:srgbClr val="FFFF00"/>
                </a:solidFill>
              </a:rPr>
              <a:t>耶 和华神的救赎史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…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="" xmlns:a16="http://schemas.microsoft.com/office/drawing/2014/main" id="{80A948CE-8F6D-8DEA-6DE1-08C2FBCAEF50}"/>
              </a:ext>
            </a:extLst>
          </p:cNvPr>
          <p:cNvSpPr txBox="1">
            <a:spLocks/>
          </p:cNvSpPr>
          <p:nvPr/>
        </p:nvSpPr>
        <p:spPr bwMode="auto">
          <a:xfrm>
            <a:off x="8305800" y="4191000"/>
            <a:ext cx="539463" cy="147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 smtClean="0">
                <a:solidFill>
                  <a:srgbClr val="FFFF00"/>
                </a:solidFill>
              </a:rPr>
              <a:t>新天新地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sp>
        <p:nvSpPr>
          <p:cNvPr id="17" name="标题 1">
            <a:extLst>
              <a:ext uri="{FF2B5EF4-FFF2-40B4-BE49-F238E27FC236}">
                <a16:creationId xmlns="" xmlns:a16="http://schemas.microsoft.com/office/drawing/2014/main" id="{BFBF878B-9517-782C-B3F9-245C7EA7BF16}"/>
              </a:ext>
            </a:extLst>
          </p:cNvPr>
          <p:cNvSpPr txBox="1">
            <a:spLocks/>
          </p:cNvSpPr>
          <p:nvPr/>
        </p:nvSpPr>
        <p:spPr bwMode="auto">
          <a:xfrm>
            <a:off x="7278636" y="4083445"/>
            <a:ext cx="467544" cy="10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当下</a:t>
            </a:r>
          </a:p>
        </p:txBody>
      </p:sp>
      <p:sp>
        <p:nvSpPr>
          <p:cNvPr id="7" name="Arrow: Curved Right 6">
            <a:extLst>
              <a:ext uri="{FF2B5EF4-FFF2-40B4-BE49-F238E27FC236}">
                <a16:creationId xmlns="" xmlns:a16="http://schemas.microsoft.com/office/drawing/2014/main" id="{1046F824-81B1-9F38-EFCD-C875D00BECF6}"/>
              </a:ext>
            </a:extLst>
          </p:cNvPr>
          <p:cNvSpPr/>
          <p:nvPr/>
        </p:nvSpPr>
        <p:spPr>
          <a:xfrm rot="5400000" flipV="1">
            <a:off x="4609363" y="-1866163"/>
            <a:ext cx="1111212" cy="6977138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Up 19">
            <a:extLst>
              <a:ext uri="{FF2B5EF4-FFF2-40B4-BE49-F238E27FC236}">
                <a16:creationId xmlns="" xmlns:a16="http://schemas.microsoft.com/office/drawing/2014/main" id="{C50FB6B4-7983-20E5-3DC9-0694DD5F899F}"/>
              </a:ext>
            </a:extLst>
          </p:cNvPr>
          <p:cNvSpPr/>
          <p:nvPr/>
        </p:nvSpPr>
        <p:spPr>
          <a:xfrm>
            <a:off x="6172200" y="2971800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标题 1">
            <a:extLst>
              <a:ext uri="{FF2B5EF4-FFF2-40B4-BE49-F238E27FC236}">
                <a16:creationId xmlns="" xmlns:a16="http://schemas.microsoft.com/office/drawing/2014/main" id="{280A6759-2E4C-6AD7-F48C-DEC55ACD0DD1}"/>
              </a:ext>
            </a:extLst>
          </p:cNvPr>
          <p:cNvSpPr txBox="1">
            <a:spLocks/>
          </p:cNvSpPr>
          <p:nvPr/>
        </p:nvSpPr>
        <p:spPr bwMode="auto">
          <a:xfrm>
            <a:off x="4876800" y="3962400"/>
            <a:ext cx="467544" cy="167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>
                <a:solidFill>
                  <a:srgbClr val="FFFF00"/>
                </a:solidFill>
              </a:rPr>
              <a:t>圣灵降临</a:t>
            </a:r>
          </a:p>
        </p:txBody>
      </p:sp>
      <p:sp>
        <p:nvSpPr>
          <p:cNvPr id="33" name="Arrow: Up 5">
            <a:extLst>
              <a:ext uri="{FF2B5EF4-FFF2-40B4-BE49-F238E27FC236}">
                <a16:creationId xmlns="" xmlns:a16="http://schemas.microsoft.com/office/drawing/2014/main" id="{46B841F4-14B7-569B-D906-9BBDE71855EF}"/>
              </a:ext>
            </a:extLst>
          </p:cNvPr>
          <p:cNvSpPr/>
          <p:nvPr/>
        </p:nvSpPr>
        <p:spPr>
          <a:xfrm>
            <a:off x="2971800" y="3048000"/>
            <a:ext cx="238542" cy="618368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Curved Right 6">
            <a:extLst>
              <a:ext uri="{FF2B5EF4-FFF2-40B4-BE49-F238E27FC236}">
                <a16:creationId xmlns="" xmlns:a16="http://schemas.microsoft.com/office/drawing/2014/main" id="{1046F824-81B1-9F38-EFCD-C875D00BECF6}"/>
              </a:ext>
            </a:extLst>
          </p:cNvPr>
          <p:cNvSpPr/>
          <p:nvPr/>
        </p:nvSpPr>
        <p:spPr>
          <a:xfrm rot="5400000" flipV="1">
            <a:off x="4587894" y="2270106"/>
            <a:ext cx="273012" cy="1066800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标题 1">
            <a:extLst>
              <a:ext uri="{FF2B5EF4-FFF2-40B4-BE49-F238E27FC236}">
                <a16:creationId xmlns="" xmlns:a16="http://schemas.microsoft.com/office/drawing/2014/main" id="{E407DD38-C334-ACF8-7E22-5C4CC0340C65}"/>
              </a:ext>
            </a:extLst>
          </p:cNvPr>
          <p:cNvSpPr txBox="1">
            <a:spLocks/>
          </p:cNvSpPr>
          <p:nvPr/>
        </p:nvSpPr>
        <p:spPr bwMode="auto">
          <a:xfrm>
            <a:off x="5181600" y="2590800"/>
            <a:ext cx="529845" cy="74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2000" b="1" dirty="0" smtClean="0">
                <a:solidFill>
                  <a:srgbClr val="FFFF00"/>
                </a:solidFill>
              </a:rPr>
              <a:t>使徒行传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4" name="标题 1">
            <a:extLst>
              <a:ext uri="{FF2B5EF4-FFF2-40B4-BE49-F238E27FC236}">
                <a16:creationId xmlns="" xmlns:a16="http://schemas.microsoft.com/office/drawing/2014/main" id="{64C3E103-23BC-E2A0-28DF-375100AAC3C2}"/>
              </a:ext>
            </a:extLst>
          </p:cNvPr>
          <p:cNvSpPr txBox="1">
            <a:spLocks/>
          </p:cNvSpPr>
          <p:nvPr/>
        </p:nvSpPr>
        <p:spPr bwMode="auto">
          <a:xfrm>
            <a:off x="1981200" y="3962400"/>
            <a:ext cx="467544" cy="151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 smtClean="0">
                <a:solidFill>
                  <a:srgbClr val="FFFF00"/>
                </a:solidFill>
              </a:rPr>
              <a:t>出埃及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sp>
        <p:nvSpPr>
          <p:cNvPr id="25" name="标题 1">
            <a:extLst>
              <a:ext uri="{FF2B5EF4-FFF2-40B4-BE49-F238E27FC236}">
                <a16:creationId xmlns="" xmlns:a16="http://schemas.microsoft.com/office/drawing/2014/main" id="{64C3E103-23BC-E2A0-28DF-375100AAC3C2}"/>
              </a:ext>
            </a:extLst>
          </p:cNvPr>
          <p:cNvSpPr txBox="1">
            <a:spLocks/>
          </p:cNvSpPr>
          <p:nvPr/>
        </p:nvSpPr>
        <p:spPr bwMode="auto">
          <a:xfrm>
            <a:off x="2819400" y="4343400"/>
            <a:ext cx="467544" cy="151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 smtClean="0">
                <a:solidFill>
                  <a:srgbClr val="FFFF00"/>
                </a:solidFill>
              </a:rPr>
              <a:t>王国与亡国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sp>
        <p:nvSpPr>
          <p:cNvPr id="26" name="标题 1">
            <a:extLst>
              <a:ext uri="{FF2B5EF4-FFF2-40B4-BE49-F238E27FC236}">
                <a16:creationId xmlns="" xmlns:a16="http://schemas.microsoft.com/office/drawing/2014/main" id="{280A6759-2E4C-6AD7-F48C-DEC55ACD0DD1}"/>
              </a:ext>
            </a:extLst>
          </p:cNvPr>
          <p:cNvSpPr txBox="1">
            <a:spLocks/>
          </p:cNvSpPr>
          <p:nvPr/>
        </p:nvSpPr>
        <p:spPr bwMode="auto">
          <a:xfrm>
            <a:off x="5867400" y="4191000"/>
            <a:ext cx="457200" cy="167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 smtClean="0">
                <a:solidFill>
                  <a:srgbClr val="FFFF00"/>
                </a:solidFill>
              </a:rPr>
              <a:t>初期教会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sp>
        <p:nvSpPr>
          <p:cNvPr id="27" name="标题 1">
            <a:extLst>
              <a:ext uri="{FF2B5EF4-FFF2-40B4-BE49-F238E27FC236}">
                <a16:creationId xmlns="" xmlns:a16="http://schemas.microsoft.com/office/drawing/2014/main" id="{280A6759-2E4C-6AD7-F48C-DEC55ACD0DD1}"/>
              </a:ext>
            </a:extLst>
          </p:cNvPr>
          <p:cNvSpPr txBox="1">
            <a:spLocks/>
          </p:cNvSpPr>
          <p:nvPr/>
        </p:nvSpPr>
        <p:spPr bwMode="auto">
          <a:xfrm>
            <a:off x="6324600" y="4419600"/>
            <a:ext cx="457200" cy="167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200" b="1" dirty="0" smtClean="0">
                <a:solidFill>
                  <a:srgbClr val="FFFF00"/>
                </a:solidFill>
              </a:rPr>
              <a:t>的建立与发展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6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16–18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章：第二次宣教旅程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lvl="0" algn="l"/>
            <a:endParaRPr lang="zh-CN" altLang="en-US" sz="18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	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保罗得异象：马其顿呼声，进入欧洲</a:t>
            </a:r>
          </a:p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同工：保罗、西拉、提摩太。</a:t>
            </a:r>
          </a:p>
          <a:p>
            <a:pPr lvl="0" algn="l"/>
            <a:endParaRPr lang="zh-CN" altLang="en-US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行程：安提阿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（经叙利亚、基利家）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特庇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路司得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以哥念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彼西底的安提阿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        </a:t>
            </a:r>
          </a:p>
          <a:p>
            <a:pPr lvl="0" algn="l"/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       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（经加拉太、弗吕家、每西亚）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特罗亚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（马其顿呼声进入欧洲）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腓立比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</a:p>
          <a:p>
            <a:pPr lvl="0" algn="l"/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帖撒罗尼迦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庇哩亚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雅典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哥林多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（回程）坚哥哩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以弗所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该撒利亚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耶路撒冷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安提阿。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第</a:t>
            </a:r>
          </a:p>
        </p:txBody>
      </p:sp>
      <p:pic>
        <p:nvPicPr>
          <p:cNvPr id="2050" name="Picture 2" descr="https://allenlinnz.com/wp-content/uploads/2015/01/18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19–20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章：第三次宣教旅程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•	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以弗所大复兴（徒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19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•	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保罗劝勉以弗所长老：“神的教会是祂用自己血所买来的”（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20:28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同工：保罗、亚波罗、提摩太、路加（我们）等。</a:t>
            </a:r>
          </a:p>
          <a:p>
            <a:pPr lvl="0" algn="l"/>
            <a:endParaRPr lang="zh-CN" altLang="en-US" sz="32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200" b="1" dirty="0" smtClean="0">
                <a:solidFill>
                  <a:srgbClr val="FFFF00"/>
                </a:solidFill>
              </a:rPr>
              <a:t>行程：安提阿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（经加拉太、弗吕家）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以弗所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（三年之久，保罗第三次宣教的基地）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马其顿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希腊（三个月）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腓立比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特罗亚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亚朔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米推利尼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撒摩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米利都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哥士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罗底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帕大喇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推罗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多利买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该撒利亚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耶路撒冷。</a:t>
            </a: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第</a:t>
            </a:r>
          </a:p>
        </p:txBody>
      </p:sp>
      <p:pic>
        <p:nvPicPr>
          <p:cNvPr id="1026" name="Picture 2" descr="https://allenlinnz.com/wp-content/uploads/2015/01/1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21–28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章：保罗被捕，往罗马去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•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耶路撒冷被捕，几次审判（腓力斯、非斯都、亚基帕）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•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在风暴中坚信主的应许（徒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27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•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到达罗马，继续传福音，“不受拦阻地传讲神国的道”（徒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28:31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）</a:t>
            </a:r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耶路撒冷（保罗被捉拿）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该撒利亚（被囚两年送去罗马）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西顿、每拉、佳澳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马耳他岛（船难后上岸）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经叙拉古、利基翁、部丢利、亚比乌、三馆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---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罗马。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/>
            <a:r>
              <a:rPr lang="zh-CN" altLang="en-US" sz="3600" b="1" dirty="0" smtClean="0">
                <a:solidFill>
                  <a:srgbClr val="FFFF00"/>
                </a:solidFill>
              </a:rPr>
              <a:t>八、使徒行传中彼得与保罗的对比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990600"/>
          <a:ext cx="91440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724400"/>
              </a:tblGrid>
              <a:tr h="424016"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 dirty="0">
                          <a:solidFill>
                            <a:srgbClr val="FFFF00"/>
                          </a:solidFill>
                          <a:latin typeface="open sans"/>
                        </a:rPr>
                        <a:t>彼得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 dirty="0">
                          <a:solidFill>
                            <a:srgbClr val="FFFF00"/>
                          </a:solidFill>
                          <a:latin typeface="open sans"/>
                        </a:rPr>
                        <a:t>保罗</a:t>
                      </a:r>
                    </a:p>
                  </a:txBody>
                  <a:tcPr/>
                </a:tc>
              </a:tr>
              <a:tr h="424016"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犹太人领袖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外邦人领袖</a:t>
                      </a:r>
                    </a:p>
                  </a:txBody>
                  <a:tcPr/>
                </a:tc>
              </a:tr>
              <a:tr h="424016"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主要工作在耶路撒冷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主要工作在外邦之地</a:t>
                      </a:r>
                    </a:p>
                  </a:txBody>
                  <a:tcPr/>
                </a:tc>
              </a:tr>
              <a:tr h="424016"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五旬节长篇讲道（</a:t>
                      </a:r>
                      <a:r>
                        <a:rPr lang="en-US" altLang="zh-CN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2:14-40</a:t>
                      </a:r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彼西底按提阿长篇讲道（</a:t>
                      </a:r>
                      <a:r>
                        <a:rPr lang="en-US" altLang="zh-CN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13:16-42</a:t>
                      </a:r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）</a:t>
                      </a:r>
                    </a:p>
                  </a:txBody>
                  <a:tcPr/>
                </a:tc>
              </a:tr>
              <a:tr h="424016"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医治一个生来瘸腿的人（</a:t>
                      </a:r>
                      <a:r>
                        <a:rPr lang="en-US" altLang="zh-CN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3:1-10</a:t>
                      </a:r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医治一个生来瘸腿的人（</a:t>
                      </a:r>
                      <a:r>
                        <a:rPr lang="en-US" altLang="zh-CN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14:8-10</a:t>
                      </a:r>
                      <a:r>
                        <a:rPr lang="zh-CN" altLang="en-US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）</a:t>
                      </a:r>
                    </a:p>
                  </a:txBody>
                  <a:tcPr/>
                </a:tc>
              </a:tr>
              <a:tr h="763229"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刑罚亚拿尼亚和撒非喇（</a:t>
                      </a:r>
                      <a:r>
                        <a:rPr lang="en-US" altLang="zh-CN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5:1-11</a:t>
                      </a:r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惩罚行法术以吕马使其</a:t>
                      </a:r>
                      <a:r>
                        <a:rPr lang="zh-CN" altLang="en-US" sz="2400" b="1" i="0" dirty="0" smtClean="0">
                          <a:solidFill>
                            <a:srgbClr val="2F2E2E"/>
                          </a:solidFill>
                          <a:latin typeface="open sans"/>
                        </a:rPr>
                        <a:t>失明（</a:t>
                      </a:r>
                      <a:r>
                        <a:rPr lang="en-US" altLang="zh-CN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13:8-11</a:t>
                      </a:r>
                      <a:r>
                        <a:rPr lang="zh-CN" altLang="en-US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）</a:t>
                      </a:r>
                    </a:p>
                  </a:txBody>
                  <a:tcPr/>
                </a:tc>
              </a:tr>
              <a:tr h="763229"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从耶路撒冷监牢中的释放（</a:t>
                      </a:r>
                      <a:r>
                        <a:rPr lang="en-US" altLang="zh-CN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5:19-21</a:t>
                      </a:r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；</a:t>
                      </a:r>
                      <a:r>
                        <a:rPr lang="en-US" altLang="zh-CN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12:1-11</a:t>
                      </a:r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从腓立比监牢中得释放（</a:t>
                      </a:r>
                      <a:r>
                        <a:rPr lang="en-US" altLang="zh-CN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16:19-30</a:t>
                      </a:r>
                      <a:r>
                        <a:rPr lang="zh-CN" altLang="en-US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）</a:t>
                      </a:r>
                    </a:p>
                  </a:txBody>
                  <a:tcPr/>
                </a:tc>
              </a:tr>
              <a:tr h="424016"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强调圣灵的工作（</a:t>
                      </a:r>
                      <a:r>
                        <a:rPr lang="en-US" altLang="zh-CN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2:38</a:t>
                      </a:r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强调圣灵工作（</a:t>
                      </a:r>
                      <a:r>
                        <a:rPr lang="en-US" altLang="zh-CN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19:2-6</a:t>
                      </a:r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）</a:t>
                      </a:r>
                    </a:p>
                  </a:txBody>
                  <a:tcPr/>
                </a:tc>
              </a:tr>
              <a:tr h="763229"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信息以耶稣复活为主（</a:t>
                      </a:r>
                      <a:r>
                        <a:rPr lang="en-US" altLang="zh-CN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2:24-36</a:t>
                      </a:r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；</a:t>
                      </a:r>
                      <a:r>
                        <a:rPr lang="en-US" altLang="zh-CN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3:15</a:t>
                      </a:r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；</a:t>
                      </a:r>
                      <a:r>
                        <a:rPr lang="en-US" altLang="zh-CN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26</a:t>
                      </a:r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；</a:t>
                      </a:r>
                      <a:r>
                        <a:rPr lang="en-US" altLang="zh-CN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4:2</a:t>
                      </a:r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；</a:t>
                      </a:r>
                      <a:r>
                        <a:rPr lang="en-US" altLang="zh-CN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5:30</a:t>
                      </a:r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；</a:t>
                      </a:r>
                      <a:r>
                        <a:rPr lang="en-US" altLang="zh-CN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10:40-41</a:t>
                      </a:r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信息以耶稣复活为主（</a:t>
                      </a:r>
                      <a:r>
                        <a:rPr lang="en-US" altLang="zh-CN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13:30-37</a:t>
                      </a:r>
                      <a:r>
                        <a:rPr lang="zh-CN" altLang="en-US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；</a:t>
                      </a:r>
                      <a:r>
                        <a:rPr lang="en-US" altLang="zh-CN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17:3</a:t>
                      </a:r>
                      <a:r>
                        <a:rPr lang="zh-CN" altLang="en-US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；</a:t>
                      </a:r>
                      <a:r>
                        <a:rPr lang="en-US" altLang="zh-CN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18</a:t>
                      </a:r>
                      <a:r>
                        <a:rPr lang="zh-CN" altLang="en-US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；</a:t>
                      </a:r>
                      <a:r>
                        <a:rPr lang="en-US" altLang="zh-CN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31</a:t>
                      </a:r>
                      <a:r>
                        <a:rPr lang="zh-CN" altLang="en-US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；</a:t>
                      </a:r>
                      <a:r>
                        <a:rPr lang="en-US" altLang="zh-CN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24:15</a:t>
                      </a:r>
                      <a:r>
                        <a:rPr lang="zh-CN" altLang="en-US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；</a:t>
                      </a:r>
                      <a:r>
                        <a:rPr lang="en-US" altLang="zh-CN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21</a:t>
                      </a:r>
                      <a:r>
                        <a:rPr lang="zh-CN" altLang="en-US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；</a:t>
                      </a:r>
                      <a:r>
                        <a:rPr lang="en-US" altLang="zh-CN" sz="2400" b="1" i="0" dirty="0" smtClean="0">
                          <a:solidFill>
                            <a:srgbClr val="2F2E2E"/>
                          </a:solidFill>
                          <a:latin typeface="open sans"/>
                        </a:rPr>
                        <a:t>26:8</a:t>
                      </a:r>
                      <a:r>
                        <a:rPr lang="zh-CN" altLang="en-US" sz="2400" b="1" i="0" dirty="0" smtClean="0">
                          <a:solidFill>
                            <a:srgbClr val="2F2E2E"/>
                          </a:solidFill>
                          <a:latin typeface="open sans"/>
                        </a:rPr>
                        <a:t>）</a:t>
                      </a:r>
                      <a:endParaRPr lang="zh-CN" altLang="en-US" sz="2400" b="1" i="0" dirty="0">
                        <a:solidFill>
                          <a:srgbClr val="2F2E2E"/>
                        </a:solidFill>
                        <a:latin typeface="open sans"/>
                      </a:endParaRPr>
                    </a:p>
                  </a:txBody>
                  <a:tcPr/>
                </a:tc>
              </a:tr>
              <a:tr h="424016"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>
                          <a:solidFill>
                            <a:srgbClr val="2F2E2E"/>
                          </a:solidFill>
                          <a:latin typeface="open sans"/>
                        </a:rPr>
                        <a:t>耶路撒冷早期教会领袖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400" b="1" i="0" dirty="0">
                          <a:solidFill>
                            <a:srgbClr val="2F2E2E"/>
                          </a:solidFill>
                          <a:latin typeface="open sans"/>
                        </a:rPr>
                        <a:t>第一个外邦安提阿教会创办人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九、使徒行传与保罗书信的写作</a:t>
            </a:r>
          </a:p>
          <a:p>
            <a:pPr lvl="0" algn="l"/>
            <a:endParaRPr lang="zh-CN" altLang="en-US" sz="14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1.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第一次旅行布道之后，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1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卷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：加拉太书（约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40-49 A.D.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2.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第二次旅行布道之中，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2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卷：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帖撒罗尼迦前、后书（约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50-54 A.D.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3.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第三次旅行布道之中，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3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卷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：哥林多前、后书，罗马书（约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50-57 A.D.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4.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第一次被监禁，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监狱书信四卷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：以弗所书、腓立比书、歌罗西书、腓利门书（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60-62 A.D.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5.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被释放期间，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教牧书信二卷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，提摩太前书，提多书（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62-66 A.D.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</a:p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6.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第二次被监禁，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教牧书信一卷：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提摩太后书（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67 A.D.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zh-CN" altLang="en-US" sz="3600" b="1" dirty="0" smtClean="0">
                <a:solidFill>
                  <a:srgbClr val="FFFF00"/>
                </a:solidFill>
              </a:rPr>
              <a:t>十、使徒行传的主要贡献</a:t>
            </a:r>
          </a:p>
          <a:p>
            <a:pPr lvl="0" algn="l"/>
            <a:endParaRPr lang="zh-CN" altLang="en-US" sz="3600" b="1" dirty="0" smtClean="0">
              <a:solidFill>
                <a:srgbClr val="FFFF00"/>
              </a:solidFill>
            </a:endParaRP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1.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使徒行传为教会的建立和发展提供了一个准确详实的历史记录；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2.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使徒行传为新约书信尤其保罗书信提供一个可考据的历史背景；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3.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使徒行传中使徒所传讲的道是福音书中耶稣传道的延续和连结；</a:t>
            </a:r>
          </a:p>
          <a:p>
            <a:pPr lvl="0" algn="l"/>
            <a:r>
              <a:rPr lang="en-US" altLang="zh-CN" sz="3600" b="1" dirty="0" smtClean="0">
                <a:solidFill>
                  <a:srgbClr val="FFFF00"/>
                </a:solidFill>
              </a:rPr>
              <a:t>4.	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使徒行传透过圣灵直接介入完整展现神的应许计划救恩等议题。</a:t>
            </a: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4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旧约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274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摩西五经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历史书</a:t>
            </a: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诗歌智慧书</a:t>
            </a: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先知书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3048000" y="0"/>
            <a:ext cx="601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 eaLnBrk="1" hangingPunct="1"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创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出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利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民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申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书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士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撒上、下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王上、下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代上、下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拉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尼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lvl="0" algn="l" eaLnBrk="1" hangingPunct="1"/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algn="l" eaLnBrk="1" hangingPunct="1"/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诗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箴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传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歌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赛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结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但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哀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何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珥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摩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俄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拿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迦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鸿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谷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番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该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亚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玛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</p:txBody>
      </p:sp>
      <p:sp>
        <p:nvSpPr>
          <p:cNvPr id="5" name="Left Brace 4"/>
          <p:cNvSpPr/>
          <p:nvPr/>
        </p:nvSpPr>
        <p:spPr>
          <a:xfrm>
            <a:off x="533400" y="228600"/>
            <a:ext cx="304800" cy="6629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Left Brace 5"/>
          <p:cNvSpPr/>
          <p:nvPr/>
        </p:nvSpPr>
        <p:spPr>
          <a:xfrm>
            <a:off x="2971800" y="152400"/>
            <a:ext cx="381000" cy="838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Left Brace 8"/>
          <p:cNvSpPr/>
          <p:nvPr/>
        </p:nvSpPr>
        <p:spPr>
          <a:xfrm>
            <a:off x="2971800" y="1371600"/>
            <a:ext cx="381000" cy="15240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Left Brace 9"/>
          <p:cNvSpPr/>
          <p:nvPr/>
        </p:nvSpPr>
        <p:spPr>
          <a:xfrm>
            <a:off x="3048000" y="3657600"/>
            <a:ext cx="304800" cy="6858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eft Brace 10"/>
          <p:cNvSpPr/>
          <p:nvPr/>
        </p:nvSpPr>
        <p:spPr>
          <a:xfrm>
            <a:off x="2971800" y="4648200"/>
            <a:ext cx="457200" cy="19050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088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03649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创造</a:t>
            </a: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堕落</a:t>
            </a: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救赎</a:t>
            </a: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洪水</a:t>
            </a: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拣选（</a:t>
            </a:r>
            <a:r>
              <a:rPr lang="en-US" altLang="zh-CN" sz="36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亚伯拉罕、以撒、雅各、约瑟、摩西）</a:t>
            </a: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b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出埃及</a:t>
            </a: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旷野漂流（</a:t>
            </a:r>
            <a:r>
              <a:rPr lang="zh-CN" altLang="en-US" sz="36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颁布律法、会幕</a:t>
            </a: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1676400" y="4038600"/>
            <a:ext cx="1600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会幕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6248400" y="373380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律法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pic>
        <p:nvPicPr>
          <p:cNvPr id="1026" name="Picture 2" descr="F:\2024 证道\成人主日学\New folder\ItVvX6qwC6tF4CXqxjlibfiao2TRDfVWia7CIqpePZNBu6dRfgR2PibDFdNqzTJIcL03e5lv3SjfibGf3Mqc1YT1W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029200"/>
            <a:ext cx="2286000" cy="1295400"/>
          </a:xfrm>
          <a:prstGeom prst="rect">
            <a:avLst/>
          </a:prstGeom>
          <a:noFill/>
        </p:spPr>
      </p:pic>
      <p:pic>
        <p:nvPicPr>
          <p:cNvPr id="1027" name="Picture 3" descr="F:\2024 证道\成人主日学\New folder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953000"/>
            <a:ext cx="1914095" cy="1612027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rot="5400000">
            <a:off x="3048000" y="5334000"/>
            <a:ext cx="1600200" cy="381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7772400" y="4876800"/>
            <a:ext cx="1600200" cy="3810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3505200" y="3810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神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82296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人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8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4876800"/>
            <a:ext cx="609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zh-CN" altLang="en-US" sz="3200" b="1" dirty="0" smtClean="0">
                <a:solidFill>
                  <a:srgbClr val="FFFF00"/>
                </a:solidFill>
              </a:rPr>
              <a:t>书</a:t>
            </a:r>
            <a:r>
              <a:rPr lang="en-US" sz="3200" b="1" dirty="0" smtClean="0">
                <a:solidFill>
                  <a:srgbClr val="FFFF00"/>
                </a:solidFill>
              </a:rPr>
              <a:t>24:31 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约书亚在世和约书亚死后，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那些知道耶和华为以色列人所行诸事的长老还在的时候，以色列人事奉耶和华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。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C:\Users\Administrator\Desktop\11c07bda9f2g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558824"/>
            <a:ext cx="3048000" cy="2299175"/>
          </a:xfrm>
          <a:prstGeom prst="rect">
            <a:avLst/>
          </a:prstGeom>
          <a:noFill/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进迦南</a:t>
            </a:r>
            <a:r>
              <a:rPr kumimoji="0" lang="en-US" altLang="zh-CN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——</a:t>
            </a: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士师时期</a:t>
            </a:r>
            <a:r>
              <a:rPr kumimoji="0" lang="en-US" altLang="zh-CN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——</a:t>
            </a: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统一王国时期（</a:t>
            </a: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扫罗、</a:t>
            </a:r>
            <a:endParaRPr kumimoji="0" lang="en-US" altLang="zh-CN" sz="3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400" b="1" dirty="0" smtClean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大卫、所罗门</a:t>
            </a: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）</a:t>
            </a:r>
            <a:r>
              <a:rPr kumimoji="0" lang="en-US" altLang="zh-CN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——</a:t>
            </a: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分裂王国时期（</a:t>
            </a: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南国犹太、</a:t>
            </a:r>
            <a:endParaRPr kumimoji="0" lang="en-US" altLang="zh-CN" sz="3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400" b="1" dirty="0" smtClean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北国以色列</a:t>
            </a: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）</a:t>
            </a:r>
            <a:r>
              <a:rPr kumimoji="0" lang="en-US" altLang="zh-CN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——</a:t>
            </a: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被掳时期（</a:t>
            </a:r>
            <a:r>
              <a:rPr kumimoji="0" lang="en-US" altLang="zh-CN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BC720;</a:t>
            </a:r>
            <a:r>
              <a:rPr lang="en-US" altLang="zh-CN" sz="3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BC605</a:t>
            </a:r>
            <a:r>
              <a:rPr lang="zh-CN" altLang="en-US" sz="3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endParaRPr lang="en-US" altLang="zh-CN" sz="3400" b="1" dirty="0" smtClean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400" b="1" dirty="0" smtClean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597</a:t>
            </a:r>
            <a:r>
              <a:rPr lang="zh-CN" altLang="en-US" sz="3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en-US" altLang="zh-CN" sz="3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586</a:t>
            </a:r>
            <a:r>
              <a:rPr lang="zh-CN" altLang="en-US" sz="34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r>
              <a:rPr lang="en-US" altLang="zh-CN" sz="34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4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被掳回归时期（</a:t>
            </a:r>
            <a:r>
              <a:rPr lang="en-US" altLang="zh-CN" sz="3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BC536</a:t>
            </a:r>
            <a:r>
              <a:rPr lang="zh-CN" altLang="en-US" sz="3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en-US" altLang="zh-CN" sz="3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457</a:t>
            </a:r>
            <a:r>
              <a:rPr lang="zh-CN" altLang="en-US" sz="3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en-US" altLang="zh-CN" sz="3400" b="1" dirty="0" smtClean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444</a:t>
            </a:r>
            <a:r>
              <a:rPr lang="zh-CN" altLang="en-US" sz="34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沉默的四百年：</a:t>
            </a: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玛拉基书</a:t>
            </a: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》—《</a:t>
            </a: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马太福音</a:t>
            </a: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  <a:b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、波斯帝国</a:t>
            </a: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回归</a:t>
            </a: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、希腊帝国</a:t>
            </a: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希腊文化</a:t>
            </a: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、马加比起义</a:t>
            </a: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、罗马帝国</a:t>
            </a: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、耶稣降生</a:t>
            </a:r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新约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685800" y="0"/>
            <a:ext cx="213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四福音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algn="l" eaLnBrk="1" hangingPunct="1"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历史书</a:t>
            </a: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lvl="0" algn="l" eaLnBrk="1" hangingPunct="1"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书信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启示录</a:t>
            </a:r>
            <a:endParaRPr lang="en-US" altLang="zh-CN" sz="36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266700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 eaLnBrk="1" hangingPunct="1"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太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徒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algn="l" eaLnBrk="1" hangingPunct="1"/>
            <a:endParaRPr lang="en-US" altLang="zh-CN" sz="30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lvl="0"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罗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林前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林后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  </a:t>
            </a:r>
          </a:p>
          <a:p>
            <a:pPr lvl="0"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加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弗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腓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西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lvl="0"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帖前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帖后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提前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lvl="0"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提后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多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门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来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雅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彼前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 </a:t>
            </a:r>
          </a:p>
          <a:p>
            <a:pPr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彼后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约一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约二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algn="l" eaLnBrk="1" hangingPunct="1"/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约三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》《</a:t>
            </a:r>
            <a:r>
              <a:rPr lang="zh-CN" altLang="en-US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犹</a:t>
            </a:r>
            <a:r>
              <a:rPr lang="en-US" altLang="zh-CN" sz="30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algn="l" eaLnBrk="1" hangingPunct="1"/>
            <a:endParaRPr lang="en-US" altLang="zh-CN" sz="3200" b="1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《</a:t>
            </a:r>
            <a:r>
              <a:rPr lang="zh-CN" altLang="en-US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启</a:t>
            </a:r>
            <a:r>
              <a:rPr lang="en-US" altLang="zh-CN" sz="3200" b="1" dirty="0" smtClean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  <a:endParaRPr lang="en-US" altLang="zh-CN" sz="3200" dirty="0" smtClean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533400" y="228600"/>
            <a:ext cx="304800" cy="6629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Left Brace 5"/>
          <p:cNvSpPr/>
          <p:nvPr/>
        </p:nvSpPr>
        <p:spPr>
          <a:xfrm>
            <a:off x="2667000" y="6172200"/>
            <a:ext cx="304800" cy="533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Left Brace 8"/>
          <p:cNvSpPr/>
          <p:nvPr/>
        </p:nvSpPr>
        <p:spPr>
          <a:xfrm>
            <a:off x="4191000" y="2133600"/>
            <a:ext cx="304800" cy="18288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Left Brace 9"/>
          <p:cNvSpPr/>
          <p:nvPr/>
        </p:nvSpPr>
        <p:spPr>
          <a:xfrm>
            <a:off x="2438400" y="152400"/>
            <a:ext cx="304800" cy="457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eft Brace 10"/>
          <p:cNvSpPr/>
          <p:nvPr/>
        </p:nvSpPr>
        <p:spPr>
          <a:xfrm>
            <a:off x="2438400" y="3200400"/>
            <a:ext cx="457200" cy="19050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3048000" y="2362200"/>
            <a:ext cx="114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保罗书信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3124200" y="45720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普通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j-cs"/>
              </a:rPr>
              <a:t>书信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2438400" y="1143000"/>
            <a:ext cx="304800" cy="457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Left Brace 14"/>
          <p:cNvSpPr/>
          <p:nvPr/>
        </p:nvSpPr>
        <p:spPr>
          <a:xfrm>
            <a:off x="4267200" y="4419600"/>
            <a:ext cx="228600" cy="12954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088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xmlns="" id="{1765CE6E-07AD-DFD7-E57E-E5A64C091144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347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lvl="0" algn="l"/>
            <a:r>
              <a:rPr lang="en-US" altLang="zh-CN" sz="32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使徒行传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是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路加福音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的续篇，耶稣基督复活升天之后，教会在五旬节圣灵降临时正式诞生。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《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使徒行传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》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正是记载教会的诞生和有序扩展的过程。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28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28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28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28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28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28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28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28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2800" b="1" dirty="0" smtClean="0">
              <a:solidFill>
                <a:srgbClr val="FFFF00"/>
              </a:solidFill>
            </a:endParaRPr>
          </a:p>
          <a:p>
            <a:pPr lvl="0" algn="l"/>
            <a:endParaRPr lang="en-US" altLang="zh-CN" sz="2800" b="1" dirty="0" smtClean="0">
              <a:solidFill>
                <a:srgbClr val="FFFF00"/>
              </a:solidFill>
            </a:endParaRPr>
          </a:p>
          <a:p>
            <a:pPr lvl="0" algn="l"/>
            <a:endParaRPr lang="zh-CN" alt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133600" y="5410200"/>
            <a:ext cx="46754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四福音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4800600" y="2438400"/>
            <a:ext cx="46754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使徒行传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7086600" y="5257800"/>
            <a:ext cx="46754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书信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Arrow: Curved Right 6">
            <a:extLst>
              <a:ext uri="{FF2B5EF4-FFF2-40B4-BE49-F238E27FC236}">
                <a16:creationId xmlns="" xmlns:a16="http://schemas.microsoft.com/office/drawing/2014/main" id="{1046F824-81B1-9F38-EFCD-C875D00BECF6}"/>
              </a:ext>
            </a:extLst>
          </p:cNvPr>
          <p:cNvSpPr/>
          <p:nvPr/>
        </p:nvSpPr>
        <p:spPr>
          <a:xfrm rot="5400000" flipV="1">
            <a:off x="4686300" y="2171700"/>
            <a:ext cx="762000" cy="5105400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3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13505</TotalTime>
  <Words>2799</Words>
  <Application>Microsoft Office PowerPoint</Application>
  <PresentationFormat>On-screen Show (4:3)</PresentationFormat>
  <Paragraphs>284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主题</vt:lpstr>
      <vt:lpstr>莱城华人教会成人主日学 ——《使徒行传概论》</vt:lpstr>
      <vt:lpstr>祈祷/Prayer</vt:lpstr>
      <vt:lpstr>永恒</vt:lpstr>
      <vt:lpstr>旧约</vt:lpstr>
      <vt:lpstr>创造——堕落——救赎——洪水——拣选（  亚伯拉罕、以撒、雅各、约瑟、摩西）——  出埃及——旷野漂流（颁布律法、会幕）</vt:lpstr>
      <vt:lpstr>书24:31 约书亚在世和约书亚死后，那些知道耶和华为以色列人所行诸事的长老还在的时候，以色列人事奉耶和华。</vt:lpstr>
      <vt:lpstr>沉默的四百年：《玛拉基书》—《马太福音》  1、波斯帝国——回归 2、希腊帝国——希腊文化 3、马加比起义 4、罗马帝国 5、耶稣降生</vt:lpstr>
      <vt:lpstr>新约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祈祷/Prayer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396</cp:revision>
  <dcterms:modified xsi:type="dcterms:W3CDTF">2025-08-09T23:18:42Z</dcterms:modified>
</cp:coreProperties>
</file>