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  <p:sldMasterId id="2147483686" r:id="rId2"/>
  </p:sldMasterIdLst>
  <p:notesMasterIdLst>
    <p:notesMasterId r:id="rId27"/>
  </p:notesMasterIdLst>
  <p:sldIdLst>
    <p:sldId id="346" r:id="rId3"/>
    <p:sldId id="999" r:id="rId4"/>
    <p:sldId id="1016" r:id="rId5"/>
    <p:sldId id="1000" r:id="rId6"/>
    <p:sldId id="998" r:id="rId7"/>
    <p:sldId id="1018" r:id="rId8"/>
    <p:sldId id="1001" r:id="rId9"/>
    <p:sldId id="1002" r:id="rId10"/>
    <p:sldId id="1003" r:id="rId11"/>
    <p:sldId id="1004" r:id="rId12"/>
    <p:sldId id="1010" r:id="rId13"/>
    <p:sldId id="1013" r:id="rId14"/>
    <p:sldId id="1017" r:id="rId15"/>
    <p:sldId id="1020" r:id="rId16"/>
    <p:sldId id="1009" r:id="rId17"/>
    <p:sldId id="1022" r:id="rId18"/>
    <p:sldId id="1021" r:id="rId19"/>
    <p:sldId id="1023" r:id="rId20"/>
    <p:sldId id="1024" r:id="rId21"/>
    <p:sldId id="1014" r:id="rId22"/>
    <p:sldId id="1006" r:id="rId23"/>
    <p:sldId id="1025" r:id="rId24"/>
    <p:sldId id="1026" r:id="rId25"/>
    <p:sldId id="102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50021"/>
    <a:srgbClr val="663300"/>
    <a:srgbClr val="FFFFCC"/>
    <a:srgbClr val="CC9900"/>
    <a:srgbClr val="F2F2F2"/>
    <a:srgbClr val="FFFFFF"/>
    <a:srgbClr val="00FFFF"/>
    <a:srgbClr val="500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96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E5DB4-D71E-49D4-9BE0-5A7D39B3036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A9819-B9D2-47E1-BB75-E8E7890B7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55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A9819-B9D2-47E1-BB75-E8E7890B7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42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327F7-9447-F7FF-403C-E4104B7AA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13C52-BF74-D2AF-F686-D9BA89F0A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429285-A375-B2E3-3863-4F15BF5B1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E1F0CB-64C3-09F7-9CA2-E1D70F19D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11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82593-6E90-DCE5-B95B-FC6EAD7CF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894BD7-4811-300B-029F-97DB27DC3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2BB39-91DB-4394-128D-E3B6F4400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5F4F5-4EA6-8BB5-B0E6-C83417488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95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29F8E-B7C3-F79B-6C69-D69B389F5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9BC694-01AF-D970-E36C-A45550419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F5272-120E-6DFC-3C51-62877C27C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F42C9-FB90-C48C-1C9C-C084938B7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758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704DE-56DE-CFA7-ED39-2269CC5C1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2FD3CB-AD98-BD69-CE2E-724919437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96DBB0-3FE2-5C47-5828-A4EFC53DE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CE700-C2C0-B870-CF31-2357FDEE4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295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C52B7-B778-8E71-5F44-7B885677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4EA757-52F2-5B21-250A-633136598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44130-FF0D-C446-7AA7-ACD9F4800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CA00D-FF35-6C77-646B-FA5E21853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593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35EFC-F0ED-3CA3-78FA-08A0537F6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19C62-D5AD-7385-8864-7FF2A148B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6253A3-B9B7-B1F9-45A0-CA819495E3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4CAE7-5D5D-FFEF-4AB9-4B9AEAB0C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62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D2556-9093-0C4C-1242-081BF98D1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71487-4D44-1B75-F911-55F6A2B40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CB6AE4-B612-AD9C-2501-9D9E4D390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E52D1-6FC7-E0C0-C777-61FF297575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77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AC4C-7C41-5D42-42E2-7A60AE863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826D0-2542-9256-5886-B0CE4B0A4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4DA53-3227-78CB-C63E-63D3ED364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0F60A-24A1-BB23-57FD-E609B2E40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4562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4323-B3DF-E57A-07C5-3D887CA58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CC189-32B4-2D2D-CF6E-0EECFE662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8451E-3596-C20E-AA9C-744943A87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4516-1CA4-A554-F093-B9149B8FF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06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C2EE9-3672-AEEA-F564-A9799CC92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ECBD7-D647-9E91-EF9A-7DFA4BB7C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FF16B9-AA92-A966-90F4-406BC6BF7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3D9BB-C9F5-866A-7FC9-B0604BF0E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050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698BA-5071-1F5E-CEB2-372AD5084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63BBF9-4C18-23C6-5231-6F667A3FB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8D50D7-2DC7-8F8E-DF3E-CD8289EDC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1D750-9867-A357-F3B4-99BC1C50C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0923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06482-EEFB-5A2A-306E-A81F592F9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CA30CD-7422-431F-D14C-942DD0A8B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7D0CBA-F37B-ED3A-EAE7-89F0051D8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F1E4F-9BE2-11B2-6AF1-42D67A5884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3A9819-B9D2-47E1-BB75-E8E7890B7F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33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13DE30-B528-4090-94D1-E3DF065186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4644EC-9538-499D-ABC2-DB51E5D5A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067F7B-CC91-4867-872B-7159C0F47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82B1D-BE24-43DC-B4E0-C8C87F5B6A1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2023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13DE30-B528-4090-94D1-E3DF065186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4644EC-9538-499D-ABC2-DB51E5D5A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067F7B-CC91-4867-872B-7159C0F47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82B1D-BE24-43DC-B4E0-C8C87F5B6A1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03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C8B5C67-DF8B-4A02-9FDB-BE8796F4B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86E06C1-739E-49D0-97F3-872CEEF0FF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CE945C1B-1846-4793-A8CE-12691AC0A1E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DFKai-SB" pitchFamily="65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C2A40418-4A41-48E5-BD98-23AA4CE81C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DFKai-SB" pitchFamily="65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E5CD71C4-915A-42C7-80FB-4615C27789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3645240-4939-4F8E-940A-F7513E16207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57067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C8B5C67-DF8B-4A02-9FDB-BE8796F4B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86E06C1-739E-49D0-97F3-872CEEF0FF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CE945C1B-1846-4793-A8CE-12691AC0A1E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DFKai-SB" pitchFamily="65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C2A40418-4A41-48E5-BD98-23AA4CE81C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DFKai-SB" pitchFamily="65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E5CD71C4-915A-42C7-80FB-4615C27789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3645240-4939-4F8E-940A-F7513E16207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27725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0DBE10-8E37-4C8B-BDA6-923F863813AE}"/>
              </a:ext>
            </a:extLst>
          </p:cNvPr>
          <p:cNvSpPr txBox="1"/>
          <p:nvPr/>
        </p:nvSpPr>
        <p:spPr>
          <a:xfrm>
            <a:off x="0" y="520694"/>
            <a:ext cx="9144000" cy="491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zh-TW" altLang="en-US" sz="66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证</a:t>
            </a:r>
            <a:r>
              <a:rPr lang="zh-CN" altLang="en-US" sz="66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道</a:t>
            </a:r>
            <a:r>
              <a:rPr lang="en-US" sz="6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endParaRPr lang="en-US" altLang="zh-TW" sz="4400" b="1" dirty="0">
              <a:ln>
                <a:solidFill>
                  <a:srgbClr val="FFFF00"/>
                </a:solidFill>
              </a:ln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endParaRPr lang="en-US" altLang="zh-TW" sz="4400" b="1" dirty="0">
              <a:ln>
                <a:solidFill>
                  <a:srgbClr val="FFFF00"/>
                </a:solidFill>
              </a:ln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zh-TW" altLang="en-US" sz="4800" b="1" dirty="0">
                <a:ln>
                  <a:solidFill>
                    <a:srgbClr val="FFFF00"/>
                  </a:solidFill>
                </a:ln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陈家厚牧师</a:t>
            </a:r>
            <a:endParaRPr lang="en-US" sz="48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endParaRPr lang="en-US" sz="2000" b="1" dirty="0">
              <a:solidFill>
                <a:srgbClr val="FFFFFF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4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10/</a:t>
            </a:r>
            <a:r>
              <a:rPr lang="en-US" altLang="zh-TW" sz="4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en-US" sz="4000" b="1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蓝天背景白色楼梯右侧白云上，金珠般的天门，开在门口库存例证. 插画包括有天堂, 珠色, 金黄, 开放- 370266339">
            <a:extLst>
              <a:ext uri="{FF2B5EF4-FFF2-40B4-BE49-F238E27FC236}">
                <a16:creationId xmlns:a16="http://schemas.microsoft.com/office/drawing/2014/main" id="{B74AFBF3-7850-BBB2-6FD1-84ED01115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" y="114336"/>
            <a:ext cx="9143999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  <a:latin typeface="+mn-ea"/>
              </a:rPr>
              <a:t>天囯子民的眼光</a:t>
            </a:r>
            <a:endParaRPr lang="en-US" altLang="zh-TW" sz="66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63500">
                  <a:srgbClr val="000000"/>
                </a:glow>
              </a:effectLst>
              <a:latin typeface="+mn-ea"/>
            </a:endParaRPr>
          </a:p>
          <a:p>
            <a:pPr algn="ctr"/>
            <a:r>
              <a:rPr lang="en-US" sz="4000" i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</a:rPr>
              <a:t>The Perspective of Kingdom Citizens</a:t>
            </a:r>
          </a:p>
          <a:p>
            <a:endParaRPr lang="zh-TW" altLang="en-US" sz="4000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sz="4800" dirty="0"/>
          </a:p>
          <a:p>
            <a:endParaRPr lang="en-US" altLang="zh-TW" sz="4800" dirty="0">
              <a:solidFill>
                <a:srgbClr val="FFC000"/>
              </a:solidFill>
            </a:endParaRPr>
          </a:p>
          <a:p>
            <a:endParaRPr lang="en-US" altLang="zh-TW" sz="4800" dirty="0">
              <a:solidFill>
                <a:srgbClr val="FFC000"/>
              </a:solidFill>
            </a:endParaRPr>
          </a:p>
          <a:p>
            <a:endParaRPr lang="en-US" altLang="zh-TW" sz="800" dirty="0">
              <a:solidFill>
                <a:srgbClr val="FFC000"/>
              </a:solidFill>
            </a:endParaRPr>
          </a:p>
          <a:p>
            <a:endParaRPr lang="en-US" altLang="zh-TW" sz="2800" dirty="0">
              <a:solidFill>
                <a:srgbClr val="FFC000"/>
              </a:solidFill>
            </a:endParaRPr>
          </a:p>
          <a:p>
            <a:pPr algn="ctr"/>
            <a:r>
              <a:rPr lang="zh-TW" altLang="en-US" sz="3600" b="1" dirty="0">
                <a:ln>
                  <a:solidFill>
                    <a:srgbClr val="663300"/>
                  </a:solidFill>
                </a:ln>
                <a:solidFill>
                  <a:srgbClr val="500000"/>
                </a:solidFill>
                <a:effectLst>
                  <a:glow rad="63500">
                    <a:srgbClr val="FFFFC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经文</a:t>
            </a:r>
            <a:r>
              <a:rPr lang="en-US" altLang="zh-TW" sz="3600" b="1" dirty="0">
                <a:ln>
                  <a:solidFill>
                    <a:srgbClr val="663300"/>
                  </a:solidFill>
                </a:ln>
                <a:solidFill>
                  <a:srgbClr val="500000"/>
                </a:solidFill>
                <a:effectLst>
                  <a:glow rad="63500">
                    <a:srgbClr val="FFFFC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sz="3600" b="1" dirty="0">
                <a:ln>
                  <a:solidFill>
                    <a:srgbClr val="663300"/>
                  </a:solidFill>
                </a:ln>
                <a:solidFill>
                  <a:srgbClr val="500000"/>
                </a:solidFill>
                <a:effectLst>
                  <a:glow rad="63500">
                    <a:srgbClr val="FFFFC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民数記 </a:t>
            </a:r>
            <a:r>
              <a:rPr lang="en-US" sz="3200" b="1" dirty="0">
                <a:ln>
                  <a:solidFill>
                    <a:srgbClr val="663300"/>
                  </a:solidFill>
                </a:ln>
                <a:solidFill>
                  <a:srgbClr val="500000"/>
                </a:solidFill>
                <a:effectLst>
                  <a:glow rad="63500">
                    <a:srgbClr val="FFFFCC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Numbers </a:t>
            </a: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663300"/>
                  </a:solidFill>
                </a:ln>
                <a:solidFill>
                  <a:srgbClr val="500000"/>
                </a:solidFill>
                <a:effectLst>
                  <a:glow rad="63500">
                    <a:srgbClr val="FFFFCC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13:30-33; 14:1-3, 9 </a:t>
            </a:r>
            <a:endParaRPr lang="en-US" altLang="zh-TW" sz="3200" b="1" dirty="0">
              <a:ln>
                <a:solidFill>
                  <a:srgbClr val="663300"/>
                </a:solidFill>
              </a:ln>
              <a:solidFill>
                <a:srgbClr val="500000"/>
              </a:solidFill>
              <a:effectLst>
                <a:glow rad="63500">
                  <a:srgbClr val="FFFFCC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143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D2DBF7-9B0B-EE44-179D-05FB84199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D365A-C58E-1DBD-9907-F77C15DD0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C9E1C2-B8E4-149E-51CE-C978B169A480}"/>
              </a:ext>
            </a:extLst>
          </p:cNvPr>
          <p:cNvSpPr txBox="1"/>
          <p:nvPr/>
        </p:nvSpPr>
        <p:spPr>
          <a:xfrm>
            <a:off x="1164101" y="227223"/>
            <a:ext cx="760007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去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					</a:t>
            </a:r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不去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</a:t>
            </a:r>
          </a:p>
          <a:p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做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					</a:t>
            </a:r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不做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</a:t>
            </a:r>
          </a:p>
          <a:p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走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					</a:t>
            </a:r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不走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</a:t>
            </a:r>
          </a:p>
          <a:p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留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					</a:t>
            </a:r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不留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</a:t>
            </a:r>
          </a:p>
          <a:p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要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					</a:t>
            </a:r>
            <a:r>
              <a:rPr lang="zh-TW" altLang="en-US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不要</a:t>
            </a:r>
            <a:r>
              <a:rPr lang="en-US" altLang="zh-TW" sz="4800" b="1" dirty="0">
                <a:solidFill>
                  <a:srgbClr val="FF0000"/>
                </a:solidFill>
                <a:effectLst>
                  <a:glow rad="63500">
                    <a:srgbClr val="000000"/>
                  </a:glow>
                </a:effectLst>
              </a:rPr>
              <a:t>?</a:t>
            </a:r>
          </a:p>
          <a:p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42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79" y="169969"/>
            <a:ext cx="9144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一、不看轻自己，</a:t>
            </a:r>
            <a:endParaRPr lang="en-US" altLang="zh-TW" sz="6000" b="1" dirty="0">
              <a:ln>
                <a:solidFill>
                  <a:srgbClr val="00FFFF"/>
                </a:solidFill>
              </a:ln>
              <a:solidFill>
                <a:srgbClr val="00FFFF"/>
              </a:solidFill>
              <a:latin typeface="+mn-ea"/>
            </a:endParaRPr>
          </a:p>
          <a:p>
            <a:r>
              <a:rPr lang="en-US" altLang="zh-TW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       </a:t>
            </a:r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看神的应許</a:t>
            </a:r>
          </a:p>
          <a:p>
            <a:r>
              <a:rPr lang="en-US" sz="5400" dirty="0"/>
              <a:t>  </a:t>
            </a:r>
            <a:r>
              <a:rPr lang="en-US" sz="4800" i="1" dirty="0">
                <a:solidFill>
                  <a:srgbClr val="FFFF00"/>
                </a:solidFill>
              </a:rPr>
              <a:t>    </a:t>
            </a:r>
            <a:r>
              <a:rPr lang="en-US" altLang="zh-TW" sz="4800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Do </a:t>
            </a:r>
            <a:r>
              <a:rPr lang="en-US" sz="4800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not belittle yourself; </a:t>
            </a:r>
          </a:p>
          <a:p>
            <a:r>
              <a:rPr lang="en-US" sz="4800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     but look to God's promises.</a:t>
            </a:r>
          </a:p>
        </p:txBody>
      </p:sp>
      <p:pic>
        <p:nvPicPr>
          <p:cNvPr id="2050" name="Picture 2" descr="神的應許- Album by SPRING OF SALEM MUSIC MINISTRY | Spotify">
            <a:extLst>
              <a:ext uri="{FF2B5EF4-FFF2-40B4-BE49-F238E27FC236}">
                <a16:creationId xmlns:a16="http://schemas.microsoft.com/office/drawing/2014/main" id="{659B9419-CDAA-B92F-E596-38927136A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222" y="3428999"/>
            <a:ext cx="4768947" cy="38299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927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8795" y="345140"/>
            <a:ext cx="84801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民数記 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Numbers 13:30 </a:t>
            </a:r>
          </a:p>
          <a:p>
            <a:endParaRPr lang="en-US" altLang="zh-TW" sz="800" dirty="0"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迦勒在摩西面前安抚百姓说</a:t>
            </a:r>
            <a:r>
              <a:rPr lang="en-US" altLang="zh-TW" sz="4800" b="1" dirty="0">
                <a:ln>
                  <a:solidFill>
                    <a:schemeClr val="tx1"/>
                  </a:solidFill>
                </a:ln>
              </a:rPr>
              <a:t>: 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我们</a:t>
            </a:r>
            <a:r>
              <a:rPr lang="zh-CN" altLang="en-US" sz="4800" b="1" dirty="0">
                <a:ln>
                  <a:solidFill>
                    <a:schemeClr val="tx1"/>
                  </a:solidFill>
                </a:ln>
              </a:rPr>
              <a:t>立刻上去得那地罢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、</a:t>
            </a:r>
            <a:endParaRPr lang="en-US" altLang="zh-TW" sz="4800" b="1" dirty="0">
              <a:ln>
                <a:solidFill>
                  <a:schemeClr val="tx1"/>
                </a:solidFill>
              </a:ln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我们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足能得胜</a:t>
            </a:r>
            <a:r>
              <a:rPr lang="zh-TW" altLang="en-US" sz="4800" dirty="0"/>
              <a:t>。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14621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EE89FD-7A17-4A8A-06B8-70C689980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998B10-1C19-F9B9-6A9B-578F44D6E7CD}"/>
              </a:ext>
            </a:extLst>
          </p:cNvPr>
          <p:cNvSpPr txBox="1"/>
          <p:nvPr/>
        </p:nvSpPr>
        <p:spPr>
          <a:xfrm>
            <a:off x="362243" y="117693"/>
            <a:ext cx="8781757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民数記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Numbers 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13:31-32</a:t>
            </a: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但那些和他同去的人说、我们</a:t>
            </a:r>
            <a:endParaRPr lang="en-US" altLang="zh-TW" sz="4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不能上去攻击那民、因为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+mn-ea"/>
              </a:rPr>
              <a:t>他们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+mn-ea"/>
              </a:rPr>
              <a:t>比我们強壮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。</a:t>
            </a: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探子中有人论到所窥探之地、</a:t>
            </a:r>
            <a:endParaRPr lang="en-US" altLang="zh-TW" sz="4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向以色列人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+mn-ea"/>
              </a:rPr>
              <a:t>报恶信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、说、我们</a:t>
            </a:r>
            <a:endParaRPr lang="en-US" altLang="zh-TW" sz="4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所窥探经过之地、是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+mn-ea"/>
              </a:rPr>
              <a:t>吞吃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居民</a:t>
            </a:r>
            <a:endParaRPr lang="en-US" altLang="zh-TW" sz="4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之地、我们在那里所看见的</a:t>
            </a:r>
            <a:endParaRPr lang="en-US" altLang="zh-TW" sz="4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人民、都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+mn-ea"/>
              </a:rPr>
              <a:t>身量高大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。</a:t>
            </a:r>
            <a:endParaRPr lang="en-US" sz="4800" b="1" dirty="0">
              <a:ln>
                <a:solidFill>
                  <a:schemeClr val="tx1"/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17293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927" y="277500"/>
            <a:ext cx="8166969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民数記 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Numbers 13:33</a:t>
            </a:r>
          </a:p>
          <a:p>
            <a:pPr>
              <a:spcBef>
                <a:spcPts val="600"/>
              </a:spcBef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我们在那里看见亚衲族人、</a:t>
            </a:r>
            <a:endParaRPr lang="en-US" altLang="zh-TW" sz="4800" b="1" dirty="0">
              <a:ln>
                <a:solidFill>
                  <a:srgbClr val="FFFFFF"/>
                </a:solidFill>
              </a:ln>
            </a:endParaRPr>
          </a:p>
          <a:p>
            <a:pPr>
              <a:spcBef>
                <a:spcPts val="600"/>
              </a:spcBef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就是伟人、</a:t>
            </a:r>
            <a:endParaRPr lang="en-US" altLang="zh-TW" sz="4800" b="1" dirty="0">
              <a:ln>
                <a:solidFill>
                  <a:srgbClr val="FFFFFF"/>
                </a:solidFill>
              </a:ln>
            </a:endParaRPr>
          </a:p>
          <a:p>
            <a:pPr>
              <a:spcBef>
                <a:spcPts val="600"/>
              </a:spcBef>
            </a:pP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他们是伟人</a:t>
            </a: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的后裔、</a:t>
            </a:r>
            <a:endParaRPr lang="en-US" altLang="zh-TW" sz="4800" b="1" dirty="0">
              <a:ln>
                <a:solidFill>
                  <a:srgbClr val="FFFFFF"/>
                </a:solidFill>
              </a:ln>
            </a:endParaRPr>
          </a:p>
          <a:p>
            <a:pPr>
              <a:spcBef>
                <a:spcPts val="600"/>
              </a:spcBef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据我们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看自己就如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>
              <a:spcBef>
                <a:spcPts val="600"/>
              </a:spcBef>
            </a:pP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蚱蜢一样</a:t>
            </a:r>
            <a:r>
              <a:rPr lang="zh-TW" altLang="en-US" sz="4800" b="1" dirty="0"/>
              <a:t>、</a:t>
            </a:r>
            <a:endParaRPr lang="en-US" altLang="zh-TW" sz="4800" b="1" dirty="0"/>
          </a:p>
          <a:p>
            <a:pPr>
              <a:spcBef>
                <a:spcPts val="600"/>
              </a:spcBef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据他们看我们也是如此</a:t>
            </a:r>
            <a:r>
              <a:rPr lang="zh-TW" altLang="en-US" sz="4800" dirty="0">
                <a:ln>
                  <a:solidFill>
                    <a:srgbClr val="FFFFFF"/>
                  </a:solidFill>
                </a:ln>
              </a:rPr>
              <a:t>。</a:t>
            </a:r>
            <a:endParaRPr lang="en-US" sz="4800" dirty="0">
              <a:ln>
                <a:solidFill>
                  <a:srgbClr val="FFFFFF"/>
                </a:solidFill>
              </a:ln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06B93-7C8C-C53D-C98B-F0CFF19D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599" y="2349305"/>
            <a:ext cx="3382927" cy="253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5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624" y="305068"/>
            <a:ext cx="88433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人落在眼见里，一个人也可以带动</a:t>
            </a:r>
            <a:r>
              <a:rPr lang="zh-CN" altLang="en-US" sz="44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众人走进绝望</a:t>
            </a:r>
            <a:r>
              <a:rPr lang="zh-TW" altLang="en-US" sz="44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中</a:t>
            </a:r>
            <a:r>
              <a:rPr lang="zh-TW" altLang="en-US" sz="4400" b="1" dirty="0"/>
              <a:t>，</a:t>
            </a:r>
            <a:endParaRPr lang="en-US" altLang="zh-TW" sz="44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ln>
                  <a:solidFill>
                    <a:schemeClr val="tx1"/>
                  </a:solidFill>
                </a:ln>
              </a:rPr>
              <a:t>那十个报恶讯的探子所带给以色列百姓的只是哀伤绝望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。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endParaRPr lang="en-US" altLang="zh-TW" sz="4400" b="1" dirty="0">
              <a:ln>
                <a:solidFill>
                  <a:schemeClr val="tx1"/>
                </a:solidFill>
              </a:ln>
            </a:endParaRPr>
          </a:p>
          <a:p>
            <a:r>
              <a:rPr lang="zh-TW" altLang="en-US" sz="4400" b="1" dirty="0">
                <a:ln>
                  <a:solidFill>
                    <a:schemeClr val="tx1"/>
                  </a:solidFill>
                </a:ln>
              </a:rPr>
              <a:t>失去了安息还不是最严重，</a:t>
            </a:r>
            <a:endParaRPr lang="en-US" altLang="zh-TW" sz="4400" b="1" dirty="0">
              <a:ln>
                <a:solidFill>
                  <a:schemeClr val="tx1"/>
                </a:solidFill>
              </a:ln>
            </a:endParaRPr>
          </a:p>
          <a:p>
            <a:r>
              <a:rPr lang="zh-TW" altLang="en-US" sz="4400" b="1" dirty="0">
                <a:ln>
                  <a:solidFill>
                    <a:schemeClr val="tx1"/>
                  </a:solidFill>
                </a:ln>
              </a:rPr>
              <a:t>可怕的是因此而</a:t>
            </a:r>
            <a:r>
              <a:rPr lang="zh-TW" altLang="en-US" sz="44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引动撒但在人心中</a:t>
            </a:r>
            <a:endParaRPr lang="en-US" altLang="zh-TW" sz="44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r>
              <a:rPr lang="zh-TW" altLang="en-US" sz="44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的鼓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动</a:t>
            </a:r>
            <a:r>
              <a:rPr lang="zh-TW" altLang="en-US" sz="44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，叫人离开神的道路</a:t>
            </a:r>
            <a:r>
              <a:rPr lang="zh-TW" altLang="en-US" sz="4400" b="1" dirty="0"/>
              <a:t>。</a:t>
            </a:r>
            <a:endParaRPr lang="en-US" sz="4400" dirty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8802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4A1B6A-06C9-ADD0-1733-45F4D5FE0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5549"/>
            <a:ext cx="91440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rgbClr val="000000">
                      <a:alpha val="40000"/>
                    </a:srgbClr>
                  </a:glow>
                </a:effectLst>
              </a:rPr>
              <a:t>只凭眼见耳闻会破坏信心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63500">
                  <a:srgbClr val="000000">
                    <a:alpha val="40000"/>
                  </a:srgbClr>
                </a:glow>
              </a:effectLst>
            </a:endParaRPr>
          </a:p>
          <a:p>
            <a:pPr algn="ctr"/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rgbClr val="000000">
                      <a:alpha val="40000"/>
                    </a:srgbClr>
                  </a:glow>
                </a:effectLst>
              </a:rPr>
              <a:t>天囯子民的眼光是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63500">
                  <a:srgbClr val="000000">
                    <a:alpha val="40000"/>
                  </a:srgbClr>
                </a:glow>
              </a:effectLst>
            </a:endParaRPr>
          </a:p>
          <a:p>
            <a:pPr algn="ctr"/>
            <a:r>
              <a:rPr lang="zh-TW" altLang="en-US" sz="54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228600">
                    <a:srgbClr val="FFFFFF"/>
                  </a:glow>
                </a:effectLst>
              </a:rPr>
              <a:t>看见神的应許</a:t>
            </a:r>
            <a:endParaRPr lang="en-US" altLang="zh-TW" sz="54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glow rad="228600">
                  <a:srgbClr val="FFFFFF"/>
                </a:glow>
              </a:effectLst>
            </a:endParaRPr>
          </a:p>
          <a:p>
            <a:endParaRPr lang="en-US" sz="4400" b="1" dirty="0"/>
          </a:p>
          <a:p>
            <a:endParaRPr lang="en-US" sz="4400" b="1" dirty="0"/>
          </a:p>
          <a:p>
            <a:endParaRPr lang="en-US" sz="4400" b="1" dirty="0"/>
          </a:p>
          <a:p>
            <a:endParaRPr lang="en-US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172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827" y="260155"/>
            <a:ext cx="890484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6000" b="1" i="0" u="none" strike="noStrike" kern="1200" cap="none" spc="0" normalizeH="0" baseline="0" noProof="0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</a:t>
            </a:r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、不再看过去</a:t>
            </a:r>
            <a:endParaRPr lang="en-US" altLang="zh-TW" sz="6000" b="1" dirty="0">
              <a:ln>
                <a:solidFill>
                  <a:srgbClr val="00FFFF"/>
                </a:solidFill>
              </a:ln>
              <a:solidFill>
                <a:srgbClr val="00FFFF"/>
              </a:solidFill>
            </a:endParaRPr>
          </a:p>
          <a:p>
            <a:r>
              <a:rPr lang="en-US" altLang="zh-TW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       </a:t>
            </a:r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是看现在</a:t>
            </a:r>
            <a:endParaRPr lang="en-US" altLang="zh-TW" sz="6000" b="1" dirty="0">
              <a:ln>
                <a:solidFill>
                  <a:srgbClr val="00FFFF"/>
                </a:solidFill>
              </a:ln>
              <a:solidFill>
                <a:srgbClr val="00FFFF"/>
              </a:solidFill>
            </a:endParaRPr>
          </a:p>
          <a:p>
            <a:r>
              <a:rPr lang="en-US" altLang="zh-TW" sz="40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</a:t>
            </a:r>
            <a:r>
              <a:rPr lang="en-US" altLang="zh-TW" sz="40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Just Lo</a:t>
            </a:r>
            <a:r>
              <a:rPr lang="en-US" sz="40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 at the Past, </a:t>
            </a:r>
          </a:p>
          <a:p>
            <a:r>
              <a:rPr lang="en-US" sz="40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Look at the Present</a:t>
            </a:r>
          </a:p>
          <a:p>
            <a:endParaRPr lang="en-US" sz="4400" i="1" dirty="0"/>
          </a:p>
        </p:txBody>
      </p:sp>
    </p:spTree>
    <p:extLst>
      <p:ext uri="{BB962C8B-B14F-4D97-AF65-F5344CB8AC3E}">
        <p14:creationId xmlns:p14="http://schemas.microsoft.com/office/powerpoint/2010/main" val="155063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945" y="167462"/>
            <a:ext cx="82296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民数記 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Numbers14:1-3</a:t>
            </a:r>
          </a:p>
          <a:p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14:1</a:t>
            </a:r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zh-CN" altLang="en-US" sz="4800" b="1" dirty="0">
                <a:ln>
                  <a:solidFill>
                    <a:schemeClr val="tx1"/>
                  </a:solidFill>
                </a:ln>
              </a:rPr>
              <a:t>当下全会众大声喧嚷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、</a:t>
            </a:r>
            <a:endParaRPr lang="en-US" altLang="zh-TW" sz="4800" b="1" dirty="0">
              <a:ln>
                <a:solidFill>
                  <a:schemeClr val="tx1"/>
                </a:solidFill>
              </a:ln>
            </a:endParaRP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那夜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百姓都哭号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。</a:t>
            </a:r>
            <a:endParaRPr lang="en-US" altLang="zh-TW" sz="4800" b="1" dirty="0">
              <a:ln>
                <a:solidFill>
                  <a:schemeClr val="tx1"/>
                </a:solidFill>
              </a:ln>
            </a:endParaRPr>
          </a:p>
          <a:p>
            <a:endParaRPr lang="en-US" altLang="zh-TW" sz="4800" dirty="0">
              <a:solidFill>
                <a:srgbClr val="FFC000"/>
              </a:solidFill>
            </a:endParaRPr>
          </a:p>
          <a:p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14:2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</a:rPr>
              <a:t> 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以色列众人向摩西亞倫</a:t>
            </a:r>
            <a:endParaRPr lang="en-US" altLang="zh-TW" sz="4800" b="1" dirty="0">
              <a:ln>
                <a:solidFill>
                  <a:schemeClr val="tx1"/>
                </a:solidFill>
              </a:ln>
            </a:endParaRPr>
          </a:p>
          <a:p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发怨言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、全会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众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対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他们说</a:t>
            </a:r>
            <a:r>
              <a:rPr lang="en-US" altLang="zh-TW" sz="4800" b="1" dirty="0">
                <a:ln>
                  <a:solidFill>
                    <a:schemeClr val="tx1"/>
                  </a:solidFill>
                </a:ln>
              </a:rPr>
              <a:t>:</a:t>
            </a:r>
          </a:p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</a:rPr>
              <a:t>巴不得我们早死在埃及地、</a:t>
            </a:r>
            <a:endParaRPr lang="en-US" altLang="zh-TW" sz="4800" b="1" dirty="0">
              <a:ln>
                <a:solidFill>
                  <a:schemeClr val="tx1"/>
                </a:solidFill>
              </a:ln>
            </a:endParaRPr>
          </a:p>
          <a:p>
            <a:r>
              <a:rPr lang="zh-CN" altLang="en-US" sz="4800" b="1" dirty="0">
                <a:ln>
                  <a:solidFill>
                    <a:schemeClr val="tx1"/>
                  </a:solidFill>
                </a:ln>
              </a:rPr>
              <a:t>或是死在这旷野</a:t>
            </a:r>
            <a:r>
              <a:rPr lang="zh-TW" altLang="en-US" sz="4800" dirty="0">
                <a:ln>
                  <a:solidFill>
                    <a:schemeClr val="tx1"/>
                  </a:solidFill>
                </a:ln>
              </a:rPr>
              <a:t>。</a:t>
            </a:r>
            <a:endParaRPr lang="en-US" sz="4800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80257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BDA29C-363F-4C6B-8292-83B3680F649D}"/>
              </a:ext>
            </a:extLst>
          </p:cNvPr>
          <p:cNvSpPr txBox="1"/>
          <p:nvPr/>
        </p:nvSpPr>
        <p:spPr>
          <a:xfrm>
            <a:off x="446649" y="370543"/>
            <a:ext cx="825070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TW" sz="4000" b="0" i="0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14:3</a:t>
            </a:r>
          </a:p>
          <a:p>
            <a:endParaRPr kumimoji="0" lang="en-US" altLang="zh-TW" sz="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耶和华为什么把我们领到那地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、使我们倒在刀下呢．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我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们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的妻子和孩子、必被掳掠、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我们回埃及去岂不好么</a:t>
            </a:r>
            <a:r>
              <a:rPr lang="en-US" altLang="zh-TW" sz="4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ahoma"/>
              </a:rPr>
              <a:t>!</a:t>
            </a:r>
            <a:endParaRPr lang="en-US" sz="4800" b="1" dirty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646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E20339-B043-7A24-8396-88DCF451A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5CD480-127E-3F4E-1A93-8EEBEE87968A}"/>
              </a:ext>
            </a:extLst>
          </p:cNvPr>
          <p:cNvSpPr txBox="1"/>
          <p:nvPr/>
        </p:nvSpPr>
        <p:spPr>
          <a:xfrm>
            <a:off x="147710" y="320456"/>
            <a:ext cx="884857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两类人</a:t>
            </a:r>
            <a:r>
              <a:rPr lang="en-US" altLang="zh-TW" sz="4800" b="1" dirty="0">
                <a:ln>
                  <a:solidFill>
                    <a:schemeClr val="tx1"/>
                  </a:solidFill>
                </a:ln>
                <a:latin typeface="+mn-ea"/>
              </a:rPr>
              <a:t>:</a:t>
            </a:r>
          </a:p>
          <a:p>
            <a:endParaRPr lang="en-US" altLang="zh-TW" sz="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第一类</a:t>
            </a:r>
            <a:r>
              <a:rPr lang="en-US" altLang="zh-TW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- </a:t>
            </a:r>
            <a:r>
              <a:rPr lang="zh-CN" altLang="en-US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我们立刻上去得那地罢</a:t>
            </a:r>
            <a:r>
              <a:rPr lang="zh-TW" altLang="en-US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、</a:t>
            </a:r>
          </a:p>
          <a:p>
            <a:r>
              <a:rPr lang="zh-TW" altLang="en-US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             </a:t>
            </a:r>
            <a:r>
              <a:rPr lang="zh-CN" altLang="en-US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我们足能得胜</a:t>
            </a:r>
            <a:r>
              <a:rPr lang="zh-CN" altLang="en-US" sz="48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63500">
                    <a:srgbClr val="663300"/>
                  </a:glow>
                </a:effectLst>
                <a:latin typeface="+mn-ea"/>
              </a:rPr>
              <a:t> </a:t>
            </a:r>
            <a:r>
              <a:rPr lang="en-US" altLang="zh-TW" sz="44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663300"/>
                  </a:glow>
                </a:effectLst>
                <a:latin typeface="+mn-ea"/>
              </a:rPr>
              <a:t>(</a:t>
            </a:r>
            <a:r>
              <a:rPr lang="zh-TW" altLang="en-US" sz="44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663300"/>
                  </a:glow>
                </a:effectLst>
                <a:latin typeface="+mn-ea"/>
              </a:rPr>
              <a:t>积极正面</a:t>
            </a:r>
            <a:r>
              <a:rPr lang="en-US" altLang="zh-TW" sz="44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663300"/>
                  </a:glow>
                </a:effectLst>
                <a:latin typeface="+mn-ea"/>
              </a:rPr>
              <a:t>)</a:t>
            </a:r>
            <a:endParaRPr lang="zh-TW" altLang="en-US" sz="4400" b="1" dirty="0">
              <a:ln>
                <a:solidFill>
                  <a:schemeClr val="tx1"/>
                </a:solidFill>
              </a:ln>
              <a:effectLst>
                <a:glow rad="63500">
                  <a:srgbClr val="663300"/>
                </a:glow>
              </a:effectLst>
              <a:latin typeface="+mn-ea"/>
            </a:endParaRPr>
          </a:p>
          <a:p>
            <a:endParaRPr lang="en-US" altLang="zh-TW" sz="4800" b="1" dirty="0">
              <a:ln>
                <a:solidFill>
                  <a:schemeClr val="tx1"/>
                </a:solidFill>
              </a:ln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C000"/>
                </a:solidFill>
                <a:effectLst>
                  <a:glow rad="63500">
                    <a:srgbClr val="000000"/>
                  </a:glow>
                </a:effectLst>
                <a:latin typeface="+mn-ea"/>
              </a:rPr>
              <a:t>第二类</a:t>
            </a:r>
            <a:r>
              <a:rPr lang="en-US" altLang="zh-TW" sz="4800" b="1" dirty="0">
                <a:ln>
                  <a:solidFill>
                    <a:srgbClr val="FFFF00"/>
                  </a:solidFill>
                </a:ln>
                <a:solidFill>
                  <a:srgbClr val="FFC000"/>
                </a:solidFill>
                <a:effectLst>
                  <a:glow rad="63500">
                    <a:srgbClr val="000000"/>
                  </a:glow>
                </a:effectLst>
                <a:latin typeface="+mn-ea"/>
              </a:rPr>
              <a:t>- </a:t>
            </a:r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C000"/>
                </a:solidFill>
                <a:effectLst>
                  <a:glow rad="63500">
                    <a:srgbClr val="000000"/>
                  </a:glow>
                </a:effectLst>
                <a:latin typeface="+mn-ea"/>
              </a:rPr>
              <a:t>哭号、发怨言、</a:t>
            </a:r>
            <a:endParaRPr lang="en-US" altLang="zh-CN" sz="4800" b="1" dirty="0">
              <a:ln>
                <a:solidFill>
                  <a:srgbClr val="FFFF00"/>
                </a:solidFill>
              </a:ln>
              <a:solidFill>
                <a:srgbClr val="FFC000"/>
              </a:solidFill>
              <a:effectLst>
                <a:glow rad="63500">
                  <a:srgbClr val="000000"/>
                </a:glow>
              </a:effectLst>
              <a:latin typeface="+mn-ea"/>
            </a:endParaRPr>
          </a:p>
          <a:p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C000"/>
                </a:solidFill>
                <a:effectLst>
                  <a:glow rad="63500">
                    <a:srgbClr val="000000"/>
                  </a:glow>
                </a:effectLst>
                <a:latin typeface="+mn-ea"/>
              </a:rPr>
              <a:t>             怀念过去 </a:t>
            </a:r>
            <a:r>
              <a:rPr lang="en-US" altLang="zh-TW" sz="44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000000"/>
                  </a:glow>
                </a:effectLst>
                <a:latin typeface="+mn-ea"/>
              </a:rPr>
              <a:t>(</a:t>
            </a:r>
            <a:r>
              <a:rPr lang="zh-TW" altLang="en-US" sz="44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000000"/>
                  </a:glow>
                </a:effectLst>
                <a:latin typeface="+mn-ea"/>
              </a:rPr>
              <a:t>消极负面</a:t>
            </a:r>
            <a:r>
              <a:rPr lang="en-US" altLang="zh-TW" sz="4400" b="1" dirty="0">
                <a:ln>
                  <a:solidFill>
                    <a:schemeClr val="tx1"/>
                  </a:solidFill>
                </a:ln>
                <a:effectLst>
                  <a:glow rad="63500">
                    <a:srgbClr val="000000"/>
                  </a:glow>
                </a:effectLst>
                <a:latin typeface="+mn-ea"/>
              </a:rPr>
              <a:t>)</a:t>
            </a:r>
          </a:p>
          <a:p>
            <a:endParaRPr lang="en-US" altLang="zh-TW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  <a:p>
            <a:endParaRPr lang="en-US" altLang="zh-TW" dirty="0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63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5C13DE-0495-A529-B0AA-D7E21FDFD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61689C-7C96-8C71-7DAE-140235A71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4AE4F7-D765-6807-BDC6-CB7097614019}"/>
              </a:ext>
            </a:extLst>
          </p:cNvPr>
          <p:cNvSpPr txBox="1"/>
          <p:nvPr/>
        </p:nvSpPr>
        <p:spPr>
          <a:xfrm>
            <a:off x="1786598" y="302847"/>
            <a:ext cx="60631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扭转眼光 重新框架</a:t>
            </a:r>
            <a:endParaRPr kumimoji="0" lang="en-US" altLang="zh-TW" sz="5400" b="1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3755C8-4C59-9411-7EB4-28CC4C0F4F82}"/>
              </a:ext>
            </a:extLst>
          </p:cNvPr>
          <p:cNvSpPr/>
          <p:nvPr/>
        </p:nvSpPr>
        <p:spPr>
          <a:xfrm>
            <a:off x="0" y="391663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</a:rPr>
              <a:t>停止用过去的经验解决未来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</a:rPr>
              <a:t>，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101600">
                  <a:srgbClr val="000000"/>
                </a:glow>
              </a:effectLst>
            </a:endParaRPr>
          </a:p>
          <a:p>
            <a:pPr algn="ctr"/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</a:rPr>
              <a:t>开始用神的呼召来看前面的路</a:t>
            </a:r>
            <a:endParaRPr lang="en-US" altLang="zh-TW" sz="4800" b="1" dirty="0"/>
          </a:p>
        </p:txBody>
      </p:sp>
    </p:spTree>
    <p:extLst>
      <p:ext uri="{BB962C8B-B14F-4D97-AF65-F5344CB8AC3E}">
        <p14:creationId xmlns:p14="http://schemas.microsoft.com/office/powerpoint/2010/main" val="580289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570" y="311802"/>
            <a:ext cx="899889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6000" b="1" i="0" u="none" strike="noStrike" kern="1200" cap="none" spc="0" normalizeH="0" baseline="0" noProof="0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三</a:t>
            </a:r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、不只看环境，</a:t>
            </a:r>
            <a:endParaRPr lang="en-US" altLang="zh-TW" sz="6000" b="1" dirty="0">
              <a:ln>
                <a:solidFill>
                  <a:srgbClr val="00FFFF"/>
                </a:solidFill>
              </a:ln>
              <a:solidFill>
                <a:srgbClr val="00FFFF"/>
              </a:solidFill>
              <a:latin typeface="+mn-ea"/>
            </a:endParaRPr>
          </a:p>
          <a:p>
            <a:r>
              <a:rPr lang="en-US" altLang="zh-TW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     </a:t>
            </a:r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  </a:t>
            </a:r>
            <a:r>
              <a:rPr lang="zh-CN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  <a:latin typeface="+mn-ea"/>
              </a:rPr>
              <a:t>要看环境中的真实</a:t>
            </a:r>
            <a:endParaRPr lang="zh-TW" altLang="en-US" sz="6000" b="1" dirty="0">
              <a:ln>
                <a:solidFill>
                  <a:srgbClr val="00FFFF"/>
                </a:solidFill>
              </a:ln>
              <a:solidFill>
                <a:srgbClr val="00FFFF"/>
              </a:solidFill>
              <a:latin typeface="+mn-ea"/>
            </a:endParaRPr>
          </a:p>
          <a:p>
            <a:endParaRPr lang="en-US" sz="1200" i="1" dirty="0"/>
          </a:p>
          <a:p>
            <a:r>
              <a:rPr lang="en-US" sz="40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lang="en-US" sz="40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 of Looking at the 	   	    Environment, Looking at the 	    Reality Within It</a:t>
            </a:r>
            <a:r>
              <a:rPr lang="en-US" sz="4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785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74FFAD-BF23-2133-DDBA-BC36A66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AE0C92-2E74-65FE-FE5F-3ED4DACD3744}"/>
              </a:ext>
            </a:extLst>
          </p:cNvPr>
          <p:cNvSpPr/>
          <p:nvPr/>
        </p:nvSpPr>
        <p:spPr>
          <a:xfrm>
            <a:off x="780757" y="533222"/>
            <a:ext cx="8229600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民数記 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Numbers 14:1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Tahoma"/>
              </a:rPr>
              <a:t>当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下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全会众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大声喧嚷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、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那夜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百姓都哭号。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4800" b="1" dirty="0">
              <a:ln>
                <a:solidFill>
                  <a:schemeClr val="tx1"/>
                </a:solidFill>
              </a:ln>
              <a:latin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Tahoma"/>
              </a:rPr>
              <a:t>**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負面思想是会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传染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的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289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58E2A-5BA7-987E-25D8-3123FB40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B63348-BBC5-E90A-E3F3-0D2D8748E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517" y="1851336"/>
            <a:ext cx="6850966" cy="5006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630D5-691B-7B99-FEC5-8B0B1752F209}"/>
              </a:ext>
            </a:extLst>
          </p:cNvPr>
          <p:cNvSpPr txBox="1"/>
          <p:nvPr/>
        </p:nvSpPr>
        <p:spPr>
          <a:xfrm>
            <a:off x="1146517" y="178810"/>
            <a:ext cx="63374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1938 </a:t>
            </a:r>
            <a:r>
              <a:rPr lang="zh-TW" altLang="en-US" sz="4000" b="1" dirty="0"/>
              <a:t>年  </a:t>
            </a:r>
            <a:r>
              <a:rPr lang="en-US" sz="4000" b="1" dirty="0"/>
              <a:t>Orson Welles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0DDED3-9825-0527-CED9-FE0ACC2B6295}"/>
              </a:ext>
            </a:extLst>
          </p:cNvPr>
          <p:cNvSpPr txBox="1"/>
          <p:nvPr/>
        </p:nvSpPr>
        <p:spPr>
          <a:xfrm>
            <a:off x="3425483" y="886696"/>
            <a:ext cx="457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>
                <a:ln>
                  <a:solidFill>
                    <a:srgbClr val="FFFFFF"/>
                  </a:solidFill>
                </a:ln>
              </a:rPr>
              <a:t>奥森．威尔斯</a:t>
            </a:r>
            <a:endParaRPr lang="en-US" sz="4400" b="1" dirty="0">
              <a:ln>
                <a:solidFill>
                  <a:srgbClr val="FFFFFF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20628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AEC541-33E1-C343-A31A-37E8D6EC4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4B59B7-F8AC-4476-D48B-7C23D7589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62793">
            <a:off x="-163915" y="457795"/>
            <a:ext cx="5313317" cy="569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83FCEB-40A4-365F-17B9-2D653F31D9B0}"/>
              </a:ext>
            </a:extLst>
          </p:cNvPr>
          <p:cNvSpPr txBox="1"/>
          <p:nvPr/>
        </p:nvSpPr>
        <p:spPr>
          <a:xfrm>
            <a:off x="3384960" y="19926"/>
            <a:ext cx="5859194" cy="1569660"/>
          </a:xfrm>
          <a:prstGeom prst="rect">
            <a:avLst/>
          </a:prstGeom>
          <a:solidFill>
            <a:srgbClr val="000000">
              <a:alpha val="29020"/>
            </a:srgbClr>
          </a:solidFill>
        </p:spPr>
        <p:txBody>
          <a:bodyPr wrap="square">
            <a:spAutoFit/>
          </a:bodyPr>
          <a:lstStyle/>
          <a:p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   </a:t>
            </a:r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火星入侵假新闻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，</a:t>
            </a:r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曾引发百万人口恐慌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98609A-5B08-9E72-9BB6-B87B79040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18521">
            <a:off x="4555977" y="1706925"/>
            <a:ext cx="4362805" cy="5070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5300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5374D6-9E1D-B6F2-C044-44679596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62B8C24-49E7-130A-3A31-DA80A8973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667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310261"/>
            <a:ext cx="91440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四</a:t>
            </a:r>
            <a:r>
              <a:rPr lang="zh-TW" altLang="en-US" sz="36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、</a:t>
            </a:r>
            <a:r>
              <a:rPr lang="zh-CN" altLang="en-US" sz="6000" b="1" dirty="0">
                <a:ln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困难是你的属灵大补汤</a:t>
            </a:r>
            <a:endParaRPr lang="zh-TW" altLang="en-US" sz="6000" b="1" dirty="0">
              <a:ln>
                <a:solidFill>
                  <a:srgbClr val="00FFFF"/>
                </a:solidFill>
              </a:ln>
              <a:solidFill>
                <a:srgbClr val="00FFFF"/>
              </a:solidFill>
            </a:endParaRPr>
          </a:p>
          <a:p>
            <a:r>
              <a:rPr lang="en-US" sz="4000" b="1" i="1" dirty="0">
                <a:solidFill>
                  <a:srgbClr val="FFFF00"/>
                </a:solidFill>
              </a:rPr>
              <a:t>	   </a:t>
            </a:r>
            <a:r>
              <a:rPr lang="en-US" sz="40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Hardships Are A 			     </a:t>
            </a:r>
          </a:p>
          <a:p>
            <a:r>
              <a:rPr lang="en-US" sz="4000" b="1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        Spiritual Tonic For You</a:t>
            </a:r>
            <a:endParaRPr lang="en-US" sz="40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050" name="Picture 2" descr="阿母ㄟ～十全大補湯(電鍋料理)">
            <a:extLst>
              <a:ext uri="{FF2B5EF4-FFF2-40B4-BE49-F238E27FC236}">
                <a16:creationId xmlns:a16="http://schemas.microsoft.com/office/drawing/2014/main" id="{8EFD5598-8A71-B93B-CCCD-B553CC831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243" y="2834028"/>
            <a:ext cx="6372665" cy="402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775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03C8D-BA7B-0EAD-5C53-0E5E6EA9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5989" y="288292"/>
            <a:ext cx="8192022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民数記 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+mn-ea"/>
              </a:rPr>
              <a:t>Numbers14:9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4800" b="1" dirty="0">
                <a:ln>
                  <a:solidFill>
                    <a:srgbClr val="FFFFFF"/>
                  </a:solidFill>
                </a:ln>
              </a:rPr>
              <a:t>但你们不可背叛耶和华</a:t>
            </a: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、</a:t>
            </a:r>
            <a:endParaRPr lang="en-US" altLang="zh-TW" sz="4800" b="1" dirty="0">
              <a:ln>
                <a:solidFill>
                  <a:srgbClr val="FFFFFF"/>
                </a:solidFill>
              </a:ln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也不要怕那地的居民、</a:t>
            </a:r>
            <a:endParaRPr lang="en-US" altLang="zh-TW" sz="4800" b="1" dirty="0">
              <a:ln>
                <a:solidFill>
                  <a:srgbClr val="FFFFFF"/>
                </a:solidFill>
              </a:ln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因为他们是我们的食物</a:t>
            </a:r>
            <a:r>
              <a:rPr lang="zh-TW" altLang="en-US" sz="4800" b="1" dirty="0"/>
              <a:t>、</a:t>
            </a:r>
            <a:endParaRPr lang="en-US" altLang="zh-TW" sz="48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4800" b="1" dirty="0">
                <a:ln>
                  <a:solidFill>
                    <a:srgbClr val="FFFFFF"/>
                  </a:solidFill>
                </a:ln>
              </a:rPr>
              <a:t>并且荫庇他们的已经离开他们</a:t>
            </a: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、</a:t>
            </a:r>
            <a:r>
              <a:rPr lang="zh-CN" altLang="en-US" sz="4800" b="1" dirty="0">
                <a:ln>
                  <a:solidFill>
                    <a:srgbClr val="FFFFFF"/>
                  </a:solidFill>
                </a:ln>
              </a:rPr>
              <a:t>有耶和华与我们同在</a:t>
            </a: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、</a:t>
            </a:r>
            <a:endParaRPr lang="en-US" altLang="zh-TW" sz="4800" b="1" dirty="0">
              <a:ln>
                <a:solidFill>
                  <a:srgbClr val="FFFFFF"/>
                </a:solidFill>
              </a:ln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4800" b="1" dirty="0">
                <a:ln>
                  <a:solidFill>
                    <a:srgbClr val="FFFFFF"/>
                  </a:solidFill>
                </a:ln>
              </a:rPr>
              <a:t>不要怕他们</a:t>
            </a:r>
            <a:r>
              <a:rPr lang="zh-TW" altLang="en-US" sz="4800" dirty="0">
                <a:ln>
                  <a:solidFill>
                    <a:srgbClr val="FFFFFF"/>
                  </a:solidFill>
                </a:ln>
              </a:rPr>
              <a:t>。</a:t>
            </a:r>
            <a:endParaRPr lang="en-US" sz="4800" dirty="0">
              <a:ln>
                <a:solidFill>
                  <a:srgbClr val="FFFFFF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00104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CF8361-503E-1C24-8939-297DD7E7E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你遇到的「患難」是神允許的嗎？ 還是自找麻煩出來的？">
            <a:extLst>
              <a:ext uri="{FF2B5EF4-FFF2-40B4-BE49-F238E27FC236}">
                <a16:creationId xmlns:a16="http://schemas.microsoft.com/office/drawing/2014/main" id="{33EB6977-1ADC-48FC-6759-F265475C4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77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D19FE8-EFEA-20E8-9FAC-DF74690E2183}"/>
              </a:ext>
            </a:extLst>
          </p:cNvPr>
          <p:cNvSpPr txBox="1"/>
          <p:nvPr/>
        </p:nvSpPr>
        <p:spPr>
          <a:xfrm>
            <a:off x="545123" y="1704595"/>
            <a:ext cx="6928339" cy="1569660"/>
          </a:xfrm>
          <a:prstGeom prst="rect">
            <a:avLst/>
          </a:prstGeom>
          <a:solidFill>
            <a:srgbClr val="F2F2F2">
              <a:alpha val="30196"/>
            </a:srgbClr>
          </a:solidFill>
        </p:spPr>
        <p:txBody>
          <a:bodyPr wrap="square">
            <a:spAutoFit/>
          </a:bodyPr>
          <a:lstStyle/>
          <a:p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uLnTx/>
                <a:uFillTx/>
                <a:latin typeface="Tahoma"/>
                <a:ea typeface="+mn-ea"/>
                <a:cs typeface="+mn-cs"/>
              </a:rPr>
              <a:t>你的困难可能正是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63500">
                  <a:srgbClr val="000000"/>
                </a:glow>
              </a:effectLst>
              <a:uLnTx/>
              <a:uFillTx/>
              <a:latin typeface="Tahoma"/>
              <a:ea typeface="+mn-ea"/>
              <a:cs typeface="+mn-cs"/>
            </a:endParaRPr>
          </a:p>
          <a:p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uLnTx/>
                <a:uFillTx/>
                <a:latin typeface="Tahoma"/>
                <a:ea typeface="+mn-ea"/>
                <a:cs typeface="+mn-cs"/>
              </a:rPr>
              <a:t>神用来扩张你生命的方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uLnTx/>
                <a:uFillTx/>
                <a:latin typeface="Tahoma"/>
                <a:ea typeface="+mn-ea"/>
                <a:cs typeface="+mn-cs"/>
              </a:rPr>
              <a:t>式</a:t>
            </a:r>
            <a:endParaRPr lang="en-US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63500">
                  <a:srgbClr val="0000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6084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FF246A-FF47-673A-96BC-40D75CF2E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BF1216-F52C-1E91-0C77-9D7DEF826152}"/>
              </a:ext>
            </a:extLst>
          </p:cNvPr>
          <p:cNvSpPr txBox="1"/>
          <p:nvPr/>
        </p:nvSpPr>
        <p:spPr>
          <a:xfrm>
            <a:off x="504678" y="199132"/>
            <a:ext cx="8134643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Tahoma"/>
              </a:rPr>
              <a:t>神看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你是宝贝的</a:t>
            </a:r>
            <a:r>
              <a:rPr lang="en-US" altLang="zh-TW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Tahoma"/>
              </a:rPr>
              <a:t> -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800" dirty="0">
              <a:ln>
                <a:solidFill>
                  <a:srgbClr val="FFC000"/>
                </a:solidFill>
              </a:ln>
              <a:solidFill>
                <a:srgbClr val="FFC000"/>
              </a:solidFill>
              <a:latin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Tahoma"/>
              </a:rPr>
              <a:t>以赛亚书 </a:t>
            </a:r>
            <a:r>
              <a:rPr lang="en-US" altLang="zh-TW" sz="40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Tahoma"/>
              </a:rPr>
              <a:t>Isaiah 49:15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Tahoma"/>
              </a:rPr>
              <a:t>妇人焉能忘记他吃奶的婴孩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Tahoma"/>
              </a:rPr>
              <a:t>、不怜恤他所生的儿子．</a:t>
            </a:r>
            <a:r>
              <a:rPr lang="zh-CN" altLang="en-US" sz="4800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Tahoma"/>
              </a:rPr>
              <a:t>即或有忘记的、我却不忘记你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latin typeface="Tahoma"/>
              </a:rPr>
              <a:t>。</a:t>
            </a:r>
            <a:endParaRPr lang="en-US" altLang="zh-TW" sz="4800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latin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i="0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49:16</a:t>
            </a:r>
            <a:r>
              <a:rPr kumimoji="0" lang="zh-TW" altLang="en-US" sz="4000" i="0" u="none" strike="noStrike" kern="120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看哪、我将你铭刻在我掌上</a:t>
            </a:r>
            <a:endParaRPr kumimoji="0" lang="en-US" altLang="zh-CN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090AB1-7893-27E5-35FF-63D7512413B4}"/>
              </a:ext>
            </a:extLst>
          </p:cNvPr>
          <p:cNvSpPr txBox="1"/>
          <p:nvPr/>
        </p:nvSpPr>
        <p:spPr>
          <a:xfrm>
            <a:off x="1659987" y="5569832"/>
            <a:ext cx="6119448" cy="830997"/>
          </a:xfrm>
          <a:prstGeom prst="rect">
            <a:avLst/>
          </a:prstGeom>
          <a:solidFill>
            <a:srgbClr val="A50021">
              <a:alpha val="87059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uLnTx/>
                <a:uFillTx/>
                <a:latin typeface="Tahoma"/>
                <a:ea typeface="+mn-ea"/>
                <a:cs typeface="+mn-cs"/>
              </a:rPr>
              <a:t>*我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latin typeface="Tahoma"/>
              </a:rPr>
              <a:t>们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63500">
                    <a:srgbClr val="000000"/>
                  </a:glow>
                </a:effectLst>
                <a:uLnTx/>
                <a:uFillTx/>
                <a:latin typeface="Tahoma"/>
                <a:ea typeface="+mn-ea"/>
                <a:cs typeface="+mn-cs"/>
              </a:rPr>
              <a:t>是神的掌上明珠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63500">
                  <a:srgbClr val="000000"/>
                </a:glo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28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959E2-895F-BA61-2BA4-7C0F46A41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5CA705-D49C-8B55-CA41-0AFD178B94BB}"/>
              </a:ext>
            </a:extLst>
          </p:cNvPr>
          <p:cNvSpPr txBox="1"/>
          <p:nvPr/>
        </p:nvSpPr>
        <p:spPr>
          <a:xfrm>
            <a:off x="69898" y="-134994"/>
            <a:ext cx="9004203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solidFill>
                  <a:srgbClr val="FFFFFF"/>
                </a:solidFill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685800" marR="0" lvl="0" indent="-68580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我们是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-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神的掌上明珠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685800" marR="0" lvl="0" indent="-6858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我们是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-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+mn-ea"/>
                <a:cs typeface="+mn-cs"/>
              </a:rPr>
              <a:t>万王之王、万主之主  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+mn-ea"/>
              <a:cs typeface="+mn-cs"/>
            </a:endParaRPr>
          </a:p>
          <a:p>
            <a:pPr marR="0" lvl="0" algn="l" defTabSz="914400" rtl="0" eaLnBrk="1" fontAlgn="auto" latinLnBrk="0" hangingPunct="1">
              <a:buClrTx/>
              <a:buSzTx/>
              <a:tabLst/>
              <a:defRPr/>
            </a:pP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+mn-ea"/>
              </a:rPr>
              <a:t>                 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+mn-ea"/>
                <a:cs typeface="+mn-cs"/>
              </a:rPr>
              <a:t>的儿女</a:t>
            </a:r>
            <a:endParaRPr kumimoji="0" lang="en-US" altLang="zh-TW" sz="4800" b="1" i="0" u="none" strike="noStrike" kern="1200" cap="none" spc="0" normalizeH="0" baseline="0" noProof="0" dirty="0">
              <a:ln>
                <a:solidFill>
                  <a:schemeClr val="tx1"/>
                </a:solidFill>
              </a:ln>
              <a:effectLst/>
              <a:uLnTx/>
              <a:uFillTx/>
              <a:latin typeface="+mn-ea"/>
              <a:cs typeface="+mn-cs"/>
            </a:endParaRPr>
          </a:p>
          <a:p>
            <a:pPr marL="685800" marR="0" lvl="0" indent="-68580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Tahoma"/>
              </a:rPr>
              <a:t>我们是 </a:t>
            </a:r>
            <a:r>
              <a:rPr lang="en-US" altLang="zh-TW" sz="4800" b="1" dirty="0">
                <a:ln>
                  <a:solidFill>
                    <a:schemeClr val="tx1"/>
                  </a:solidFill>
                </a:ln>
                <a:latin typeface="Tahoma"/>
              </a:rPr>
              <a:t>-</a:t>
            </a:r>
            <a:r>
              <a:rPr lang="zh-TW" altLang="en-US" sz="4800" b="1" dirty="0">
                <a:ln>
                  <a:solidFill>
                    <a:schemeClr val="tx1"/>
                  </a:solidFill>
                </a:ln>
                <a:latin typeface="Tahoma"/>
              </a:rPr>
              <a:t> </a:t>
            </a:r>
            <a:r>
              <a:rPr lang="zh-TW" altLang="en-US" sz="4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Tahoma"/>
              </a:rPr>
              <a:t>王子与公主</a:t>
            </a:r>
            <a:endParaRPr lang="en-US" altLang="zh-TW" sz="4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Tahoma"/>
            </a:endParaRPr>
          </a:p>
          <a:p>
            <a:pPr marL="685800" marR="0" lvl="0" indent="-68580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我们是 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-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得胜者 </a:t>
            </a:r>
            <a:r>
              <a:rPr kumimoji="0" lang="en-US" altLang="zh-TW" sz="480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Victor</a:t>
            </a:r>
          </a:p>
          <a:p>
            <a:pPr marR="0" lvl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                 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Tahoma"/>
                <a:ea typeface="+mn-ea"/>
                <a:cs typeface="+mn-cs"/>
              </a:rPr>
              <a:t>不是受害者 </a:t>
            </a:r>
            <a:r>
              <a:rPr kumimoji="0" lang="en-US" altLang="zh-TW" sz="480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Victim</a:t>
            </a:r>
          </a:p>
        </p:txBody>
      </p:sp>
    </p:spTree>
    <p:extLst>
      <p:ext uri="{BB962C8B-B14F-4D97-AF65-F5344CB8AC3E}">
        <p14:creationId xmlns:p14="http://schemas.microsoft.com/office/powerpoint/2010/main" val="328400950"/>
      </p:ext>
    </p:extLst>
  </p:cSld>
  <p:clrMapOvr>
    <a:masterClrMapping/>
  </p:clrMapOvr>
</p:sld>
</file>

<file path=ppt/theme/theme1.xml><?xml version="1.0" encoding="utf-8"?>
<a:theme xmlns:a="http://schemas.openxmlformats.org/drawingml/2006/main" name="2_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11205</TotalTime>
  <Words>900</Words>
  <Application>Microsoft Office PowerPoint</Application>
  <PresentationFormat>On-screen Show (4:3)</PresentationFormat>
  <Paragraphs>145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DFKai-SB</vt:lpstr>
      <vt:lpstr>Arial</vt:lpstr>
      <vt:lpstr>Calibri</vt:lpstr>
      <vt:lpstr>Tahoma</vt:lpstr>
      <vt:lpstr>Wingdings</vt:lpstr>
      <vt:lpstr>2_Ocean</vt:lpstr>
      <vt:lpstr>3_Ocean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504</cp:revision>
  <dcterms:created xsi:type="dcterms:W3CDTF">2022-04-08T18:07:24Z</dcterms:created>
  <dcterms:modified xsi:type="dcterms:W3CDTF">2026-10-07T01:08:45Z</dcterms:modified>
</cp:coreProperties>
</file>