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1" r:id="rId1"/>
  </p:sldMasterIdLst>
  <p:notesMasterIdLst>
    <p:notesMasterId r:id="rId26"/>
  </p:notesMasterIdLst>
  <p:sldIdLst>
    <p:sldId id="319" r:id="rId2"/>
    <p:sldId id="257" r:id="rId3"/>
    <p:sldId id="290" r:id="rId4"/>
    <p:sldId id="324" r:id="rId5"/>
    <p:sldId id="317" r:id="rId6"/>
    <p:sldId id="305" r:id="rId7"/>
    <p:sldId id="307" r:id="rId8"/>
    <p:sldId id="318" r:id="rId9"/>
    <p:sldId id="291" r:id="rId10"/>
    <p:sldId id="845" r:id="rId11"/>
    <p:sldId id="846" r:id="rId12"/>
    <p:sldId id="410" r:id="rId13"/>
    <p:sldId id="294" r:id="rId14"/>
    <p:sldId id="847" r:id="rId15"/>
    <p:sldId id="848" r:id="rId16"/>
    <p:sldId id="820" r:id="rId17"/>
    <p:sldId id="822" r:id="rId18"/>
    <p:sldId id="821" r:id="rId19"/>
    <p:sldId id="823" r:id="rId20"/>
    <p:sldId id="824" r:id="rId21"/>
    <p:sldId id="827" r:id="rId22"/>
    <p:sldId id="828" r:id="rId23"/>
    <p:sldId id="844" r:id="rId24"/>
    <p:sldId id="84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3399FF"/>
    <a:srgbClr val="DDDDDD"/>
    <a:srgbClr val="FF5050"/>
    <a:srgbClr val="FF7C8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13" autoAdjust="0"/>
    <p:restoredTop sz="95137" autoAdjust="0"/>
  </p:normalViewPr>
  <p:slideViewPr>
    <p:cSldViewPr snapToGrid="0" showGuides="1">
      <p:cViewPr varScale="1">
        <p:scale>
          <a:sx n="93" d="100"/>
          <a:sy n="93" d="100"/>
        </p:scale>
        <p:origin x="966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F3BD6-55CC-8B42-9E5E-1C2AB7CF0A01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56031E-CC9F-0144-9538-95825106D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620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B126-235E-4002-9BB4-6DDDBE2CC7A8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08C6-1D16-446A-82CB-B8969AF61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8227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B126-235E-4002-9BB4-6DDDBE2CC7A8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08C6-1D16-446A-82CB-B8969AF61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1376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B126-235E-4002-9BB4-6DDDBE2CC7A8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08C6-1D16-446A-82CB-B8969AF61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9833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B126-235E-4002-9BB4-6DDDBE2CC7A8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08C6-1D16-446A-82CB-B8969AF61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7538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B126-235E-4002-9BB4-6DDDBE2CC7A8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08C6-1D16-446A-82CB-B8969AF61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4639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B126-235E-4002-9BB4-6DDDBE2CC7A8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08C6-1D16-446A-82CB-B8969AF61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8056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B126-235E-4002-9BB4-6DDDBE2CC7A8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08C6-1D16-446A-82CB-B8969AF61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8432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B126-235E-4002-9BB4-6DDDBE2CC7A8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08C6-1D16-446A-82CB-B8969AF61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5196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B126-235E-4002-9BB4-6DDDBE2CC7A8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08C6-1D16-446A-82CB-B8969AF61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5220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B126-235E-4002-9BB4-6DDDBE2CC7A8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08C6-1D16-446A-82CB-B8969AF61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4110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B126-235E-4002-9BB4-6DDDBE2CC7A8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08C6-1D16-446A-82CB-B8969AF61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7023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BB126-235E-4002-9BB4-6DDDBE2CC7A8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E08C6-1D16-446A-82CB-B8969AF615D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397BD3-E42D-1031-AA6C-9F12DBE50BE8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550662" y="6642100"/>
            <a:ext cx="111918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Lexmark Confidential</a:t>
            </a:r>
          </a:p>
        </p:txBody>
      </p:sp>
    </p:spTree>
    <p:extLst>
      <p:ext uri="{BB962C8B-B14F-4D97-AF65-F5344CB8AC3E}">
        <p14:creationId xmlns:p14="http://schemas.microsoft.com/office/powerpoint/2010/main" val="55243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AutoShape 4" descr="Stationery"/>
          <p:cNvSpPr>
            <a:spLocks noChangeArrowheads="1"/>
          </p:cNvSpPr>
          <p:nvPr/>
        </p:nvSpPr>
        <p:spPr bwMode="auto">
          <a:xfrm>
            <a:off x="1131498" y="730967"/>
            <a:ext cx="9929004" cy="3772021"/>
          </a:xfrm>
          <a:prstGeom prst="horizontalScrol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117088" dir="2436078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教会</a:t>
            </a:r>
            <a:r>
              <a:rPr lang="zh-CN" altLang="en-US" sz="4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领袖的</a:t>
            </a:r>
            <a:r>
              <a:rPr kumimoji="1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培养</a:t>
            </a:r>
            <a:endParaRPr kumimoji="1" lang="en-US" altLang="zh-TW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Road map of the church</a:t>
            </a:r>
            <a:endParaRPr kumimoji="1" lang="zh-TW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768126" y="4929186"/>
            <a:ext cx="4750997" cy="137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孫偉中牧師</a:t>
            </a:r>
            <a:endParaRPr kumimoji="1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Rev. Weizhong Sun</a:t>
            </a:r>
            <a:endParaRPr kumimoji="1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365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AutoShape 4" descr="Stationery"/>
          <p:cNvSpPr>
            <a:spLocks noChangeArrowheads="1"/>
          </p:cNvSpPr>
          <p:nvPr/>
        </p:nvSpPr>
        <p:spPr bwMode="auto">
          <a:xfrm>
            <a:off x="1391633" y="205009"/>
            <a:ext cx="9408733" cy="1079498"/>
          </a:xfrm>
          <a:prstGeom prst="horizontalScrol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117088" dir="2436078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配合年度主题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——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1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主要的年度事工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endParaRPr kumimoji="1" lang="zh-TW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3445" y="1581855"/>
            <a:ext cx="1137243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Jan. 20-22th,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第一次年度主题特会：建立你的家庭祭坛。苏文隆牧师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May 26-28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th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，教会年度退修会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, Practice Family Devotions and Family Altar workshops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July 8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th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,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家庭祭坛之夜：展示你的家庭祭坛 （样本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DVD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）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Aug. 18-20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th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第二次年度主题特会：傅立德牧师</a:t>
            </a:r>
            <a:endParaRPr kumimoji="0" lang="en-US" sz="28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Nov. –Dec,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年度评估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Evaluation. 12 Family Altars DVDs</a:t>
            </a:r>
          </a:p>
        </p:txBody>
      </p:sp>
    </p:spTree>
    <p:extLst>
      <p:ext uri="{BB962C8B-B14F-4D97-AF65-F5344CB8AC3E}">
        <p14:creationId xmlns:p14="http://schemas.microsoft.com/office/powerpoint/2010/main" val="1768429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06016" y="1410355"/>
            <a:ext cx="1098118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1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月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1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，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8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，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15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号，三个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年度主題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主日：带领家庭敬拜神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1/20-22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：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第一次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家庭更新特會 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蘇文隆牧師 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	 1/20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  家庭的更新建造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	 1/21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  父母的信仰的傳承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	 1/22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  家庭的經營之道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3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-4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月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：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團契專題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-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家庭崇拜專題分享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5/14   </a:t>
            </a:r>
            <a:r>
              <a:rPr kumimoji="0" lang="zh-TW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母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親節家庭聯合崇拜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6/1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8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   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父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親節家庭聯合崇拜</a:t>
            </a:r>
          </a:p>
        </p:txBody>
      </p:sp>
      <p:sp>
        <p:nvSpPr>
          <p:cNvPr id="2" name="AutoShape 4" descr="Stationery">
            <a:extLst>
              <a:ext uri="{FF2B5EF4-FFF2-40B4-BE49-F238E27FC236}">
                <a16:creationId xmlns:a16="http://schemas.microsoft.com/office/drawing/2014/main" id="{4C2F9CCC-046E-C024-A473-A650B8437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0172" y="182880"/>
            <a:ext cx="7459448" cy="1113183"/>
          </a:xfrm>
          <a:prstGeom prst="horizontalScrol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117088" dir="2436078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2017</a:t>
            </a:r>
            <a:r>
              <a:rPr kumimoji="1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年度主题计划</a:t>
            </a:r>
            <a:endParaRPr kumimoji="1" lang="zh-TW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696BCA-DEBB-1108-78C2-F85C2AF23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552" y="936283"/>
            <a:ext cx="7316896" cy="6025136"/>
          </a:xfrm>
          <a:prstGeom prst="rect">
            <a:avLst/>
          </a:prstGeom>
        </p:spPr>
      </p:pic>
      <p:sp>
        <p:nvSpPr>
          <p:cNvPr id="7" name="AutoShape 4" descr="Stationery">
            <a:extLst>
              <a:ext uri="{FF2B5EF4-FFF2-40B4-BE49-F238E27FC236}">
                <a16:creationId xmlns:a16="http://schemas.microsoft.com/office/drawing/2014/main" id="{83C09683-14A2-79B1-DB6D-3A209C642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3920" y="74060"/>
            <a:ext cx="7824157" cy="952483"/>
          </a:xfrm>
          <a:prstGeom prst="horizontalScroll">
            <a:avLst>
              <a:gd name="adj" fmla="val 125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117088" dir="2436078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dirty="0">
                <a:solidFill>
                  <a:srgbClr val="00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2017</a:t>
            </a:r>
            <a:r>
              <a:rPr lang="zh-CN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年第一次年度主题特会</a:t>
            </a:r>
            <a:endParaRPr lang="zh-TW" altLang="en-US" sz="3600" dirty="0">
              <a:solidFill>
                <a:srgbClr val="000000"/>
              </a:solidFill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AutoShape 4" descr="Stationery"/>
          <p:cNvSpPr>
            <a:spLocks noChangeArrowheads="1"/>
          </p:cNvSpPr>
          <p:nvPr/>
        </p:nvSpPr>
        <p:spPr bwMode="auto">
          <a:xfrm>
            <a:off x="1843088" y="0"/>
            <a:ext cx="8613654" cy="950909"/>
          </a:xfrm>
          <a:prstGeom prst="horizontalScrol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117088" dir="2436078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4000" dirty="0">
                <a:solidFill>
                  <a:srgbClr val="00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Annual Theme </a:t>
            </a:r>
            <a:r>
              <a:rPr lang="en-US" altLang="zh-CN" sz="4000" dirty="0">
                <a:solidFill>
                  <a:srgbClr val="00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——</a:t>
            </a:r>
            <a:r>
              <a:rPr lang="en-US" altLang="zh-TW" sz="4000" dirty="0">
                <a:solidFill>
                  <a:srgbClr val="00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Banner </a:t>
            </a:r>
            <a:endParaRPr lang="zh-TW" altLang="en-US" sz="4000" dirty="0">
              <a:solidFill>
                <a:srgbClr val="000000"/>
              </a:solidFill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950909"/>
            <a:ext cx="9129896" cy="51355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98512" y="1855178"/>
            <a:ext cx="5778504" cy="39699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6847" y="6173719"/>
            <a:ext cx="56493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More than 230 families signed</a:t>
            </a:r>
          </a:p>
        </p:txBody>
      </p:sp>
    </p:spTree>
    <p:extLst>
      <p:ext uri="{BB962C8B-B14F-4D97-AF65-F5344CB8AC3E}">
        <p14:creationId xmlns:p14="http://schemas.microsoft.com/office/powerpoint/2010/main" val="4114123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52778" y="1586840"/>
            <a:ext cx="8991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5/27-28  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教會退修會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（林国亮牧师）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		       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—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家庭專題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：原生家庭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6/18  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父親節家庭聯合崇拜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7/15 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暑期（周五）家庭祭坛之夜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8/18-20  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第二次家庭事工特會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                   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—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傅立德牧师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11-12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月 年度事工評估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        年终家庭崇拜样板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DVD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2" name="AutoShape 4" descr="Stationery">
            <a:extLst>
              <a:ext uri="{FF2B5EF4-FFF2-40B4-BE49-F238E27FC236}">
                <a16:creationId xmlns:a16="http://schemas.microsoft.com/office/drawing/2014/main" id="{4C2F9CCC-046E-C024-A473-A650B8437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0559" y="0"/>
            <a:ext cx="7582618" cy="1336674"/>
          </a:xfrm>
          <a:prstGeom prst="horizontalScrol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117088" dir="2436078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2017</a:t>
            </a:r>
            <a:r>
              <a:rPr kumimoji="1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年度主题计划</a:t>
            </a:r>
            <a:endParaRPr kumimoji="1" lang="zh-TW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989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33AFA9D8-1AAA-4981-1DAA-E8AA28E7C4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124200" y="1524000"/>
            <a:ext cx="6553200" cy="51054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</a:pPr>
            <a:r>
              <a:rPr lang="en-US" altLang="zh-TW" sz="4400">
                <a:latin typeface="Times New Roman" panose="02020603050405020304" pitchFamily="18" charset="0"/>
                <a:ea typeface="HanWang WeiBeiMedium-Gb5" pitchFamily="2" charset="-120"/>
                <a:cs typeface="Times New Roman" panose="02020603050405020304" pitchFamily="18" charset="0"/>
              </a:rPr>
              <a:t>8/18-20</a:t>
            </a:r>
            <a:r>
              <a:rPr lang="zh-TW" altLang="en-US" sz="4400">
                <a:latin typeface="Times New Roman" panose="02020603050405020304" pitchFamily="18" charset="0"/>
                <a:ea typeface="HanWang WeiBeiMedium-Gb5" pitchFamily="2" charset="-120"/>
                <a:cs typeface="Times New Roman" panose="02020603050405020304" pitchFamily="18" charset="0"/>
              </a:rPr>
              <a:t>  家庭更新特會</a:t>
            </a:r>
            <a:r>
              <a:rPr lang="en-US" altLang="zh-TW" sz="4400">
                <a:latin typeface="Times New Roman" panose="02020603050405020304" pitchFamily="18" charset="0"/>
                <a:ea typeface="HanWang WeiBeiMedium-Gb5" pitchFamily="2" charset="-120"/>
                <a:cs typeface="Times New Roman" panose="02020603050405020304" pitchFamily="18" charset="0"/>
              </a:rPr>
              <a:t>II</a:t>
            </a:r>
          </a:p>
          <a:p>
            <a:pPr marL="0" indent="0" eaLnBrk="1" hangingPunct="1">
              <a:spcBef>
                <a:spcPct val="0"/>
              </a:spcBef>
            </a:pPr>
            <a:r>
              <a:rPr lang="en-US" altLang="zh-TW" sz="4400">
                <a:latin typeface="Times New Roman" panose="02020603050405020304" pitchFamily="18" charset="0"/>
                <a:ea typeface="HanWang WeiBeiMedium-Gb5" pitchFamily="2" charset="-120"/>
                <a:cs typeface="Times New Roman" panose="02020603050405020304" pitchFamily="18" charset="0"/>
              </a:rPr>
              <a:t>              </a:t>
            </a:r>
            <a:r>
              <a:rPr lang="en-US" altLang="zh-CN" sz="4400">
                <a:latin typeface="Times New Roman" panose="02020603050405020304" pitchFamily="18" charset="0"/>
                <a:ea typeface="HanWang WeiBeiMedium-Gb5" pitchFamily="2" charset="-120"/>
                <a:cs typeface="Times New Roman" panose="02020603050405020304" pitchFamily="18" charset="0"/>
              </a:rPr>
              <a:t>—</a:t>
            </a:r>
            <a:r>
              <a:rPr lang="zh-CN" altLang="en-US" sz="4400">
                <a:latin typeface="Times New Roman" panose="02020603050405020304" pitchFamily="18" charset="0"/>
                <a:ea typeface="HanWang WeiBeiMedium-Gb5" pitchFamily="2" charset="-120"/>
                <a:cs typeface="Times New Roman" panose="02020603050405020304" pitchFamily="18" charset="0"/>
              </a:rPr>
              <a:t>傅立德牧</a:t>
            </a:r>
            <a:r>
              <a:rPr lang="zh-TW" altLang="en-US" sz="4400">
                <a:latin typeface="Times New Roman" panose="02020603050405020304" pitchFamily="18" charset="0"/>
                <a:ea typeface="HanWang WeiBeiMedium-Gb5" pitchFamily="2" charset="-120"/>
                <a:cs typeface="Times New Roman" panose="02020603050405020304" pitchFamily="18" charset="0"/>
              </a:rPr>
              <a:t>師</a:t>
            </a:r>
            <a:endParaRPr lang="en-US" altLang="zh-TW" sz="4400">
              <a:latin typeface="Times New Roman" panose="02020603050405020304" pitchFamily="18" charset="0"/>
              <a:ea typeface="HanWang WeiBeiMedium-Gb5" pitchFamily="2" charset="-120"/>
              <a:cs typeface="Times New Roman" panose="02020603050405020304" pitchFamily="18" charset="0"/>
            </a:endParaRPr>
          </a:p>
        </p:txBody>
      </p:sp>
      <p:pic>
        <p:nvPicPr>
          <p:cNvPr id="18436" name="Content Placeholder 2">
            <a:extLst>
              <a:ext uri="{FF2B5EF4-FFF2-40B4-BE49-F238E27FC236}">
                <a16:creationId xmlns:a16="http://schemas.microsoft.com/office/drawing/2014/main" id="{1A39AF5F-4B46-0FC0-1EA0-CE11A8E5BB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876" y="1039782"/>
            <a:ext cx="6825026" cy="5818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4" descr="Stationery">
            <a:extLst>
              <a:ext uri="{FF2B5EF4-FFF2-40B4-BE49-F238E27FC236}">
                <a16:creationId xmlns:a16="http://schemas.microsoft.com/office/drawing/2014/main" id="{9FE8F5CC-3739-9B0F-3CFB-479386892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7311" y="160326"/>
            <a:ext cx="7824157" cy="952483"/>
          </a:xfrm>
          <a:prstGeom prst="horizontalScroll">
            <a:avLst>
              <a:gd name="adj" fmla="val 125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117088" dir="2436078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2017</a:t>
            </a:r>
            <a:r>
              <a:rPr kumimoji="1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年第二次年度主题特会</a:t>
            </a:r>
            <a:endParaRPr kumimoji="1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734574" y="2260120"/>
            <a:ext cx="8001000" cy="4114800"/>
          </a:xfrm>
        </p:spPr>
        <p:txBody>
          <a:bodyPr/>
          <a:lstStyle/>
          <a:p>
            <a:pPr marL="1143000" indent="-1143000" eaLnBrk="1" hangingPunct="1">
              <a:spcBef>
                <a:spcPct val="0"/>
              </a:spcBef>
              <a:buFontTx/>
              <a:buAutoNum type="arabicPeriod"/>
            </a:pPr>
            <a:r>
              <a:rPr lang="zh-CN" altLang="en-US" sz="48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家里有</a:t>
            </a:r>
            <a:r>
              <a:rPr lang="en-US" altLang="zh-CN" sz="48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0-5</a:t>
            </a:r>
            <a:r>
              <a:rPr lang="zh-CN" altLang="en-US" sz="48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岁孩童</a:t>
            </a:r>
            <a:endParaRPr lang="en-US" altLang="zh-CN" sz="480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1143000" indent="-1143000" eaLnBrk="1" hangingPunct="1">
              <a:spcBef>
                <a:spcPct val="0"/>
              </a:spcBef>
              <a:buFontTx/>
              <a:buAutoNum type="arabicPeriod"/>
            </a:pPr>
            <a:r>
              <a:rPr lang="zh-CN" altLang="en-US" sz="48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家里有</a:t>
            </a:r>
            <a:r>
              <a:rPr lang="en-US" altLang="zh-CN" sz="48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5-12</a:t>
            </a:r>
            <a:r>
              <a:rPr lang="zh-CN" altLang="en-US" sz="48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岁孩童</a:t>
            </a:r>
            <a:endParaRPr lang="en-US" altLang="zh-CN" sz="480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1143000" indent="-1143000" eaLnBrk="1" hangingPunct="1">
              <a:spcBef>
                <a:spcPct val="0"/>
              </a:spcBef>
              <a:buFontTx/>
              <a:buAutoNum type="arabicPeriod"/>
            </a:pPr>
            <a:r>
              <a:rPr lang="zh-CN" altLang="en-US" sz="48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青少年</a:t>
            </a:r>
            <a:endParaRPr lang="en-US" altLang="zh-CN" sz="480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1143000" indent="-1143000" eaLnBrk="1" hangingPunct="1">
              <a:spcBef>
                <a:spcPct val="0"/>
              </a:spcBef>
              <a:buFontTx/>
              <a:buAutoNum type="arabicPeriod"/>
            </a:pPr>
            <a:r>
              <a:rPr lang="zh-CN" altLang="en-US" sz="48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成人</a:t>
            </a:r>
            <a:r>
              <a:rPr lang="en-US" altLang="zh-CN" sz="48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kumimoji="1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大学生 </a:t>
            </a:r>
            <a:r>
              <a:rPr kumimoji="1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(Zoom)</a:t>
            </a:r>
            <a:endParaRPr lang="en-US" altLang="zh-CN" sz="480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1143000" indent="-1143000" eaLnBrk="1" hangingPunct="1">
              <a:spcBef>
                <a:spcPct val="0"/>
              </a:spcBef>
            </a:pPr>
            <a:endParaRPr lang="en-US" altLang="zh-TW" sz="600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1143000" indent="-1143000" eaLnBrk="1" hangingPunct="1">
              <a:spcBef>
                <a:spcPct val="0"/>
              </a:spcBef>
            </a:pPr>
            <a:endParaRPr lang="zh-TW" altLang="en-US" sz="8000" dirty="0">
              <a:ea typeface="文新字海-簡楷" pitchFamily="2" charset="-120"/>
            </a:endParaRPr>
          </a:p>
        </p:txBody>
      </p:sp>
      <p:sp>
        <p:nvSpPr>
          <p:cNvPr id="2" name="AutoShape 4" descr="Stationery">
            <a:extLst>
              <a:ext uri="{FF2B5EF4-FFF2-40B4-BE49-F238E27FC236}">
                <a16:creationId xmlns:a16="http://schemas.microsoft.com/office/drawing/2014/main" id="{EB14CE4B-A7D7-DF78-72F4-9A822974C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32914"/>
            <a:ext cx="6987396" cy="1725282"/>
          </a:xfrm>
          <a:prstGeom prst="horizontalScrol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117088" dir="2436078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年度主题：怎样参与？</a:t>
            </a:r>
          </a:p>
        </p:txBody>
      </p:sp>
    </p:spTree>
    <p:extLst>
      <p:ext uri="{BB962C8B-B14F-4D97-AF65-F5344CB8AC3E}">
        <p14:creationId xmlns:p14="http://schemas.microsoft.com/office/powerpoint/2010/main" val="1156708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48772" y="2459966"/>
            <a:ext cx="9200073" cy="3871823"/>
          </a:xfrm>
        </p:spPr>
        <p:txBody>
          <a:bodyPr/>
          <a:lstStyle/>
          <a:p>
            <a:pPr marL="1143000" indent="-1143000" eaLnBrk="1" hangingPunct="1">
              <a:spcBef>
                <a:spcPct val="0"/>
              </a:spcBef>
              <a:buFontTx/>
              <a:buAutoNum type="arabicPeriod"/>
            </a:pPr>
            <a:r>
              <a:rPr lang="zh-TW" altLang="en-US" sz="48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父母帶領</a:t>
            </a:r>
            <a:endParaRPr lang="en-US" altLang="zh-TW" sz="480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1143000" indent="-1143000" eaLnBrk="1" hangingPunct="1">
              <a:spcBef>
                <a:spcPct val="0"/>
              </a:spcBef>
              <a:buFontTx/>
              <a:buAutoNum type="arabicPeriod"/>
            </a:pPr>
            <a:r>
              <a:rPr lang="zh-TW" altLang="en-US" sz="48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以年齡最小的為主 </a:t>
            </a:r>
            <a:r>
              <a:rPr lang="en-US" altLang="zh-TW" sz="48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TW" altLang="en-US" sz="48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大於</a:t>
            </a:r>
            <a:r>
              <a:rPr lang="en-US" altLang="zh-TW" sz="48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TW" altLang="en-US" sz="48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歲</a:t>
            </a:r>
            <a:r>
              <a:rPr lang="en-US" altLang="zh-TW" sz="48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) </a:t>
            </a:r>
          </a:p>
          <a:p>
            <a:pPr marL="1143000" indent="-1143000" eaLnBrk="1" hangingPunct="1">
              <a:spcBef>
                <a:spcPct val="0"/>
              </a:spcBef>
              <a:buFontTx/>
              <a:buAutoNum type="arabicPeriod"/>
            </a:pPr>
            <a:r>
              <a:rPr lang="zh-CN" altLang="en-US" sz="48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形式活泼化</a:t>
            </a:r>
            <a:endParaRPr lang="en-US" altLang="zh-CN" sz="480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1143000" indent="-1143000" eaLnBrk="1" hangingPunct="1">
              <a:spcBef>
                <a:spcPct val="0"/>
              </a:spcBef>
              <a:buFontTx/>
              <a:buAutoNum type="arabicPeriod"/>
            </a:pPr>
            <a:r>
              <a:rPr lang="zh-CN" altLang="en-US" sz="48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以简单开始（以祷告开始）</a:t>
            </a:r>
            <a:endParaRPr lang="en-US" altLang="zh-CN" sz="480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AutoShape 4" descr="Stationery">
            <a:extLst>
              <a:ext uri="{FF2B5EF4-FFF2-40B4-BE49-F238E27FC236}">
                <a16:creationId xmlns:a16="http://schemas.microsoft.com/office/drawing/2014/main" id="{0668B28F-ECB3-C56B-FF0A-C0022F672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8914" y="152400"/>
            <a:ext cx="6987396" cy="1725282"/>
          </a:xfrm>
          <a:prstGeom prst="horizontalScrol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117088" dir="2436078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年度主题：指導原則</a:t>
            </a:r>
          </a:p>
        </p:txBody>
      </p:sp>
    </p:spTree>
    <p:extLst>
      <p:ext uri="{BB962C8B-B14F-4D97-AF65-F5344CB8AC3E}">
        <p14:creationId xmlns:p14="http://schemas.microsoft.com/office/powerpoint/2010/main" val="1574568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44460" y="2195423"/>
            <a:ext cx="9282023" cy="3868947"/>
          </a:xfrm>
        </p:spPr>
        <p:txBody>
          <a:bodyPr/>
          <a:lstStyle/>
          <a:p>
            <a:pPr marL="1143000" indent="-1143000" eaLnBrk="1" hangingPunct="1">
              <a:spcBef>
                <a:spcPct val="0"/>
              </a:spcBef>
              <a:buFontTx/>
              <a:buAutoNum type="arabicPeriod"/>
            </a:pPr>
            <a:r>
              <a:rPr lang="zh-CN" altLang="en-US" sz="48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诗歌敬拜</a:t>
            </a:r>
            <a:r>
              <a:rPr lang="en-US" altLang="zh-TW" sz="48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1-3 </a:t>
            </a:r>
            <a:r>
              <a:rPr lang="zh-CN" altLang="en-US" sz="48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首（英文歌曲）</a:t>
            </a:r>
            <a:endParaRPr lang="en-US" altLang="zh-TW" sz="480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1143000" indent="-1143000" eaLnBrk="1" hangingPunct="1">
              <a:spcBef>
                <a:spcPct val="0"/>
              </a:spcBef>
              <a:buFontTx/>
              <a:buAutoNum type="arabicPeriod"/>
            </a:pPr>
            <a:r>
              <a:rPr lang="zh-CN" altLang="en-US" sz="48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经文及圣经故事</a:t>
            </a:r>
            <a:endParaRPr lang="en-US" altLang="zh-TW" sz="480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1143000" indent="-1143000" eaLnBrk="1" hangingPunct="1">
              <a:spcBef>
                <a:spcPct val="0"/>
              </a:spcBef>
              <a:buFontTx/>
              <a:buAutoNum type="arabicPeriod"/>
            </a:pPr>
            <a:r>
              <a:rPr lang="zh-CN" altLang="en-US" sz="48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讨论一个问题</a:t>
            </a:r>
            <a:endParaRPr lang="en-US" altLang="zh-CN" sz="480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1143000" indent="-1143000" eaLnBrk="1" hangingPunct="1">
              <a:spcBef>
                <a:spcPct val="0"/>
              </a:spcBef>
              <a:buFontTx/>
              <a:buAutoNum type="arabicPeriod"/>
            </a:pPr>
            <a:r>
              <a:rPr lang="zh-CN" altLang="en-US" sz="48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全体参与祷告</a:t>
            </a:r>
            <a:endParaRPr lang="en-US" altLang="zh-CN" sz="480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1143000" indent="-1143000" eaLnBrk="1" hangingPunct="1">
              <a:spcBef>
                <a:spcPct val="0"/>
              </a:spcBef>
              <a:buFontTx/>
              <a:buAutoNum type="arabicPeriod"/>
            </a:pPr>
            <a:r>
              <a:rPr lang="zh-CN" altLang="en-US" sz="48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难忘时光：</a:t>
            </a:r>
            <a:endParaRPr lang="en-US" altLang="zh-CN" sz="480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1143000" indent="-1143000" eaLnBrk="1" hangingPunct="1">
              <a:spcBef>
                <a:spcPct val="0"/>
              </a:spcBef>
            </a:pPr>
            <a:endParaRPr lang="en-US" altLang="zh-TW" sz="6000" dirty="0">
              <a:latin typeface="Times New Roman" panose="02020603050405020304" pitchFamily="18" charset="0"/>
              <a:ea typeface="文新字海-簡楷" pitchFamily="2" charset="-120"/>
              <a:cs typeface="Times New Roman" panose="02020603050405020304" pitchFamily="18" charset="0"/>
            </a:endParaRPr>
          </a:p>
          <a:p>
            <a:pPr marL="1143000" indent="-1143000" eaLnBrk="1" hangingPunct="1">
              <a:spcBef>
                <a:spcPct val="0"/>
              </a:spcBef>
            </a:pPr>
            <a:endParaRPr lang="zh-TW" altLang="en-US" sz="8000" dirty="0">
              <a:ea typeface="文新字海-簡楷" pitchFamily="2" charset="-120"/>
            </a:endParaRPr>
          </a:p>
        </p:txBody>
      </p:sp>
      <p:sp>
        <p:nvSpPr>
          <p:cNvPr id="4" name="AutoShape 4" descr="Stationery">
            <a:extLst>
              <a:ext uri="{FF2B5EF4-FFF2-40B4-BE49-F238E27FC236}">
                <a16:creationId xmlns:a16="http://schemas.microsoft.com/office/drawing/2014/main" id="{8D78545E-836B-0DDC-9B16-DE7BAF13F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920" y="284672"/>
            <a:ext cx="6987396" cy="1725282"/>
          </a:xfrm>
          <a:prstGeom prst="horizontalScrol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117088" dir="2436078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家庭崇拜形式</a:t>
            </a:r>
          </a:p>
        </p:txBody>
      </p:sp>
    </p:spTree>
    <p:extLst>
      <p:ext uri="{BB962C8B-B14F-4D97-AF65-F5344CB8AC3E}">
        <p14:creationId xmlns:p14="http://schemas.microsoft.com/office/powerpoint/2010/main" val="1478532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00200" y="1143000"/>
            <a:ext cx="8686800" cy="495300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endParaRPr lang="en-US" altLang="zh-TW" sz="6000">
              <a:latin typeface="Times New Roman" panose="02020603050405020304" pitchFamily="18" charset="0"/>
              <a:ea typeface="文新字海-簡楷" pitchFamily="2" charset="-120"/>
              <a:cs typeface="Times New Roman" panose="02020603050405020304" pitchFamily="18" charset="0"/>
            </a:endParaRPr>
          </a:p>
          <a:p>
            <a:pPr algn="l" eaLnBrk="1" hangingPunct="1">
              <a:spcBef>
                <a:spcPct val="0"/>
              </a:spcBef>
            </a:pPr>
            <a:endParaRPr lang="zh-TW" altLang="en-US" sz="8000">
              <a:ea typeface="文新字海-簡楷" pitchFamily="2" charset="-120"/>
              <a:cs typeface="Times New Roman" panose="02020603050405020304" pitchFamily="18" charset="0"/>
            </a:endParaRPr>
          </a:p>
        </p:txBody>
      </p:sp>
      <p:sp>
        <p:nvSpPr>
          <p:cNvPr id="3" name="Rectangle 2050"/>
          <p:cNvSpPr txBox="1">
            <a:spLocks noChangeArrowheads="1"/>
          </p:cNvSpPr>
          <p:nvPr/>
        </p:nvSpPr>
        <p:spPr bwMode="auto">
          <a:xfrm>
            <a:off x="2743200" y="192741"/>
            <a:ext cx="6400800" cy="9144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5E"/>
              </a:gs>
            </a:gsLst>
            <a:lin ang="5400000" scaled="1"/>
          </a:gradFill>
          <a:ln w="9525" cap="flat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zh-CN" altLang="en-US" sz="4800" b="1" kern="0" dirty="0">
                <a:solidFill>
                  <a:srgbClr val="FFFF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样本一（</a:t>
            </a:r>
            <a:r>
              <a:rPr lang="en-US" altLang="zh-CN" sz="4800" b="1" kern="0" dirty="0">
                <a:solidFill>
                  <a:srgbClr val="FFFF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5-12</a:t>
            </a:r>
            <a:r>
              <a:rPr lang="zh-CN" altLang="en-US" sz="4800" b="1" kern="0" dirty="0">
                <a:solidFill>
                  <a:srgbClr val="FFFF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岁）</a:t>
            </a:r>
          </a:p>
        </p:txBody>
      </p:sp>
      <p:pic>
        <p:nvPicPr>
          <p:cNvPr id="1229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162051"/>
            <a:ext cx="7391400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4845" y="129540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err="1">
                <a:solidFill>
                  <a:schemeClr val="bg2"/>
                </a:solidFill>
              </a:rPr>
              <a:t>Familyconnection</a:t>
            </a:r>
            <a:endParaRPr lang="zh-TW" altLang="en-US" sz="2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398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AutoShape 4" descr="Stationery"/>
          <p:cNvSpPr>
            <a:spLocks noChangeArrowheads="1"/>
          </p:cNvSpPr>
          <p:nvPr/>
        </p:nvSpPr>
        <p:spPr bwMode="auto">
          <a:xfrm>
            <a:off x="2577595" y="485851"/>
            <a:ext cx="7210425" cy="1336674"/>
          </a:xfrm>
          <a:prstGeom prst="horizontalScrol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117088" dir="2436078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教会事工的四大方向</a:t>
            </a:r>
            <a:endParaRPr lang="zh-TW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18046" y="2552849"/>
            <a:ext cx="721042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lvl="0" indent="-609600" fontAlgn="base">
              <a:spcBef>
                <a:spcPct val="20000"/>
              </a:spcBef>
              <a:spcAft>
                <a:spcPct val="0"/>
              </a:spcAft>
              <a:buClr>
                <a:srgbClr val="EBF25A"/>
              </a:buClr>
              <a:buSzPct val="80000"/>
            </a:pPr>
            <a:r>
              <a:rPr lang="en-US" altLang="zh-CN" sz="4000" b="1" dirty="0">
                <a:latin typeface="FZKai-Z03T" pitchFamily="65" charset="-122"/>
                <a:ea typeface="FZKai-Z03T" pitchFamily="65" charset="-122"/>
                <a:cs typeface="Arial"/>
              </a:rPr>
              <a:t>	</a:t>
            </a:r>
            <a:r>
              <a:rPr lang="en-US" altLang="zh-CN" sz="4000" b="1" dirty="0"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1.</a:t>
            </a:r>
            <a:r>
              <a:rPr lang="zh-CN" altLang="en-US" sz="4000" b="1" dirty="0"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崇拜 </a:t>
            </a:r>
            <a:r>
              <a:rPr lang="en-US" altLang="zh-CN" sz="4000" b="1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Worship</a:t>
            </a:r>
            <a:r>
              <a:rPr lang="zh-CN" altLang="en-US" sz="4000" b="1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	</a:t>
            </a:r>
          </a:p>
          <a:p>
            <a:pPr marL="609600" lvl="0" indent="-609600" fontAlgn="base">
              <a:spcBef>
                <a:spcPct val="20000"/>
              </a:spcBef>
              <a:spcAft>
                <a:spcPct val="0"/>
              </a:spcAft>
              <a:buClr>
                <a:srgbClr val="EBF25A"/>
              </a:buClr>
              <a:buSzPct val="80000"/>
            </a:pPr>
            <a:r>
              <a:rPr lang="en-US" altLang="zh-CN" sz="4000" b="1" dirty="0"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	2.</a:t>
            </a:r>
            <a:r>
              <a:rPr lang="zh-CN" altLang="en-US" sz="4000" b="1" dirty="0"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门训 </a:t>
            </a:r>
            <a:r>
              <a:rPr lang="en-US" altLang="zh-CN" sz="4000" b="1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Make Disciples</a:t>
            </a:r>
            <a:r>
              <a:rPr lang="zh-CN" altLang="en-US" sz="4000" b="1" dirty="0"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	</a:t>
            </a:r>
          </a:p>
          <a:p>
            <a:pPr marL="609600" lvl="0" indent="-609600" fontAlgn="base">
              <a:spcBef>
                <a:spcPct val="20000"/>
              </a:spcBef>
              <a:spcAft>
                <a:spcPct val="0"/>
              </a:spcAft>
              <a:buClr>
                <a:srgbClr val="EBF25A"/>
              </a:buClr>
              <a:buSzPct val="80000"/>
            </a:pPr>
            <a:r>
              <a:rPr lang="en-US" altLang="zh-CN" sz="4000" b="1" dirty="0"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	3.</a:t>
            </a:r>
            <a:r>
              <a:rPr lang="zh-CN" altLang="en-US" sz="4000" b="1" dirty="0"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关怀 </a:t>
            </a:r>
            <a:r>
              <a:rPr lang="en-US" altLang="zh-CN" sz="4000" b="1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Caring</a:t>
            </a:r>
            <a:r>
              <a:rPr lang="zh-CN" altLang="en-US" sz="4000" b="1" dirty="0"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	</a:t>
            </a:r>
          </a:p>
          <a:p>
            <a:pPr marL="609600" lvl="0" indent="-609600" fontAlgn="base">
              <a:spcBef>
                <a:spcPct val="20000"/>
              </a:spcBef>
              <a:spcAft>
                <a:spcPct val="0"/>
              </a:spcAft>
              <a:buClr>
                <a:srgbClr val="EBF25A"/>
              </a:buClr>
              <a:buSzPct val="80000"/>
            </a:pPr>
            <a:r>
              <a:rPr lang="en-US" altLang="zh-CN" sz="4000" b="1" dirty="0"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	4.</a:t>
            </a:r>
            <a:r>
              <a:rPr lang="zh-CN" altLang="en-US" sz="4000" b="1" dirty="0"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宣教 </a:t>
            </a:r>
            <a:r>
              <a:rPr lang="en-US" altLang="zh-CN" sz="4000" b="1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Mission</a:t>
            </a:r>
            <a:endParaRPr lang="zh-TW" altLang="en-US" sz="4000" b="1" dirty="0"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Line 22">
            <a:extLst>
              <a:ext uri="{FF2B5EF4-FFF2-40B4-BE49-F238E27FC236}">
                <a16:creationId xmlns:a16="http://schemas.microsoft.com/office/drawing/2014/main" id="{CA01942A-085F-2C3A-E5E0-A5CB40F7194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50216" y="4074316"/>
            <a:ext cx="952501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" name="Line 23">
            <a:extLst>
              <a:ext uri="{FF2B5EF4-FFF2-40B4-BE49-F238E27FC236}">
                <a16:creationId xmlns:a16="http://schemas.microsoft.com/office/drawing/2014/main" id="{65A13F69-2D43-E702-804F-E543A61577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45453" y="3562348"/>
            <a:ext cx="8382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" name="Line 24">
            <a:extLst>
              <a:ext uri="{FF2B5EF4-FFF2-40B4-BE49-F238E27FC236}">
                <a16:creationId xmlns:a16="http://schemas.microsoft.com/office/drawing/2014/main" id="{715502B1-D420-CF1C-CF3C-FFDDC7F0F6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04972" y="2995611"/>
            <a:ext cx="838196" cy="45005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" name="Line 21">
            <a:extLst>
              <a:ext uri="{FF2B5EF4-FFF2-40B4-BE49-F238E27FC236}">
                <a16:creationId xmlns:a16="http://schemas.microsoft.com/office/drawing/2014/main" id="{B04D3644-8758-C3EC-EBCE-54D1A16E3DC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29383" y="4355301"/>
            <a:ext cx="854270" cy="58817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EE7ED7A9-2589-F31A-CE0D-88E3E58B9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5663" y="3450300"/>
            <a:ext cx="2057085" cy="1056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zh-CN" altLang="en-US" sz="4000" b="1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教会异象与发展</a:t>
            </a:r>
            <a:endParaRPr lang="en-US" altLang="zh-CN" sz="4000" b="1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en-US" sz="3600" b="1" dirty="0">
                <a:latin typeface="Times New Roman" panose="02020603050405020304" pitchFamily="18" charset="0"/>
                <a:ea typeface="FZKai-Z03T" pitchFamily="65" charset="-122"/>
                <a:cs typeface="Times New Roman" panose="02020603050405020304" pitchFamily="18" charset="0"/>
              </a:rPr>
              <a:t>  </a:t>
            </a:r>
            <a:r>
              <a:rPr lang="en-US" altLang="zh-CN" sz="3200" dirty="0">
                <a:latin typeface="Times New Roman" panose="02020603050405020304" pitchFamily="18" charset="0"/>
                <a:ea typeface="FZKai-Z03T" pitchFamily="65" charset="-122"/>
                <a:cs typeface="Times New Roman" panose="02020603050405020304" pitchFamily="18" charset="0"/>
              </a:rPr>
              <a:t> </a:t>
            </a:r>
            <a:endParaRPr lang="zh-CN" altLang="en-US" sz="3200" dirty="0">
              <a:latin typeface="Times New Roman" panose="02020603050405020304" pitchFamily="18" charset="0"/>
              <a:ea typeface="FZKai-Z03T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761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00200" y="1143000"/>
            <a:ext cx="8686800" cy="495300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endParaRPr lang="en-US" altLang="zh-TW" sz="6000">
              <a:latin typeface="Times New Roman" panose="02020603050405020304" pitchFamily="18" charset="0"/>
              <a:ea typeface="文新字海-簡楷" pitchFamily="2" charset="-120"/>
              <a:cs typeface="Times New Roman" panose="02020603050405020304" pitchFamily="18" charset="0"/>
            </a:endParaRPr>
          </a:p>
          <a:p>
            <a:pPr algn="l" eaLnBrk="1" hangingPunct="1">
              <a:spcBef>
                <a:spcPct val="0"/>
              </a:spcBef>
            </a:pPr>
            <a:endParaRPr lang="zh-TW" altLang="en-US" sz="8000">
              <a:ea typeface="文新字海-簡楷" pitchFamily="2" charset="-120"/>
              <a:cs typeface="Times New Roman" panose="02020603050405020304" pitchFamily="18" charset="0"/>
            </a:endParaRPr>
          </a:p>
        </p:txBody>
      </p:sp>
      <p:sp>
        <p:nvSpPr>
          <p:cNvPr id="3" name="Rectangle 2050"/>
          <p:cNvSpPr txBox="1">
            <a:spLocks noChangeArrowheads="1"/>
          </p:cNvSpPr>
          <p:nvPr/>
        </p:nvSpPr>
        <p:spPr bwMode="auto">
          <a:xfrm>
            <a:off x="2857500" y="76200"/>
            <a:ext cx="6591300" cy="7620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5E"/>
              </a:gs>
            </a:gsLst>
            <a:lin ang="5400000" scaled="1"/>
          </a:gradFill>
          <a:ln w="9525" cap="flat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zh-CN" altLang="en-US" sz="4800" b="1" kern="0" dirty="0">
                <a:solidFill>
                  <a:srgbClr val="FFFF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样本二（</a:t>
            </a:r>
            <a:r>
              <a:rPr lang="en-US" altLang="zh-CN" sz="4800" b="1" kern="0" dirty="0">
                <a:solidFill>
                  <a:srgbClr val="FFFF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5-12</a:t>
            </a:r>
            <a:r>
              <a:rPr lang="zh-CN" altLang="en-US" sz="4800" b="1" kern="0" dirty="0">
                <a:solidFill>
                  <a:srgbClr val="FFFF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岁）</a:t>
            </a:r>
          </a:p>
        </p:txBody>
      </p:sp>
      <p:pic>
        <p:nvPicPr>
          <p:cNvPr id="1331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872" y="914400"/>
            <a:ext cx="8063753" cy="600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324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00200" y="1143000"/>
            <a:ext cx="8686800" cy="495300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endParaRPr lang="en-US" altLang="zh-TW" sz="6000">
              <a:latin typeface="Times New Roman" panose="02020603050405020304" pitchFamily="18" charset="0"/>
              <a:ea typeface="文新字海-簡楷" pitchFamily="2" charset="-120"/>
              <a:cs typeface="Times New Roman" panose="02020603050405020304" pitchFamily="18" charset="0"/>
            </a:endParaRPr>
          </a:p>
          <a:p>
            <a:pPr algn="l" eaLnBrk="1" hangingPunct="1">
              <a:spcBef>
                <a:spcPct val="0"/>
              </a:spcBef>
            </a:pPr>
            <a:endParaRPr lang="zh-TW" altLang="en-US" sz="8000">
              <a:ea typeface="文新字海-簡楷" pitchFamily="2" charset="-120"/>
              <a:cs typeface="Times New Roman" panose="02020603050405020304" pitchFamily="18" charset="0"/>
            </a:endParaRPr>
          </a:p>
        </p:txBody>
      </p:sp>
      <p:sp>
        <p:nvSpPr>
          <p:cNvPr id="3" name="Rectangle 2050"/>
          <p:cNvSpPr txBox="1">
            <a:spLocks noChangeArrowheads="1"/>
          </p:cNvSpPr>
          <p:nvPr/>
        </p:nvSpPr>
        <p:spPr bwMode="auto">
          <a:xfrm>
            <a:off x="2743200" y="192741"/>
            <a:ext cx="6400800" cy="9144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5E"/>
              </a:gs>
            </a:gsLst>
            <a:lin ang="5400000" scaled="1"/>
          </a:gradFill>
          <a:ln w="9525" cap="flat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zh-CN" altLang="en-US" sz="4800" b="1" kern="0" dirty="0">
                <a:solidFill>
                  <a:srgbClr val="FFFF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样本三（青少年）</a:t>
            </a:r>
          </a:p>
        </p:txBody>
      </p:sp>
      <p:pic>
        <p:nvPicPr>
          <p:cNvPr id="1030" name="Picture 6" descr="12 Months of Faith: A Devotional Journal for Teens   -     By: Bettie B. Youngs, Jennifer Leigh Youngs, Debbie Thurman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73" y="1119909"/>
            <a:ext cx="36576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-media-cache-ak0.pinimg.com/736x/63/d1/3a/63d13a821936c394b385e2d933690d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825" y="1130232"/>
            <a:ext cx="4416425" cy="441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he Story of God's Love for Yo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795" y="3045662"/>
            <a:ext cx="2667000" cy="381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503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cdn.traditional-odb.org/files/odb-300x2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6" y="773231"/>
            <a:ext cx="3262945" cy="311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00200" y="1143000"/>
            <a:ext cx="8686800" cy="495300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endParaRPr lang="en-US" altLang="zh-TW" sz="6000">
              <a:latin typeface="Times New Roman" panose="02020603050405020304" pitchFamily="18" charset="0"/>
              <a:ea typeface="文新字海-簡楷" pitchFamily="2" charset="-120"/>
              <a:cs typeface="Times New Roman" panose="02020603050405020304" pitchFamily="18" charset="0"/>
            </a:endParaRPr>
          </a:p>
          <a:p>
            <a:pPr algn="l" eaLnBrk="1" hangingPunct="1">
              <a:spcBef>
                <a:spcPct val="0"/>
              </a:spcBef>
            </a:pPr>
            <a:endParaRPr lang="zh-TW" altLang="en-US" sz="8000">
              <a:ea typeface="文新字海-簡楷" pitchFamily="2" charset="-120"/>
              <a:cs typeface="Times New Roman" panose="02020603050405020304" pitchFamily="18" charset="0"/>
            </a:endParaRPr>
          </a:p>
        </p:txBody>
      </p:sp>
      <p:sp>
        <p:nvSpPr>
          <p:cNvPr id="3" name="Rectangle 2050"/>
          <p:cNvSpPr txBox="1">
            <a:spLocks noChangeArrowheads="1"/>
          </p:cNvSpPr>
          <p:nvPr/>
        </p:nvSpPr>
        <p:spPr bwMode="auto">
          <a:xfrm>
            <a:off x="2743200" y="192741"/>
            <a:ext cx="6400800" cy="9144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5E"/>
              </a:gs>
            </a:gsLst>
            <a:lin ang="5400000" scaled="1"/>
          </a:gradFill>
          <a:ln w="9525" cap="flat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zh-CN" altLang="en-US" sz="4800" b="1" kern="0" dirty="0">
                <a:solidFill>
                  <a:srgbClr val="FFFF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样本四（成人）</a:t>
            </a:r>
          </a:p>
        </p:txBody>
      </p:sp>
      <p:pic>
        <p:nvPicPr>
          <p:cNvPr id="3074" name="Picture 2" descr="http://pic.pimg.tw/cafe25/4b1cb63288b7d.jpg?v=12601728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78" y="3505200"/>
            <a:ext cx="44704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3715" y="695325"/>
            <a:ext cx="2647950" cy="6162675"/>
          </a:xfrm>
          <a:prstGeom prst="rect">
            <a:avLst/>
          </a:prstGeom>
        </p:spPr>
      </p:pic>
      <p:pic>
        <p:nvPicPr>
          <p:cNvPr id="4" name="Picture 2" descr="新生命，新生活 （组员本）">
            <a:extLst>
              <a:ext uri="{FF2B5EF4-FFF2-40B4-BE49-F238E27FC236}">
                <a16:creationId xmlns:a16="http://schemas.microsoft.com/office/drawing/2014/main" id="{6763B267-CDF1-2BA7-3D9D-6C81B1505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138" y="1160894"/>
            <a:ext cx="3505200" cy="550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9551F2-BF5D-C562-C649-FC0C9F9CC8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1496" y="2053087"/>
            <a:ext cx="3601517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9745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Stationery">
            <a:extLst>
              <a:ext uri="{FF2B5EF4-FFF2-40B4-BE49-F238E27FC236}">
                <a16:creationId xmlns:a16="http://schemas.microsoft.com/office/drawing/2014/main" id="{EB14CE4B-A7D7-DF78-72F4-9A822974C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9902" y="310551"/>
            <a:ext cx="6987396" cy="1725282"/>
          </a:xfrm>
          <a:prstGeom prst="horizontalScrol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117088" dir="2436078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年度主题分组练习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5C9AE6-A0EC-FD62-68B3-A08D718405E5}"/>
              </a:ext>
            </a:extLst>
          </p:cNvPr>
          <p:cNvSpPr txBox="1"/>
          <p:nvPr/>
        </p:nvSpPr>
        <p:spPr>
          <a:xfrm>
            <a:off x="1559583" y="2605980"/>
            <a:ext cx="922810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000" dirty="0">
                <a:latin typeface="SimHei" panose="02010609060101010101" pitchFamily="49" charset="-122"/>
                <a:ea typeface="SimHei" panose="02010609060101010101" pitchFamily="49" charset="-122"/>
              </a:rPr>
              <a:t>练习</a:t>
            </a:r>
            <a:r>
              <a:rPr lang="en-US" altLang="zh-CN" sz="4000" dirty="0">
                <a:latin typeface="SimHei" panose="02010609060101010101" pitchFamily="49" charset="-122"/>
                <a:ea typeface="SimHei" panose="02010609060101010101" pitchFamily="49" charset="-122"/>
              </a:rPr>
              <a:t>1</a:t>
            </a:r>
            <a:r>
              <a:rPr lang="zh-CN" altLang="en-US" sz="4000" dirty="0">
                <a:latin typeface="SimHei" panose="02010609060101010101" pitchFamily="49" charset="-122"/>
                <a:ea typeface="SimHei" panose="02010609060101010101" pitchFamily="49" charset="-122"/>
              </a:rPr>
              <a:t>：以落实</a:t>
            </a:r>
            <a:r>
              <a:rPr lang="zh-CN" altLang="en-US" sz="40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小组倍增为目标</a:t>
            </a:r>
            <a:r>
              <a:rPr lang="zh-CN" altLang="en-US" sz="4000" dirty="0">
                <a:latin typeface="SimHei" panose="02010609060101010101" pitchFamily="49" charset="-122"/>
                <a:ea typeface="SimHei" panose="02010609060101010101" pitchFamily="49" charset="-122"/>
              </a:rPr>
              <a:t>，请您拟定一个年度主题。</a:t>
            </a:r>
            <a:endParaRPr lang="en-US" altLang="zh-CN" sz="40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endParaRPr lang="en-US" altLang="zh-CN" sz="40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zh-CN" altLang="en-US" sz="4000" dirty="0">
                <a:latin typeface="SimHei" panose="02010609060101010101" pitchFamily="49" charset="-122"/>
                <a:ea typeface="SimHei" panose="02010609060101010101" pitchFamily="49" charset="-122"/>
              </a:rPr>
              <a:t>练习</a:t>
            </a:r>
            <a:r>
              <a:rPr lang="en-US" altLang="zh-CN" sz="4000" dirty="0">
                <a:latin typeface="SimHei" panose="02010609060101010101" pitchFamily="49" charset="-122"/>
                <a:ea typeface="SimHei" panose="02010609060101010101" pitchFamily="49" charset="-122"/>
              </a:rPr>
              <a:t>2</a:t>
            </a:r>
            <a:r>
              <a:rPr lang="zh-CN" altLang="en-US" sz="4000" dirty="0">
                <a:latin typeface="SimHei" panose="02010609060101010101" pitchFamily="49" charset="-122"/>
                <a:ea typeface="SimHei" panose="02010609060101010101" pitchFamily="49" charset="-122"/>
              </a:rPr>
              <a:t>，为这个年度主题制定一个</a:t>
            </a:r>
            <a:r>
              <a:rPr lang="zh-CN" altLang="en-US" sz="40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年度计划。</a:t>
            </a:r>
            <a:endParaRPr lang="en-US" sz="4000" dirty="0">
              <a:solidFill>
                <a:srgbClr val="FF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03658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Stationery">
            <a:extLst>
              <a:ext uri="{FF2B5EF4-FFF2-40B4-BE49-F238E27FC236}">
                <a16:creationId xmlns:a16="http://schemas.microsoft.com/office/drawing/2014/main" id="{EB14CE4B-A7D7-DF78-72F4-9A822974C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5615" y="698740"/>
            <a:ext cx="6987396" cy="1725282"/>
          </a:xfrm>
          <a:prstGeom prst="horizontalScrol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117088" dir="2436078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年度主题：</a:t>
            </a:r>
          </a:p>
        </p:txBody>
      </p:sp>
      <p:sp>
        <p:nvSpPr>
          <p:cNvPr id="3" name="AutoShape 4" descr="Stationery">
            <a:extLst>
              <a:ext uri="{FF2B5EF4-FFF2-40B4-BE49-F238E27FC236}">
                <a16:creationId xmlns:a16="http://schemas.microsoft.com/office/drawing/2014/main" id="{EB14CE4B-A7D7-DF78-72F4-9A822974C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948023"/>
            <a:ext cx="6987396" cy="1725282"/>
          </a:xfrm>
          <a:prstGeom prst="horizontalScrol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117088" dir="2436078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年度计划：</a:t>
            </a:r>
          </a:p>
        </p:txBody>
      </p:sp>
    </p:spTree>
    <p:extLst>
      <p:ext uri="{BB962C8B-B14F-4D97-AF65-F5344CB8AC3E}">
        <p14:creationId xmlns:p14="http://schemas.microsoft.com/office/powerpoint/2010/main" val="2666737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AutoShape 4" descr="Stationery"/>
          <p:cNvSpPr>
            <a:spLocks noChangeArrowheads="1"/>
          </p:cNvSpPr>
          <p:nvPr/>
        </p:nvSpPr>
        <p:spPr bwMode="auto">
          <a:xfrm>
            <a:off x="1759747" y="165501"/>
            <a:ext cx="8598692" cy="1320399"/>
          </a:xfrm>
          <a:prstGeom prst="horizontalScrol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117088" dir="2436078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4000" dirty="0">
                <a:solidFill>
                  <a:srgbClr val="00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7 Road Maps of Church Growth</a:t>
            </a:r>
            <a:endParaRPr lang="zh-TW" altLang="en-US" sz="4000" dirty="0">
              <a:solidFill>
                <a:srgbClr val="000000"/>
              </a:solidFill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068364" y="1943102"/>
            <a:ext cx="16002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altLang="zh-CN" sz="2800" dirty="0">
                <a:latin typeface="Times New Roman" panose="02020603050405020304" pitchFamily="18" charset="0"/>
                <a:ea typeface="FZKai-Z03T" pitchFamily="65" charset="-122"/>
                <a:cs typeface="Times New Roman" panose="02020603050405020304" pitchFamily="18" charset="0"/>
              </a:rPr>
              <a:t>Worship</a:t>
            </a:r>
            <a:r>
              <a:rPr lang="en-US" altLang="zh-CN" sz="3200" dirty="0">
                <a:latin typeface="Times New Roman" panose="02020603050405020304" pitchFamily="18" charset="0"/>
                <a:ea typeface="FZKai-Z03T" pitchFamily="65" charset="-122"/>
                <a:cs typeface="Times New Roman" panose="02020603050405020304" pitchFamily="18" charset="0"/>
              </a:rPr>
              <a:t> </a:t>
            </a:r>
            <a:endParaRPr lang="zh-CN" altLang="en-US" sz="3200" dirty="0">
              <a:latin typeface="Times New Roman" panose="02020603050405020304" pitchFamily="18" charset="0"/>
              <a:ea typeface="FZKai-Z03T" pitchFamily="65" charset="-122"/>
              <a:cs typeface="Times New Roman" panose="02020603050405020304" pitchFamily="18" charset="0"/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6722269" y="2940848"/>
            <a:ext cx="17526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ea typeface="FZKai-Z03T" pitchFamily="65" charset="-122"/>
                <a:cs typeface="Times New Roman" panose="02020603050405020304" pitchFamily="18" charset="0"/>
              </a:rPr>
              <a:t>Local Missions </a:t>
            </a:r>
            <a:endParaRPr lang="zh-CN" altLang="en-US" sz="2400" dirty="0">
              <a:latin typeface="Times New Roman" panose="02020603050405020304" pitchFamily="18" charset="0"/>
              <a:ea typeface="FZKai-Z03T" pitchFamily="65" charset="-122"/>
              <a:cs typeface="Times New Roman" panose="02020603050405020304" pitchFamily="18" charset="0"/>
            </a:endParaRPr>
          </a:p>
        </p:txBody>
      </p:sp>
      <p:sp>
        <p:nvSpPr>
          <p:cNvPr id="13" name="Line 22"/>
          <p:cNvSpPr>
            <a:spLocks noChangeShapeType="1"/>
          </p:cNvSpPr>
          <p:nvPr/>
        </p:nvSpPr>
        <p:spPr bwMode="auto">
          <a:xfrm>
            <a:off x="2947988" y="3495676"/>
            <a:ext cx="952501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" name="Line 23"/>
          <p:cNvSpPr>
            <a:spLocks noChangeShapeType="1"/>
          </p:cNvSpPr>
          <p:nvPr/>
        </p:nvSpPr>
        <p:spPr bwMode="auto">
          <a:xfrm flipV="1">
            <a:off x="2943225" y="2983708"/>
            <a:ext cx="8382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" name="Line 24"/>
          <p:cNvSpPr>
            <a:spLocks noChangeShapeType="1"/>
          </p:cNvSpPr>
          <p:nvPr/>
        </p:nvSpPr>
        <p:spPr bwMode="auto">
          <a:xfrm flipV="1">
            <a:off x="2902744" y="2416971"/>
            <a:ext cx="838196" cy="45005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" name="Line 25"/>
          <p:cNvSpPr>
            <a:spLocks noChangeShapeType="1"/>
          </p:cNvSpPr>
          <p:nvPr/>
        </p:nvSpPr>
        <p:spPr bwMode="auto">
          <a:xfrm>
            <a:off x="5995988" y="2256236"/>
            <a:ext cx="878682" cy="68461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" name="Line 26"/>
          <p:cNvSpPr>
            <a:spLocks noChangeShapeType="1"/>
          </p:cNvSpPr>
          <p:nvPr/>
        </p:nvSpPr>
        <p:spPr bwMode="auto">
          <a:xfrm>
            <a:off x="5957889" y="3014664"/>
            <a:ext cx="838200" cy="19764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" name="Line 27"/>
          <p:cNvSpPr>
            <a:spLocks noChangeShapeType="1"/>
          </p:cNvSpPr>
          <p:nvPr/>
        </p:nvSpPr>
        <p:spPr bwMode="auto">
          <a:xfrm flipV="1">
            <a:off x="5957889" y="3448050"/>
            <a:ext cx="8382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" name="Line 28"/>
          <p:cNvSpPr>
            <a:spLocks noChangeShapeType="1"/>
          </p:cNvSpPr>
          <p:nvPr/>
        </p:nvSpPr>
        <p:spPr bwMode="auto">
          <a:xfrm flipV="1">
            <a:off x="6074571" y="3719516"/>
            <a:ext cx="762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" name="Line 29"/>
          <p:cNvSpPr>
            <a:spLocks noChangeShapeType="1"/>
          </p:cNvSpPr>
          <p:nvPr/>
        </p:nvSpPr>
        <p:spPr bwMode="auto">
          <a:xfrm flipV="1">
            <a:off x="8474869" y="3231358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" name="Line 30"/>
          <p:cNvSpPr>
            <a:spLocks noChangeShapeType="1"/>
          </p:cNvSpPr>
          <p:nvPr/>
        </p:nvSpPr>
        <p:spPr bwMode="auto">
          <a:xfrm>
            <a:off x="4817270" y="4838699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" name="Line 31"/>
          <p:cNvSpPr>
            <a:spLocks noChangeShapeType="1"/>
          </p:cNvSpPr>
          <p:nvPr/>
        </p:nvSpPr>
        <p:spPr bwMode="auto">
          <a:xfrm>
            <a:off x="7593806" y="4048126"/>
            <a:ext cx="0" cy="11430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3" name="Line 32"/>
          <p:cNvSpPr>
            <a:spLocks noChangeShapeType="1"/>
          </p:cNvSpPr>
          <p:nvPr/>
        </p:nvSpPr>
        <p:spPr bwMode="auto">
          <a:xfrm>
            <a:off x="10006011" y="4048126"/>
            <a:ext cx="0" cy="11430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>
            <a:off x="2927155" y="3776661"/>
            <a:ext cx="854270" cy="58817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9129711" y="2940848"/>
            <a:ext cx="17526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ea typeface="FZKai-Z03T" pitchFamily="65" charset="-122"/>
                <a:cs typeface="Times New Roman" panose="02020603050405020304" pitchFamily="18" charset="0"/>
              </a:rPr>
              <a:t>Global Missions </a:t>
            </a:r>
            <a:endParaRPr lang="zh-CN" altLang="en-US" sz="2400" dirty="0">
              <a:latin typeface="Times New Roman" panose="02020603050405020304" pitchFamily="18" charset="0"/>
              <a:ea typeface="FZKai-Z03T" pitchFamily="65" charset="-122"/>
              <a:cs typeface="Times New Roman" panose="02020603050405020304" pitchFamily="18" charset="0"/>
            </a:endParaRPr>
          </a:p>
        </p:txBody>
      </p:sp>
      <p:sp>
        <p:nvSpPr>
          <p:cNvPr id="27" name="Rectangle 15"/>
          <p:cNvSpPr>
            <a:spLocks noChangeArrowheads="1"/>
          </p:cNvSpPr>
          <p:nvPr/>
        </p:nvSpPr>
        <p:spPr bwMode="auto">
          <a:xfrm>
            <a:off x="6743700" y="5548312"/>
            <a:ext cx="17526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ea typeface="FZKai-Z03T" pitchFamily="65" charset="-122"/>
                <a:cs typeface="Times New Roman" panose="02020603050405020304" pitchFamily="18" charset="0"/>
              </a:rPr>
              <a:t>Quantity Growth </a:t>
            </a:r>
            <a:endParaRPr lang="zh-CN" altLang="en-US" sz="2400" dirty="0">
              <a:latin typeface="Times New Roman" panose="02020603050405020304" pitchFamily="18" charset="0"/>
              <a:ea typeface="FZKai-Z03T" pitchFamily="65" charset="-122"/>
              <a:cs typeface="Times New Roman" panose="02020603050405020304" pitchFamily="18" charset="0"/>
            </a:endParaRPr>
          </a:p>
        </p:txBody>
      </p: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3979070" y="5548312"/>
            <a:ext cx="17526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ea typeface="FZKai-Z03T" pitchFamily="65" charset="-122"/>
                <a:cs typeface="Times New Roman" panose="02020603050405020304" pitchFamily="18" charset="0"/>
              </a:rPr>
              <a:t>Quality Growth </a:t>
            </a:r>
            <a:endParaRPr lang="zh-CN" altLang="en-US" sz="2400" dirty="0">
              <a:latin typeface="Times New Roman" panose="02020603050405020304" pitchFamily="18" charset="0"/>
              <a:ea typeface="FZKai-Z03T" pitchFamily="65" charset="-122"/>
              <a:cs typeface="Times New Roman" panose="02020603050405020304" pitchFamily="18" charset="0"/>
            </a:endParaRPr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3962400" y="2650332"/>
            <a:ext cx="18526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altLang="zh-CN" sz="2800" dirty="0">
                <a:latin typeface="Times New Roman" panose="02020603050405020304" pitchFamily="18" charset="0"/>
                <a:ea typeface="FZKai-Z03T" pitchFamily="65" charset="-122"/>
                <a:cs typeface="Times New Roman" panose="02020603050405020304" pitchFamily="18" charset="0"/>
              </a:rPr>
              <a:t>Discipleship</a:t>
            </a:r>
            <a:r>
              <a:rPr lang="en-US" altLang="zh-CN" sz="3200" dirty="0">
                <a:latin typeface="Times New Roman" panose="02020603050405020304" pitchFamily="18" charset="0"/>
                <a:ea typeface="FZKai-Z03T" pitchFamily="65" charset="-122"/>
                <a:cs typeface="Times New Roman" panose="02020603050405020304" pitchFamily="18" charset="0"/>
              </a:rPr>
              <a:t> </a:t>
            </a:r>
            <a:endParaRPr lang="zh-CN" altLang="en-US" sz="3200" dirty="0">
              <a:latin typeface="Times New Roman" panose="02020603050405020304" pitchFamily="18" charset="0"/>
              <a:ea typeface="FZKai-Z03T" pitchFamily="65" charset="-122"/>
              <a:cs typeface="Times New Roman" panose="02020603050405020304" pitchFamily="18" charset="0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4030268" y="3394472"/>
            <a:ext cx="16002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altLang="zh-CN" sz="2800" dirty="0">
                <a:latin typeface="Times New Roman" panose="02020603050405020304" pitchFamily="18" charset="0"/>
                <a:ea typeface="FZKai-Z03T" pitchFamily="65" charset="-122"/>
                <a:cs typeface="Times New Roman" panose="02020603050405020304" pitchFamily="18" charset="0"/>
              </a:rPr>
              <a:t>Caring</a:t>
            </a:r>
            <a:r>
              <a:rPr lang="en-US" altLang="zh-CN" sz="3200" dirty="0">
                <a:latin typeface="Times New Roman" panose="02020603050405020304" pitchFamily="18" charset="0"/>
                <a:ea typeface="FZKai-Z03T" pitchFamily="65" charset="-122"/>
                <a:cs typeface="Times New Roman" panose="02020603050405020304" pitchFamily="18" charset="0"/>
              </a:rPr>
              <a:t> </a:t>
            </a:r>
            <a:endParaRPr lang="zh-CN" altLang="en-US" sz="3200" dirty="0">
              <a:latin typeface="Times New Roman" panose="02020603050405020304" pitchFamily="18" charset="0"/>
              <a:ea typeface="FZKai-Z03T" pitchFamily="65" charset="-122"/>
              <a:cs typeface="Times New Roman" panose="02020603050405020304" pitchFamily="18" charset="0"/>
            </a:endParaRPr>
          </a:p>
        </p:txBody>
      </p:sp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3830244" y="4138612"/>
            <a:ext cx="200024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altLang="zh-CN" sz="2800" dirty="0">
                <a:latin typeface="Times New Roman" panose="02020603050405020304" pitchFamily="18" charset="0"/>
                <a:ea typeface="FZKai-Z03T" pitchFamily="65" charset="-122"/>
                <a:cs typeface="Times New Roman" panose="02020603050405020304" pitchFamily="18" charset="0"/>
              </a:rPr>
              <a:t>Management</a:t>
            </a:r>
            <a:r>
              <a:rPr lang="en-US" altLang="zh-CN" sz="3200" dirty="0">
                <a:latin typeface="Times New Roman" panose="02020603050405020304" pitchFamily="18" charset="0"/>
                <a:ea typeface="FZKai-Z03T" pitchFamily="65" charset="-122"/>
                <a:cs typeface="Times New Roman" panose="02020603050405020304" pitchFamily="18" charset="0"/>
              </a:rPr>
              <a:t> </a:t>
            </a:r>
            <a:endParaRPr lang="zh-CN" altLang="en-US" sz="3200" dirty="0">
              <a:latin typeface="Times New Roman" panose="02020603050405020304" pitchFamily="18" charset="0"/>
              <a:ea typeface="FZKai-Z03T" pitchFamily="65" charset="-122"/>
              <a:cs typeface="Times New Roman" panose="02020603050405020304" pitchFamily="18" charset="0"/>
            </a:endParaRPr>
          </a:p>
        </p:txBody>
      </p:sp>
      <p:sp>
        <p:nvSpPr>
          <p:cNvPr id="32" name="Rectangle 15"/>
          <p:cNvSpPr>
            <a:spLocks noChangeArrowheads="1"/>
          </p:cNvSpPr>
          <p:nvPr/>
        </p:nvSpPr>
        <p:spPr bwMode="auto">
          <a:xfrm>
            <a:off x="9129711" y="5548313"/>
            <a:ext cx="17526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ea typeface="FZKai-Z03T" pitchFamily="65" charset="-122"/>
                <a:cs typeface="Times New Roman" panose="02020603050405020304" pitchFamily="18" charset="0"/>
              </a:rPr>
              <a:t>Kingdom Growth </a:t>
            </a:r>
            <a:endParaRPr lang="zh-CN" altLang="en-US" sz="2400" dirty="0">
              <a:latin typeface="Times New Roman" panose="02020603050405020304" pitchFamily="18" charset="0"/>
              <a:ea typeface="FZKai-Z03T" pitchFamily="65" charset="-122"/>
              <a:cs typeface="Times New Roman" panose="02020603050405020304" pitchFamily="18" charset="0"/>
            </a:endParaRPr>
          </a:p>
        </p:txBody>
      </p:sp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1302544" y="2909888"/>
            <a:ext cx="16002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altLang="zh-CN" sz="2800" dirty="0">
                <a:latin typeface="Times New Roman" panose="02020603050405020304" pitchFamily="18" charset="0"/>
                <a:ea typeface="FZKai-Z03T" pitchFamily="65" charset="-122"/>
                <a:cs typeface="Times New Roman" panose="02020603050405020304" pitchFamily="18" charset="0"/>
              </a:rPr>
              <a:t>Support Teams</a:t>
            </a:r>
            <a:r>
              <a:rPr lang="en-US" altLang="zh-CN" sz="3200" dirty="0">
                <a:latin typeface="Times New Roman" panose="02020603050405020304" pitchFamily="18" charset="0"/>
                <a:ea typeface="FZKai-Z03T" pitchFamily="65" charset="-122"/>
                <a:cs typeface="Times New Roman" panose="02020603050405020304" pitchFamily="18" charset="0"/>
              </a:rPr>
              <a:t> </a:t>
            </a:r>
            <a:endParaRPr lang="zh-CN" altLang="en-US" sz="3200" dirty="0">
              <a:latin typeface="Times New Roman" panose="02020603050405020304" pitchFamily="18" charset="0"/>
              <a:ea typeface="FZKai-Z03T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86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8F0C4FC2-7B2A-42EC-6CA3-D574DCEC40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36889" y="1810110"/>
            <a:ext cx="9918221" cy="4525963"/>
          </a:xfrm>
        </p:spPr>
        <p:txBody>
          <a:bodyPr/>
          <a:lstStyle/>
          <a:p>
            <a:pPr marL="1525588" indent="-1339850" eaLnBrk="1" hangingPunct="1">
              <a:buNone/>
              <a:defRPr/>
            </a:pPr>
            <a:r>
              <a:rPr lang="zh-CN" altLang="en-US" sz="3600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行政：教会的领袖团队构架</a:t>
            </a:r>
          </a:p>
          <a:p>
            <a:pPr marL="1525588" indent="-1339850" eaLnBrk="1" hangingPunct="1">
              <a:buNone/>
              <a:defRPr/>
            </a:pPr>
            <a:r>
              <a:rPr lang="en-US" altLang="zh-CN" sz="3600" b="1" dirty="0">
                <a:latin typeface="SimHei" panose="02010609060101010101" pitchFamily="49" charset="-122"/>
                <a:ea typeface="SimHei" panose="02010609060101010101" pitchFamily="49" charset="-122"/>
              </a:rPr>
              <a:t>   1. </a:t>
            </a:r>
            <a:r>
              <a:rPr lang="zh-CN" altLang="en-US" sz="3600" b="1" dirty="0">
                <a:latin typeface="SimHei" panose="02010609060101010101" pitchFamily="49" charset="-122"/>
                <a:ea typeface="SimHei" panose="02010609060101010101" pitchFamily="49" charset="-122"/>
              </a:rPr>
              <a:t>董事会</a:t>
            </a:r>
          </a:p>
          <a:p>
            <a:pPr marL="1525588" indent="-1339850" eaLnBrk="1" hangingPunct="1">
              <a:buNone/>
              <a:defRPr/>
            </a:pPr>
            <a:r>
              <a:rPr lang="en-US" altLang="zh-CN" sz="3600" b="1" dirty="0">
                <a:latin typeface="SimHei" panose="02010609060101010101" pitchFamily="49" charset="-122"/>
                <a:ea typeface="SimHei" panose="02010609060101010101" pitchFamily="49" charset="-122"/>
              </a:rPr>
              <a:t>   2. </a:t>
            </a:r>
            <a:r>
              <a:rPr lang="zh-CN" altLang="en-US" sz="3600" b="1" dirty="0">
                <a:latin typeface="SimHei" panose="02010609060101010101" pitchFamily="49" charset="-122"/>
                <a:ea typeface="SimHei" panose="02010609060101010101" pitchFamily="49" charset="-122"/>
              </a:rPr>
              <a:t>牧师团队</a:t>
            </a:r>
            <a:r>
              <a:rPr lang="en-US" altLang="zh-CN" sz="3600" b="1" dirty="0">
                <a:latin typeface="SimHei" panose="02010609060101010101" pitchFamily="49" charset="-122"/>
                <a:ea typeface="SimHei" panose="02010609060101010101" pitchFamily="49" charset="-122"/>
              </a:rPr>
              <a:t>——</a:t>
            </a:r>
            <a:r>
              <a:rPr lang="zh-CN" altLang="en-US" sz="3600" b="1" dirty="0">
                <a:latin typeface="SimHei" panose="02010609060101010101" pitchFamily="49" charset="-122"/>
                <a:ea typeface="SimHei" panose="02010609060101010101" pitchFamily="49" charset="-122"/>
              </a:rPr>
              <a:t>属灵的带领</a:t>
            </a:r>
            <a:r>
              <a:rPr lang="en-US" altLang="zh-CN" sz="3600" b="1" dirty="0">
                <a:latin typeface="SimHei" panose="02010609060101010101" pitchFamily="49" charset="-122"/>
                <a:ea typeface="SimHei" panose="02010609060101010101" pitchFamily="49" charset="-122"/>
              </a:rPr>
              <a:t>  </a:t>
            </a:r>
          </a:p>
          <a:p>
            <a:pPr marL="1525588" indent="-1339850" eaLnBrk="1" hangingPunct="1">
              <a:buNone/>
              <a:defRPr/>
            </a:pPr>
            <a:r>
              <a:rPr lang="en-US" altLang="zh-CN" sz="3600" b="1" dirty="0">
                <a:latin typeface="SimHei" panose="02010609060101010101" pitchFamily="49" charset="-122"/>
                <a:ea typeface="SimHei" panose="02010609060101010101" pitchFamily="49" charset="-122"/>
              </a:rPr>
              <a:t>   3. </a:t>
            </a:r>
            <a:r>
              <a:rPr lang="zh-CN" altLang="en-US" sz="3600" b="1" dirty="0">
                <a:latin typeface="SimHei" panose="02010609060101010101" pitchFamily="49" charset="-122"/>
                <a:ea typeface="SimHei" panose="02010609060101010101" pitchFamily="49" charset="-122"/>
              </a:rPr>
              <a:t>牧长会</a:t>
            </a:r>
            <a:r>
              <a:rPr lang="en-US" altLang="zh-CN" sz="3600" b="1" dirty="0">
                <a:latin typeface="SimHei" panose="02010609060101010101" pitchFamily="49" charset="-122"/>
                <a:ea typeface="SimHei" panose="02010609060101010101" pitchFamily="49" charset="-122"/>
              </a:rPr>
              <a:t>—— </a:t>
            </a:r>
            <a:r>
              <a:rPr lang="zh-CN" altLang="en-US" sz="3600" b="1" dirty="0">
                <a:latin typeface="SimHei" panose="02010609060101010101" pitchFamily="49" charset="-122"/>
                <a:ea typeface="SimHei" panose="02010609060101010101" pitchFamily="49" charset="-122"/>
              </a:rPr>
              <a:t>（牧师、长老）决策机构</a:t>
            </a:r>
            <a:endParaRPr lang="en-US" altLang="zh-CN" sz="36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1525588" indent="-1339850" eaLnBrk="1" hangingPunct="1">
              <a:buNone/>
              <a:defRPr/>
            </a:pPr>
            <a:r>
              <a:rPr lang="en-US" altLang="zh-CN" sz="3600" b="1" dirty="0">
                <a:latin typeface="SimHei" panose="02010609060101010101" pitchFamily="49" charset="-122"/>
                <a:ea typeface="SimHei" panose="02010609060101010101" pitchFamily="49" charset="-122"/>
              </a:rPr>
              <a:t>   4. </a:t>
            </a:r>
            <a:r>
              <a:rPr lang="zh-CN" altLang="en-US" sz="3600" b="1" dirty="0">
                <a:latin typeface="SimHei" panose="02010609060101010101" pitchFamily="49" charset="-122"/>
                <a:ea typeface="SimHei" panose="02010609060101010101" pitchFamily="49" charset="-122"/>
              </a:rPr>
              <a:t>执事会</a:t>
            </a:r>
            <a:r>
              <a:rPr lang="en-US" altLang="zh-CN" sz="3600" b="1" dirty="0">
                <a:latin typeface="SimHei" panose="02010609060101010101" pitchFamily="49" charset="-122"/>
                <a:ea typeface="SimHei" panose="02010609060101010101" pitchFamily="49" charset="-122"/>
              </a:rPr>
              <a:t>—— </a:t>
            </a:r>
            <a:r>
              <a:rPr lang="zh-CN" altLang="en-US" sz="3600" b="1" dirty="0">
                <a:latin typeface="SimHei" panose="02010609060101010101" pitchFamily="49" charset="-122"/>
                <a:ea typeface="SimHei" panose="02010609060101010101" pitchFamily="49" charset="-122"/>
              </a:rPr>
              <a:t>执行机构	</a:t>
            </a:r>
          </a:p>
          <a:p>
            <a:pPr marL="1525588" indent="-1339850" eaLnBrk="1" hangingPunct="1">
              <a:buNone/>
              <a:defRPr/>
            </a:pPr>
            <a:r>
              <a:rPr lang="en-US" altLang="zh-CN" sz="3600" b="1" dirty="0">
                <a:latin typeface="SimHei" panose="02010609060101010101" pitchFamily="49" charset="-122"/>
                <a:ea typeface="SimHei" panose="02010609060101010101" pitchFamily="49" charset="-122"/>
              </a:rPr>
              <a:t>   5. </a:t>
            </a:r>
            <a:r>
              <a:rPr lang="zh-CN" altLang="en-US" sz="3600" b="1" dirty="0">
                <a:latin typeface="SimHei" panose="02010609060101010101" pitchFamily="49" charset="-122"/>
                <a:ea typeface="SimHei" panose="02010609060101010101" pitchFamily="49" charset="-122"/>
              </a:rPr>
              <a:t>团契、小组</a:t>
            </a:r>
          </a:p>
        </p:txBody>
      </p:sp>
      <p:sp>
        <p:nvSpPr>
          <p:cNvPr id="3" name="AutoShape 4" descr="Stationery">
            <a:extLst>
              <a:ext uri="{FF2B5EF4-FFF2-40B4-BE49-F238E27FC236}">
                <a16:creationId xmlns:a16="http://schemas.microsoft.com/office/drawing/2014/main" id="{9F3E4BFC-837D-2E08-4390-A209DE7D1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100" y="288431"/>
            <a:ext cx="8305800" cy="1336674"/>
          </a:xfrm>
          <a:prstGeom prst="horizontalScrol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117088" dir="2436078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4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FZKai-Z03T" pitchFamily="65" charset="-122"/>
                <a:ea typeface="FZKai-Z03T" pitchFamily="65" charset="-122"/>
                <a:cs typeface="+mn-cs"/>
              </a:rPr>
              <a:t> </a:t>
            </a:r>
            <a:r>
              <a:rPr kumimoji="1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教会领导力的运作：行政</a:t>
            </a:r>
            <a:endParaRPr kumimoji="1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888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8F0C4FC2-7B2A-42EC-6CA3-D574DCEC40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90543" y="1599596"/>
            <a:ext cx="8305800" cy="4525963"/>
          </a:xfrm>
        </p:spPr>
        <p:txBody>
          <a:bodyPr/>
          <a:lstStyle/>
          <a:p>
            <a:pPr marL="1525588" indent="-1339850" eaLnBrk="1" hangingPunct="1">
              <a:buNone/>
              <a:defRPr/>
            </a:pPr>
            <a:r>
              <a:rPr lang="zh-CN" altLang="en-US" sz="3600" b="1" dirty="0">
                <a:latin typeface="SimHei" panose="02010609060101010101" pitchFamily="49" charset="-122"/>
                <a:ea typeface="SimHei" panose="02010609060101010101" pitchFamily="49" charset="-122"/>
              </a:rPr>
              <a:t>同工方面 </a:t>
            </a:r>
            <a:r>
              <a:rPr lang="en-US" altLang="zh-CN" sz="3600" b="1" dirty="0">
                <a:latin typeface="SimHei" panose="02010609060101010101" pitchFamily="49" charset="-122"/>
                <a:ea typeface="SimHei" panose="02010609060101010101" pitchFamily="49" charset="-122"/>
              </a:rPr>
              <a:t>+ </a:t>
            </a:r>
            <a:r>
              <a:rPr lang="zh-CN" altLang="en-US" sz="3600" b="1" dirty="0">
                <a:latin typeface="SimHei" panose="02010609060101010101" pitchFamily="49" charset="-122"/>
                <a:ea typeface="SimHei" panose="02010609060101010101" pitchFamily="49" charset="-122"/>
              </a:rPr>
              <a:t>事工方面</a:t>
            </a:r>
          </a:p>
          <a:p>
            <a:pPr marL="1525588" indent="-1339850" eaLnBrk="1" hangingPunct="1">
              <a:buNone/>
              <a:defRPr/>
            </a:pPr>
            <a:r>
              <a:rPr lang="en-US" altLang="zh-CN" b="1" dirty="0">
                <a:solidFill>
                  <a:srgbClr val="FF0000"/>
                </a:solidFill>
                <a:latin typeface="FZKai-Z03T" pitchFamily="65" charset="-122"/>
                <a:ea typeface="FZKai-Z03T" pitchFamily="65" charset="-122"/>
              </a:rPr>
              <a:t>   </a:t>
            </a:r>
            <a:r>
              <a:rPr lang="zh-CN" altLang="en-US" sz="3600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一</a:t>
            </a:r>
            <a:r>
              <a:rPr lang="en-US" altLang="zh-CN" sz="3600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. </a:t>
            </a:r>
            <a:r>
              <a:rPr lang="zh-CN" altLang="en-US" sz="3600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同工方面</a:t>
            </a:r>
          </a:p>
          <a:p>
            <a:pPr marL="1525588" indent="-1339850" eaLnBrk="1" hangingPunct="1">
              <a:buNone/>
              <a:defRPr/>
            </a:pPr>
            <a:r>
              <a:rPr lang="en-US" altLang="zh-CN" b="1" dirty="0">
                <a:latin typeface="FZKai-Z03T" pitchFamily="65" charset="-122"/>
                <a:ea typeface="FZKai-Z03T" pitchFamily="65" charset="-122"/>
              </a:rPr>
              <a:t>           A. </a:t>
            </a:r>
            <a:r>
              <a:rPr lang="zh-CN" altLang="en-US" b="1" dirty="0">
                <a:latin typeface="FZKai-Z03T" pitchFamily="65" charset="-122"/>
                <a:ea typeface="FZKai-Z03T" pitchFamily="65" charset="-122"/>
              </a:rPr>
              <a:t>资格			</a:t>
            </a:r>
          </a:p>
          <a:p>
            <a:pPr marL="1525588" indent="-1339850" eaLnBrk="1" hangingPunct="1">
              <a:buNone/>
              <a:defRPr/>
            </a:pPr>
            <a:r>
              <a:rPr lang="en-US" altLang="zh-CN" b="1" dirty="0">
                <a:latin typeface="FZKai-Z03T" pitchFamily="65" charset="-122"/>
                <a:ea typeface="FZKai-Z03T" pitchFamily="65" charset="-122"/>
              </a:rPr>
              <a:t>           B. </a:t>
            </a:r>
            <a:r>
              <a:rPr lang="zh-CN" altLang="en-US" b="1" dirty="0">
                <a:latin typeface="FZKai-Z03T" pitchFamily="65" charset="-122"/>
                <a:ea typeface="FZKai-Z03T" pitchFamily="65" charset="-122"/>
              </a:rPr>
              <a:t>产生方式</a:t>
            </a:r>
          </a:p>
          <a:p>
            <a:pPr marL="1525588" indent="-1339850" eaLnBrk="1" hangingPunct="1">
              <a:buNone/>
              <a:defRPr/>
            </a:pPr>
            <a:r>
              <a:rPr lang="en-US" altLang="zh-CN" b="1" dirty="0">
                <a:latin typeface="FZKai-Z03T" pitchFamily="65" charset="-122"/>
                <a:ea typeface="FZKai-Z03T" pitchFamily="65" charset="-122"/>
              </a:rPr>
              <a:t>           C. </a:t>
            </a:r>
            <a:r>
              <a:rPr lang="zh-CN" altLang="en-US" b="1" dirty="0">
                <a:latin typeface="FZKai-Z03T" pitchFamily="65" charset="-122"/>
                <a:ea typeface="FZKai-Z03T" pitchFamily="65" charset="-122"/>
              </a:rPr>
              <a:t>工作职责</a:t>
            </a:r>
          </a:p>
          <a:p>
            <a:pPr marL="1525588" indent="-1339850" eaLnBrk="1" hangingPunct="1">
              <a:buNone/>
              <a:defRPr/>
            </a:pPr>
            <a:r>
              <a:rPr lang="zh-CN" altLang="en-US" b="1" dirty="0">
                <a:latin typeface="FZKai-Z03T" pitchFamily="65" charset="-122"/>
                <a:ea typeface="FZKai-Z03T" pitchFamily="65" charset="-122"/>
              </a:rPr>
              <a:t>               例：执事会工作</a:t>
            </a:r>
          </a:p>
          <a:p>
            <a:pPr marL="1525588" indent="-1339850" eaLnBrk="1" hangingPunct="1">
              <a:buNone/>
              <a:defRPr/>
            </a:pPr>
            <a:r>
              <a:rPr lang="en-US" altLang="zh-CN" b="1" dirty="0">
                <a:latin typeface="FZKai-Z03T" pitchFamily="65" charset="-122"/>
                <a:ea typeface="FZKai-Z03T" pitchFamily="65" charset="-122"/>
              </a:rPr>
              <a:t>            D. </a:t>
            </a:r>
            <a:r>
              <a:rPr lang="zh-CN" altLang="en-US" b="1" dirty="0">
                <a:latin typeface="FZKai-Z03T" pitchFamily="65" charset="-122"/>
                <a:ea typeface="FZKai-Z03T" pitchFamily="65" charset="-122"/>
              </a:rPr>
              <a:t>任期（最好二年以上） </a:t>
            </a:r>
          </a:p>
        </p:txBody>
      </p:sp>
      <p:sp>
        <p:nvSpPr>
          <p:cNvPr id="3" name="AutoShape 4" descr="Stationery">
            <a:extLst>
              <a:ext uri="{FF2B5EF4-FFF2-40B4-BE49-F238E27FC236}">
                <a16:creationId xmlns:a16="http://schemas.microsoft.com/office/drawing/2014/main" id="{9F3E4BFC-837D-2E08-4390-A209DE7D1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3205" y="177609"/>
            <a:ext cx="9065589" cy="1336674"/>
          </a:xfrm>
          <a:prstGeom prst="horizontalScrol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117088" dir="2436078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4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FZKai-Z03T" pitchFamily="65" charset="-122"/>
                <a:ea typeface="FZKai-Z03T" pitchFamily="65" charset="-122"/>
                <a:cs typeface="+mj-cs"/>
              </a:rPr>
              <a:t> </a:t>
            </a:r>
            <a:r>
              <a:rPr kumimoji="1" lang="zh-CN" altLang="en-US" sz="4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j-cs"/>
              </a:rPr>
              <a:t>教会成长的策略：</a:t>
            </a:r>
            <a:r>
              <a:rPr lang="zh-CN" altLang="en-US" sz="4600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j-cs"/>
              </a:rPr>
              <a:t>两大方向</a:t>
            </a:r>
            <a:endParaRPr lang="zh-TW" altLang="en-US" sz="4000" dirty="0">
              <a:solidFill>
                <a:srgbClr val="FF0000"/>
              </a:solidFill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885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>
            <a:extLst>
              <a:ext uri="{FF2B5EF4-FFF2-40B4-BE49-F238E27FC236}">
                <a16:creationId xmlns:a16="http://schemas.microsoft.com/office/drawing/2014/main" id="{79D07643-73ED-1442-0C6F-DCF7DF6BA4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1415392"/>
            <a:ext cx="9144000" cy="4525963"/>
          </a:xfrm>
        </p:spPr>
        <p:txBody>
          <a:bodyPr/>
          <a:lstStyle/>
          <a:p>
            <a:pPr marL="1525588" indent="-1339850" eaLnBrk="1" hangingPunct="1">
              <a:lnSpc>
                <a:spcPct val="80000"/>
              </a:lnSpc>
              <a:buNone/>
              <a:defRPr/>
            </a:pPr>
            <a:r>
              <a:rPr lang="zh-TW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本會全體牧師，執事願意靠主守約作眾人的榜樣：</a:t>
            </a:r>
            <a:endParaRPr lang="en-US" altLang="zh-TW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1525588" indent="-1339850" eaLnBrk="1" hangingPunct="1">
              <a:lnSpc>
                <a:spcPct val="80000"/>
              </a:lnSpc>
              <a:buNone/>
              <a:defRPr/>
            </a:pPr>
            <a:endParaRPr lang="zh-TW" altLang="en-US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1525588" indent="-1339850" eaLnBrk="1" hangingPunct="1">
              <a:lnSpc>
                <a:spcPct val="80000"/>
              </a:lnSpc>
              <a:buNone/>
              <a:defRPr/>
            </a:pPr>
            <a:r>
              <a:rPr lang="zh-TW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一、 要遵守主日，除非外出、生病或意外。</a:t>
            </a:r>
          </a:p>
          <a:p>
            <a:pPr marL="1525588" indent="-1339850" eaLnBrk="1" hangingPunct="1">
              <a:lnSpc>
                <a:spcPct val="80000"/>
              </a:lnSpc>
              <a:buNone/>
              <a:defRPr/>
            </a:pPr>
            <a:r>
              <a:rPr lang="zh-TW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二、 要有奉獻的心志，事主熱忱，凡事作信徒的榜樣。</a:t>
            </a:r>
          </a:p>
          <a:p>
            <a:pPr marL="1525588" indent="-1339850" eaLnBrk="1" hangingPunct="1">
              <a:lnSpc>
                <a:spcPct val="80000"/>
              </a:lnSpc>
              <a:buNone/>
              <a:defRPr/>
            </a:pPr>
            <a:r>
              <a:rPr lang="zh-TW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三、 要</a:t>
            </a: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习惯</a:t>
            </a:r>
            <a:r>
              <a:rPr lang="zh-TW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每天讀聖經、祈禱並按時樂意奉獻十分之一。</a:t>
            </a:r>
          </a:p>
          <a:p>
            <a:pPr marL="1525588" indent="-1339850" eaLnBrk="1" hangingPunct="1">
              <a:lnSpc>
                <a:spcPct val="80000"/>
              </a:lnSpc>
              <a:buNone/>
              <a:defRPr/>
            </a:pPr>
            <a:r>
              <a:rPr lang="zh-TW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四、 要在婚姻上沒有出錯；配偶也肯同心負軛。</a:t>
            </a:r>
          </a:p>
          <a:p>
            <a:pPr marL="1525588" indent="-1339850" eaLnBrk="1" hangingPunct="1">
              <a:lnSpc>
                <a:spcPct val="80000"/>
              </a:lnSpc>
              <a:buNone/>
              <a:defRPr/>
            </a:pP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五</a:t>
            </a:r>
            <a:r>
              <a:rPr lang="zh-TW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、 要參加教會各種聚會，特別是禱</a:t>
            </a: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告</a:t>
            </a:r>
            <a:r>
              <a:rPr lang="zh-TW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會、</a:t>
            </a: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复活节、圣诞节、感恩节等聚会，固定参加</a:t>
            </a:r>
            <a:r>
              <a:rPr lang="zh-TW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查經班等活動。</a:t>
            </a:r>
          </a:p>
          <a:p>
            <a:pPr marL="1525588" indent="-1339850" eaLnBrk="1" hangingPunct="1">
              <a:lnSpc>
                <a:spcPct val="80000"/>
              </a:lnSpc>
              <a:buNone/>
              <a:defRPr/>
            </a:pP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六</a:t>
            </a:r>
            <a:r>
              <a:rPr lang="zh-TW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、 要有愛人之心</a:t>
            </a: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，</a:t>
            </a:r>
            <a:r>
              <a:rPr lang="zh-TW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在言語上不競爭、不作無謂辯論，能勸慰人。</a:t>
            </a:r>
          </a:p>
          <a:p>
            <a:pPr marL="1525588" indent="-1339850" eaLnBrk="1" hangingPunct="1">
              <a:lnSpc>
                <a:spcPct val="80000"/>
              </a:lnSpc>
              <a:buNone/>
              <a:defRPr/>
            </a:pP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七</a:t>
            </a:r>
            <a:r>
              <a:rPr lang="zh-TW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、 要和牧師、執事及其他領袖合作，彼此謙卑順服。</a:t>
            </a:r>
          </a:p>
          <a:p>
            <a:pPr marL="1525588" indent="-1339850" eaLnBrk="1" hangingPunct="1">
              <a:lnSpc>
                <a:spcPct val="80000"/>
              </a:lnSpc>
              <a:buNone/>
              <a:defRPr/>
            </a:pP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八</a:t>
            </a:r>
            <a:r>
              <a:rPr lang="zh-TW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、 要有提摩太前書三章一至十節的資格。</a:t>
            </a:r>
          </a:p>
        </p:txBody>
      </p:sp>
      <p:sp>
        <p:nvSpPr>
          <p:cNvPr id="2" name="AutoShape 4" descr="Stationery">
            <a:extLst>
              <a:ext uri="{FF2B5EF4-FFF2-40B4-BE49-F238E27FC236}">
                <a16:creationId xmlns:a16="http://schemas.microsoft.com/office/drawing/2014/main" id="{31AD4E2B-3160-FEAE-5FF1-CAFCBF757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2372" y="155276"/>
            <a:ext cx="6445145" cy="1069675"/>
          </a:xfrm>
          <a:prstGeom prst="horizontalScrol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117088" dir="2436078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4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ZKai-Z03T" pitchFamily="65" charset="-122"/>
                <a:ea typeface="FZKai-Z03T" pitchFamily="65" charset="-122"/>
                <a:cs typeface="+mj-cs"/>
              </a:rPr>
              <a:t>教会领袖公约</a:t>
            </a:r>
            <a:endParaRPr lang="zh-TW" altLang="en-US" sz="4000" dirty="0"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023" name="Group 247">
            <a:extLst>
              <a:ext uri="{FF2B5EF4-FFF2-40B4-BE49-F238E27FC236}">
                <a16:creationId xmlns:a16="http://schemas.microsoft.com/office/drawing/2014/main" id="{193857E3-7E40-6B9C-BB4C-CB895852C3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61063"/>
              </p:ext>
            </p:extLst>
          </p:nvPr>
        </p:nvGraphicFramePr>
        <p:xfrm>
          <a:off x="2057400" y="152401"/>
          <a:ext cx="8610600" cy="6576483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3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29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1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FZKai-Z03T" pitchFamily="65" charset="-122"/>
                          <a:cs typeface="Times New Roman" panose="02020603050405020304" pitchFamily="18" charset="0"/>
                        </a:rPr>
                        <a:t>部门</a:t>
                      </a:r>
                      <a:endParaRPr kumimoji="1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FZKai-Z03T" pitchFamily="65" charset="-122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FZKai-Z03T" pitchFamily="65" charset="-122"/>
                          <a:cs typeface="Times New Roman" panose="02020603050405020304" pitchFamily="18" charset="0"/>
                        </a:rPr>
                        <a:t>下设委员会</a:t>
                      </a:r>
                      <a:endParaRPr kumimoji="1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FZKai-Z03T" pitchFamily="65" charset="-122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FZKai-Z03T" pitchFamily="65" charset="-122"/>
                          <a:cs typeface="Times New Roman" panose="02020603050405020304" pitchFamily="18" charset="0"/>
                        </a:rPr>
                        <a:t>工作范围</a:t>
                      </a:r>
                      <a:endParaRPr kumimoji="1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FZKai-Z03T" pitchFamily="65" charset="-122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0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FZKai-Z03T" pitchFamily="65" charset="-122"/>
                          <a:cs typeface="Times New Roman" panose="02020603050405020304" pitchFamily="18" charset="0"/>
                        </a:rPr>
                        <a:t>主席</a:t>
                      </a:r>
                      <a:endParaRPr kumimoji="1" lang="zh-TW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FZKai-Z03T" pitchFamily="65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FZKai-Z03T" pitchFamily="65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FZKai-Z03T" pitchFamily="65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1" lang="zh-TW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FZKai-Z03T" pitchFamily="65" charset="-122"/>
                          <a:cs typeface="Times New Roman" panose="02020603050405020304" pitchFamily="18" charset="0"/>
                        </a:rPr>
                        <a:t>兼咨询委员</a:t>
                      </a:r>
                      <a:r>
                        <a:rPr kumimoji="1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FZKai-Z03T" pitchFamily="65" charset="-122"/>
                          <a:cs typeface="Times New Roman" panose="02020603050405020304" pitchFamily="18" charset="0"/>
                        </a:rPr>
                        <a:t>)</a:t>
                      </a:r>
                      <a:endParaRPr kumimoji="1" lang="en-US" altLang="zh-TW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FZKai-Z03T" pitchFamily="65" charset="-122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ea typeface="新細明體" panose="02020500000000000000" pitchFamily="18" charset="-12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FZKai-Z03T" pitchFamily="65" charset="-122"/>
                          <a:cs typeface="Times New Roman" panose="02020603050405020304" pitchFamily="18" charset="0"/>
                        </a:rPr>
                        <a:t>执事会，教会行事</a:t>
                      </a:r>
                      <a:r>
                        <a:rPr kumimoji="1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曆</a:t>
                      </a:r>
                      <a:r>
                        <a:rPr kumimoji="1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FZKai-Z03T" pitchFamily="65" charset="-122"/>
                          <a:cs typeface="Times New Roman" panose="02020603050405020304" pitchFamily="18" charset="0"/>
                        </a:rPr>
                        <a:t>，会员大会，教会事工筹划与协调，提名新执事，同工退修会，对外联络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0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FZKai-Z03T" pitchFamily="65" charset="-122"/>
                          <a:cs typeface="Times New Roman" panose="02020603050405020304" pitchFamily="18" charset="0"/>
                        </a:rPr>
                        <a:t>行政</a:t>
                      </a:r>
                      <a:endParaRPr kumimoji="1" lang="zh-TW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FZKai-Z03T" pitchFamily="65" charset="-122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FZKai-Z03T" pitchFamily="65" charset="-122"/>
                          <a:cs typeface="Times New Roman" panose="02020603050405020304" pitchFamily="18" charset="0"/>
                        </a:rPr>
                        <a:t>人事委员会</a:t>
                      </a:r>
                      <a:endParaRPr kumimoji="1" lang="zh-TW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FZKai-Z03T" pitchFamily="65" charset="-122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FZKai-Z03T" pitchFamily="65" charset="-122"/>
                          <a:cs typeface="Times New Roman" panose="02020603050405020304" pitchFamily="18" charset="0"/>
                        </a:rPr>
                        <a:t>行政，会议记录，电脑资讯处理，网路通讯，秘书，</a:t>
                      </a:r>
                      <a:r>
                        <a:rPr kumimoji="1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採</a:t>
                      </a:r>
                      <a:r>
                        <a:rPr kumimoji="1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FZKai-Z03T" pitchFamily="65" charset="-122"/>
                          <a:cs typeface="Times New Roman" panose="02020603050405020304" pitchFamily="18" charset="0"/>
                        </a:rPr>
                        <a:t>购，午餐，音响，摄影</a:t>
                      </a:r>
                      <a:r>
                        <a:rPr kumimoji="1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FZKai-Z03T" pitchFamily="65" charset="-122"/>
                          <a:cs typeface="Times New Roman" panose="02020603050405020304" pitchFamily="18" charset="0"/>
                        </a:rPr>
                        <a:t>,  </a:t>
                      </a:r>
                      <a:r>
                        <a:rPr kumimoji="1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FZKai-Z03T" pitchFamily="65" charset="-122"/>
                        </a:rPr>
                        <a:t>夏令会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FZKai-Z03T" pitchFamily="65" charset="-122"/>
                          <a:cs typeface="Times New Roman" panose="02020603050405020304" pitchFamily="18" charset="0"/>
                        </a:rPr>
                        <a:t>维修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FZKai-Z03T" pitchFamily="65" charset="-122"/>
                          <a:cs typeface="Times New Roman" panose="02020603050405020304" pitchFamily="18" charset="0"/>
                        </a:rPr>
                        <a:t>总务 </a:t>
                      </a:r>
                      <a:endParaRPr kumimoji="1" lang="zh-TW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FZKai-Z03T" pitchFamily="65" charset="-122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ea typeface="新細明體" panose="02020500000000000000" pitchFamily="18" charset="-12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FZKai-Z03T" pitchFamily="65" charset="-122"/>
                          <a:cs typeface="Times New Roman" panose="02020603050405020304" pitchFamily="18" charset="0"/>
                        </a:rPr>
                        <a:t>教堂、停车场、庭院景观及相关硬体设备之维修及清洁，借用教堂、场地或设备之管理及执行，车辆及建筑物之保险事宜，计划与执行防护保安相关事宜</a:t>
                      </a:r>
                      <a:endParaRPr kumimoji="1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FZKai-Z03T" pitchFamily="65" charset="-122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0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FZKai-Z03T" pitchFamily="65" charset="-122"/>
                          <a:cs typeface="Tahoma" panose="020B0604030504040204" pitchFamily="34" charset="0"/>
                        </a:rPr>
                        <a:t>基督教教育</a:t>
                      </a:r>
                      <a:endParaRPr kumimoji="1" lang="zh-TW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FZKai-Z03T" pitchFamily="65" charset="-122"/>
                        <a:cs typeface="Tahoma" panose="020B060403050404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FZKai-Z03T" pitchFamily="65" charset="-122"/>
                          <a:cs typeface="Times New Roman" panose="02020603050405020304" pitchFamily="18" charset="0"/>
                        </a:rPr>
                        <a:t>教育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FZKai-Z03T" pitchFamily="65" charset="-122"/>
                          <a:cs typeface="Times New Roman" panose="02020603050405020304" pitchFamily="18" charset="0"/>
                        </a:rPr>
                        <a:t>委员会</a:t>
                      </a: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FZKai-Z03T" pitchFamily="65" charset="-122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FZKai-Z03T" pitchFamily="65" charset="-122"/>
                          <a:cs typeface="Times New Roman" panose="02020603050405020304" pitchFamily="18" charset="0"/>
                        </a:rPr>
                        <a:t>成人主</a:t>
                      </a:r>
                      <a:r>
                        <a:rPr kumimoji="1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FZKai-Z03T" pitchFamily="65" charset="-122"/>
                          <a:cs typeface="Times New Roman" panose="02020603050405020304" pitchFamily="18" charset="0"/>
                        </a:rPr>
                        <a:t>日学，儿</a:t>
                      </a:r>
                      <a:r>
                        <a:rPr kumimoji="1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童主日学，各种训练，延伸课，神学生基金，图书馆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KaiTi" panose="02010609060101010101" pitchFamily="49" charset="-122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FZKai-Z03T" pitchFamily="65" charset="-122"/>
                          <a:cs typeface="Times New Roman" panose="02020603050405020304" pitchFamily="18" charset="0"/>
                        </a:rPr>
                        <a:t>英语事工</a:t>
                      </a:r>
                      <a:endParaRPr kumimoji="1" lang="zh-TW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FZKai-Z03T" pitchFamily="65" charset="-122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ECHO Leadership</a:t>
                      </a:r>
                      <a:endParaRPr kumimoji="1" lang="en-US" altLang="zh-TW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FZKai-Z03T" pitchFamily="65" charset="-122"/>
                          <a:cs typeface="Times New Roman" panose="02020603050405020304" pitchFamily="18" charset="0"/>
                        </a:rPr>
                        <a:t>英语崇拜：大学生，成人</a:t>
                      </a:r>
                      <a:endParaRPr kumimoji="1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FZKai-Z03T" pitchFamily="65" charset="-122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0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FZKai-Z03T" pitchFamily="65" charset="-122"/>
                          <a:cs typeface="Times New Roman" panose="02020603050405020304" pitchFamily="18" charset="0"/>
                        </a:rPr>
                        <a:t>青少年事工</a:t>
                      </a:r>
                      <a:endParaRPr kumimoji="1" lang="zh-TW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FZKai-Z03T" pitchFamily="65" charset="-122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FZKai-Z03T" pitchFamily="65" charset="-122"/>
                          <a:cs typeface="Times New Roman" panose="02020603050405020304" pitchFamily="18" charset="0"/>
                        </a:rPr>
                        <a:t>青少年事工委员会</a:t>
                      </a:r>
                      <a:endParaRPr kumimoji="1" lang="zh-TW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FZKai-Z03T" pitchFamily="65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FZKai-Z03T" pitchFamily="65" charset="-122"/>
                          <a:cs typeface="Times New Roman" panose="02020603050405020304" pitchFamily="18" charset="0"/>
                        </a:rPr>
                        <a:t>青少年服事小组</a:t>
                      </a:r>
                      <a:endParaRPr kumimoji="1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FZKai-Z03T" pitchFamily="65" charset="-122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FZKai-Z03T" pitchFamily="65" charset="-122"/>
                          <a:cs typeface="Times New Roman" panose="02020603050405020304" pitchFamily="18" charset="0"/>
                        </a:rPr>
                        <a:t>青少年事工，家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長聯絡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FZKai-Z03T" pitchFamily="65" charset="-122"/>
                          <a:cs typeface="Times New Roman" panose="02020603050405020304" pitchFamily="18" charset="0"/>
                        </a:rPr>
                        <a:t>，青年短宣</a:t>
                      </a: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90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FZKai-Z03T" pitchFamily="65" charset="-122"/>
                          <a:cs typeface="Times New Roman" panose="02020603050405020304" pitchFamily="18" charset="0"/>
                        </a:rPr>
                        <a:t>关怀</a:t>
                      </a:r>
                      <a:endParaRPr kumimoji="1" lang="zh-TW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FZKai-Z03T" pitchFamily="65" charset="-122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FZKai-Z03T" pitchFamily="65" charset="-122"/>
                          <a:cs typeface="Times New Roman" panose="02020603050405020304" pitchFamily="18" charset="0"/>
                        </a:rPr>
                        <a:t>爱心基金委员会</a:t>
                      </a:r>
                      <a:endParaRPr kumimoji="1" lang="zh-TW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FZKai-Z03T" pitchFamily="65" charset="-122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ZKai-Z03T" pitchFamily="65" charset="-122"/>
                          <a:ea typeface="FZKai-Z03T" pitchFamily="65" charset="-122"/>
                          <a:cs typeface="Times New Roman" panose="02020603050405020304" pitchFamily="18" charset="0"/>
                        </a:rPr>
                        <a:t>新人与会友关怀及探访，各区</a:t>
                      </a:r>
                      <a:r>
                        <a:rPr kumimoji="1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ZKai-Z03T" pitchFamily="65" charset="-122"/>
                          <a:ea typeface="FZKai-Z03T" pitchFamily="65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1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ZKai-Z03T" pitchFamily="65" charset="-122"/>
                          <a:ea typeface="FZKai-Z03T" pitchFamily="65" charset="-122"/>
                          <a:cs typeface="Times New Roman" panose="02020603050405020304" pitchFamily="18" charset="0"/>
                        </a:rPr>
                        <a:t>团契</a:t>
                      </a:r>
                      <a:r>
                        <a:rPr kumimoji="1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ZKai-Z03T" pitchFamily="65" charset="-122"/>
                          <a:ea typeface="FZKai-Z03T" pitchFamily="65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1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ZKai-Z03T" pitchFamily="65" charset="-122"/>
                          <a:ea typeface="FZKai-Z03T" pitchFamily="65" charset="-122"/>
                          <a:cs typeface="Times New Roman" panose="02020603050405020304" pitchFamily="18" charset="0"/>
                        </a:rPr>
                        <a:t>小组联络，会员申请，爱心基金，交通安排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2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FZKai-Z03T" pitchFamily="65" charset="-122"/>
                          <a:cs typeface="Times New Roman" panose="02020603050405020304" pitchFamily="18" charset="0"/>
                        </a:rPr>
                        <a:t>差传</a:t>
                      </a:r>
                      <a:endParaRPr kumimoji="1" lang="zh-TW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FZKai-Z03T" pitchFamily="65" charset="-122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FZKai-Z03T" pitchFamily="65" charset="-122"/>
                          <a:cs typeface="Times New Roman" panose="02020603050405020304" pitchFamily="18" charset="0"/>
                        </a:rPr>
                        <a:t>差传委员会</a:t>
                      </a: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FZKai-Z03T" pitchFamily="65" charset="-122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FZKai-Z03T" pitchFamily="65" charset="-122"/>
                          <a:cs typeface="Times New Roman" panose="02020603050405020304" pitchFamily="18" charset="0"/>
                        </a:rPr>
                        <a:t>海外差传，外州宣教，差传年会，海外及外州短宣</a:t>
                      </a:r>
                      <a:endParaRPr kumimoji="1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FZKai-Z03T" pitchFamily="65" charset="-122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52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FZKai-Z03T" pitchFamily="65" charset="-122"/>
                          <a:cs typeface="Times New Roman" panose="02020603050405020304" pitchFamily="18" charset="0"/>
                        </a:rPr>
                        <a:t>本地宣教</a:t>
                      </a:r>
                      <a:endParaRPr kumimoji="1" lang="zh-TW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FZKai-Z03T" pitchFamily="65" charset="-122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ea typeface="新細明體" panose="02020500000000000000" pitchFamily="18" charset="-12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本地福音，</a:t>
                      </a:r>
                      <a:r>
                        <a:rPr kumimoji="1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SimSun" panose="02010600030101010101" pitchFamily="2" charset="-122"/>
                        </a:rPr>
                        <a:t>佈</a:t>
                      </a:r>
                      <a:r>
                        <a:rPr kumimoji="1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FZKai-Z03T" pitchFamily="65" charset="-122"/>
                        </a:rPr>
                        <a:t>道会</a:t>
                      </a:r>
                      <a:r>
                        <a:rPr kumimoji="1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，州内短宣</a:t>
                      </a:r>
                      <a:endParaRPr kumimoji="1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KaiTi" panose="02010609060101010101" pitchFamily="49" charset="-122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90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FZKai-Z03T" pitchFamily="65" charset="-122"/>
                          <a:cs typeface="Times New Roman" panose="02020603050405020304" pitchFamily="18" charset="0"/>
                        </a:rPr>
                        <a:t>司库</a:t>
                      </a:r>
                      <a:endParaRPr kumimoji="1" lang="zh-TW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FZKai-Z03T" pitchFamily="65" charset="-122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ea typeface="新細明體" panose="02020500000000000000" pitchFamily="18" charset="-12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FZKai-Z03T" pitchFamily="65" charset="-122"/>
                          <a:cs typeface="Times New Roman" panose="02020603050405020304" pitchFamily="18" charset="0"/>
                        </a:rPr>
                        <a:t>财务收支，财务报告，税务，教会预算，银行账户，特别基金管理</a:t>
                      </a:r>
                      <a:endParaRPr kumimoji="1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FZKai-Z03T" pitchFamily="65" charset="-122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159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FZKai-Z03T" pitchFamily="65" charset="-122"/>
                          <a:cs typeface="Times New Roman" panose="02020603050405020304" pitchFamily="18" charset="0"/>
                        </a:rPr>
                        <a:t>崇拜</a:t>
                      </a:r>
                      <a:endParaRPr kumimoji="1" lang="zh-TW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FZKai-Z03T" pitchFamily="65" charset="-122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FZKai-Z03T" pitchFamily="65" charset="-122"/>
                          <a:cs typeface="Times New Roman" panose="02020603050405020304" pitchFamily="18" charset="0"/>
                        </a:rPr>
                        <a:t>崇拜委员会</a:t>
                      </a: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FZKai-Z03T" pitchFamily="65" charset="-122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FZKai-Z03T" pitchFamily="65" charset="-122"/>
                          <a:cs typeface="Times New Roman" panose="02020603050405020304" pitchFamily="18" charset="0"/>
                        </a:rPr>
                        <a:t>主日讲员，主日崇拜，诗班，主日招待，特别聚会，圣餐，洗礼，翻译，主日节目单，圣诞节聚会，祷告会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FZKai-Z03T" pitchFamily="65" charset="-122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8F0C4FC2-7B2A-42EC-6CA3-D574DCEC40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86541" y="1252420"/>
            <a:ext cx="9018917" cy="6108939"/>
          </a:xfrm>
        </p:spPr>
        <p:txBody>
          <a:bodyPr/>
          <a:lstStyle/>
          <a:p>
            <a:pPr marL="1525588" indent="-1339850" eaLnBrk="1" hangingPunct="1">
              <a:buNone/>
              <a:defRPr/>
            </a:pPr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FZKai-Z03T" pitchFamily="65" charset="-122"/>
                <a:ea typeface="FZKai-Z03T" pitchFamily="65" charset="-122"/>
              </a:rPr>
              <a:t>一</a:t>
            </a:r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FZKai-Z03T" pitchFamily="65" charset="-122"/>
                <a:ea typeface="FZKai-Z03T" pitchFamily="65" charset="-122"/>
              </a:rPr>
              <a:t>. </a:t>
            </a:r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FZKai-Z03T" pitchFamily="65" charset="-122"/>
                <a:ea typeface="FZKai-Z03T" pitchFamily="65" charset="-122"/>
              </a:rPr>
              <a:t>同工方面</a:t>
            </a:r>
            <a:endParaRPr lang="en-US" altLang="zh-CN" b="1" dirty="0">
              <a:solidFill>
                <a:schemeClr val="bg1">
                  <a:lumMod val="65000"/>
                </a:schemeClr>
              </a:solidFill>
              <a:latin typeface="FZKai-Z03T" pitchFamily="65" charset="-122"/>
              <a:ea typeface="FZKai-Z03T" pitchFamily="65" charset="-122"/>
            </a:endParaRPr>
          </a:p>
          <a:p>
            <a:pPr marL="1525588" indent="-1339850" eaLnBrk="1" hangingPunct="1">
              <a:buNone/>
              <a:defRPr/>
            </a:pPr>
            <a:r>
              <a:rPr lang="zh-CN" altLang="en-US" b="1" dirty="0">
                <a:solidFill>
                  <a:srgbClr val="FF0000"/>
                </a:solidFill>
                <a:latin typeface="FZKai-Z03T" pitchFamily="65" charset="-122"/>
                <a:ea typeface="FZKai-Z03T" pitchFamily="65" charset="-122"/>
              </a:rPr>
              <a:t>二</a:t>
            </a:r>
            <a:r>
              <a:rPr lang="en-US" altLang="zh-CN" b="1" dirty="0">
                <a:solidFill>
                  <a:srgbClr val="FF0000"/>
                </a:solidFill>
                <a:latin typeface="FZKai-Z03T" pitchFamily="65" charset="-122"/>
                <a:ea typeface="FZKai-Z03T" pitchFamily="65" charset="-122"/>
              </a:rPr>
              <a:t>. </a:t>
            </a:r>
            <a:r>
              <a:rPr lang="zh-CN" altLang="en-US" b="1" dirty="0">
                <a:solidFill>
                  <a:srgbClr val="FF0000"/>
                </a:solidFill>
                <a:latin typeface="FZKai-Z03T" pitchFamily="65" charset="-122"/>
                <a:ea typeface="FZKai-Z03T" pitchFamily="65" charset="-122"/>
              </a:rPr>
              <a:t>事工方面</a:t>
            </a:r>
          </a:p>
          <a:p>
            <a:pPr marL="1525588" indent="-1339850" eaLnBrk="1" hangingPunct="1">
              <a:buNone/>
              <a:defRPr/>
            </a:pPr>
            <a:r>
              <a:rPr lang="zh-CN" altLang="en-US" b="1" dirty="0">
                <a:latin typeface="FZKai-Z03T" pitchFamily="65" charset="-122"/>
                <a:ea typeface="FZKai-Z03T" pitchFamily="65" charset="-122"/>
              </a:rPr>
              <a:t>       </a:t>
            </a:r>
            <a:r>
              <a:rPr lang="en-US" altLang="zh-CN" b="1" dirty="0">
                <a:latin typeface="FZKai-Z03T" pitchFamily="65" charset="-122"/>
                <a:ea typeface="FZKai-Z03T" pitchFamily="65" charset="-122"/>
              </a:rPr>
              <a:t>A.</a:t>
            </a:r>
            <a:r>
              <a:rPr lang="zh-CN" altLang="en-US" b="1" dirty="0">
                <a:latin typeface="FZKai-Z03T" pitchFamily="65" charset="-122"/>
                <a:ea typeface="FZKai-Z03T" pitchFamily="65" charset="-122"/>
              </a:rPr>
              <a:t>订定目标</a:t>
            </a:r>
            <a:r>
              <a:rPr lang="en-US" altLang="zh-CN" b="1" dirty="0">
                <a:latin typeface="FZKai-Z03T" pitchFamily="65" charset="-122"/>
                <a:ea typeface="FZKai-Z03T" pitchFamily="65" charset="-122"/>
              </a:rPr>
              <a:t>—842</a:t>
            </a:r>
            <a:r>
              <a:rPr lang="zh-CN" altLang="en-US" b="1" dirty="0">
                <a:latin typeface="FZKai-Z03T" pitchFamily="65" charset="-122"/>
                <a:ea typeface="FZKai-Z03T" pitchFamily="65" charset="-122"/>
              </a:rPr>
              <a:t>计划：</a:t>
            </a:r>
          </a:p>
          <a:p>
            <a:pPr marL="1525588" indent="-1339850" eaLnBrk="1" hangingPunct="1">
              <a:buNone/>
              <a:defRPr/>
            </a:pPr>
            <a:r>
              <a:rPr lang="zh-CN" altLang="en-US" b="1" dirty="0">
                <a:latin typeface="FZKai-Z03T" pitchFamily="65" charset="-122"/>
                <a:ea typeface="FZKai-Z03T" pitchFamily="65" charset="-122"/>
              </a:rPr>
              <a:t>			      </a:t>
            </a:r>
            <a:r>
              <a:rPr lang="en-US" altLang="zh-CN" b="1" dirty="0">
                <a:latin typeface="FZKai-Z03T" pitchFamily="65" charset="-122"/>
                <a:ea typeface="FZKai-Z03T" pitchFamily="65" charset="-122"/>
              </a:rPr>
              <a:t>2016</a:t>
            </a:r>
            <a:r>
              <a:rPr lang="zh-CN" altLang="en-US" b="1" dirty="0">
                <a:latin typeface="FZKai-Z03T" pitchFamily="65" charset="-122"/>
                <a:ea typeface="FZKai-Z03T" pitchFamily="65" charset="-122"/>
              </a:rPr>
              <a:t>年宣教年</a:t>
            </a:r>
          </a:p>
          <a:p>
            <a:pPr marL="1525588" indent="-1339850" eaLnBrk="1" hangingPunct="1">
              <a:buNone/>
              <a:defRPr/>
            </a:pPr>
            <a:r>
              <a:rPr lang="zh-CN" altLang="en-US" b="1" dirty="0">
                <a:latin typeface="FZKai-Z03T" pitchFamily="65" charset="-122"/>
                <a:ea typeface="FZKai-Z03T" pitchFamily="65" charset="-122"/>
              </a:rPr>
              <a:t>			      </a:t>
            </a:r>
            <a:r>
              <a:rPr lang="en-US" altLang="zh-CN" b="1" dirty="0">
                <a:latin typeface="FZKai-Z03T" pitchFamily="65" charset="-122"/>
                <a:ea typeface="FZKai-Z03T" pitchFamily="65" charset="-122"/>
              </a:rPr>
              <a:t>2018</a:t>
            </a:r>
            <a:r>
              <a:rPr lang="zh-CN" altLang="en-US" b="1" dirty="0">
                <a:latin typeface="FZKai-Z03T" pitchFamily="65" charset="-122"/>
                <a:ea typeface="FZKai-Z03T" pitchFamily="65" charset="-122"/>
              </a:rPr>
              <a:t>年关怀年</a:t>
            </a:r>
          </a:p>
          <a:p>
            <a:pPr marL="1525588" indent="-1339850" eaLnBrk="1" hangingPunct="1">
              <a:buNone/>
              <a:defRPr/>
            </a:pPr>
            <a:r>
              <a:rPr lang="zh-CN" altLang="en-US" b="1" dirty="0">
                <a:latin typeface="FZKai-Z03T" pitchFamily="65" charset="-122"/>
                <a:ea typeface="FZKai-Z03T" pitchFamily="65" charset="-122"/>
              </a:rPr>
              <a:t>       </a:t>
            </a:r>
            <a:r>
              <a:rPr lang="en-US" altLang="zh-CN" b="1" dirty="0">
                <a:latin typeface="FZKai-Z03T" pitchFamily="65" charset="-122"/>
                <a:ea typeface="FZKai-Z03T" pitchFamily="65" charset="-122"/>
              </a:rPr>
              <a:t>B. </a:t>
            </a:r>
            <a:r>
              <a:rPr lang="zh-CN" altLang="en-US" b="1" dirty="0">
                <a:latin typeface="FZKai-Z03T" pitchFamily="65" charset="-122"/>
                <a:ea typeface="FZKai-Z03T" pitchFamily="65" charset="-122"/>
              </a:rPr>
              <a:t>拟定策略 </a:t>
            </a:r>
          </a:p>
          <a:p>
            <a:pPr marL="1525588" indent="-1339850" eaLnBrk="1" hangingPunct="1">
              <a:buNone/>
              <a:defRPr/>
            </a:pPr>
            <a:r>
              <a:rPr lang="zh-CN" altLang="en-US" b="1" dirty="0">
                <a:latin typeface="FZKai-Z03T" pitchFamily="65" charset="-122"/>
                <a:ea typeface="FZKai-Z03T" pitchFamily="65" charset="-122"/>
              </a:rPr>
              <a:t>       </a:t>
            </a:r>
            <a:r>
              <a:rPr lang="en-US" altLang="zh-CN" b="1" dirty="0">
                <a:latin typeface="FZKai-Z03T" pitchFamily="65" charset="-122"/>
                <a:ea typeface="FZKai-Z03T" pitchFamily="65" charset="-122"/>
              </a:rPr>
              <a:t>C. </a:t>
            </a:r>
            <a:r>
              <a:rPr lang="zh-CN" altLang="en-US" b="1" dirty="0">
                <a:latin typeface="FZKai-Z03T" pitchFamily="65" charset="-122"/>
                <a:ea typeface="FZKai-Z03T" pitchFamily="65" charset="-122"/>
              </a:rPr>
              <a:t>具体方案 </a:t>
            </a:r>
          </a:p>
          <a:p>
            <a:pPr marL="1525588" indent="-1339850" eaLnBrk="1" hangingPunct="1">
              <a:buNone/>
              <a:defRPr/>
            </a:pPr>
            <a:r>
              <a:rPr lang="zh-CN" altLang="en-US" b="1" dirty="0">
                <a:latin typeface="FZKai-Z03T" pitchFamily="65" charset="-122"/>
                <a:ea typeface="FZKai-Z03T" pitchFamily="65" charset="-122"/>
              </a:rPr>
              <a:t>	  </a:t>
            </a:r>
            <a:r>
              <a:rPr lang="en-US" altLang="zh-CN" b="1" dirty="0">
                <a:latin typeface="FZKai-Z03T" pitchFamily="65" charset="-122"/>
                <a:ea typeface="FZKai-Z03T" pitchFamily="65" charset="-122"/>
              </a:rPr>
              <a:t>a. </a:t>
            </a:r>
            <a:r>
              <a:rPr lang="zh-CN" altLang="en-US" b="1" dirty="0">
                <a:latin typeface="FZKai-Z03T" pitchFamily="65" charset="-122"/>
                <a:ea typeface="FZKai-Z03T" pitchFamily="65" charset="-122"/>
              </a:rPr>
              <a:t>例：关怀年</a:t>
            </a:r>
            <a:r>
              <a:rPr lang="en-US" altLang="zh-CN" b="1" dirty="0">
                <a:latin typeface="FZKai-Z03T" pitchFamily="65" charset="-122"/>
                <a:ea typeface="FZKai-Z03T" pitchFamily="65" charset="-122"/>
              </a:rPr>
              <a:t>—</a:t>
            </a:r>
            <a:r>
              <a:rPr lang="zh-CN" altLang="en-US" b="1" dirty="0">
                <a:latin typeface="FZKai-Z03T" pitchFamily="65" charset="-122"/>
                <a:ea typeface="FZKai-Z03T" pitchFamily="65" charset="-122"/>
              </a:rPr>
              <a:t>年度主题</a:t>
            </a:r>
          </a:p>
          <a:p>
            <a:pPr marL="1525588" indent="-1339850" eaLnBrk="1" hangingPunct="1">
              <a:buNone/>
              <a:defRPr/>
            </a:pPr>
            <a:r>
              <a:rPr lang="zh-CN" altLang="en-US" b="1" dirty="0">
                <a:latin typeface="FZKai-Z03T" pitchFamily="65" charset="-122"/>
                <a:ea typeface="FZKai-Z03T" pitchFamily="65" charset="-122"/>
              </a:rPr>
              <a:t>	  </a:t>
            </a:r>
            <a:r>
              <a:rPr lang="en-US" altLang="zh-CN" b="1" dirty="0">
                <a:latin typeface="FZKai-Z03T" pitchFamily="65" charset="-122"/>
                <a:ea typeface="FZKai-Z03T" pitchFamily="65" charset="-122"/>
              </a:rPr>
              <a:t>b. </a:t>
            </a:r>
            <a:r>
              <a:rPr lang="zh-CN" altLang="en-US" b="1" dirty="0">
                <a:latin typeface="FZKai-Z03T" pitchFamily="65" charset="-122"/>
                <a:ea typeface="FZKai-Z03T" pitchFamily="65" charset="-122"/>
              </a:rPr>
              <a:t>参见年度事工计划表</a:t>
            </a:r>
          </a:p>
        </p:txBody>
      </p:sp>
      <p:sp>
        <p:nvSpPr>
          <p:cNvPr id="2" name="AutoShape 4" descr="Stationery">
            <a:extLst>
              <a:ext uri="{FF2B5EF4-FFF2-40B4-BE49-F238E27FC236}">
                <a16:creationId xmlns:a16="http://schemas.microsoft.com/office/drawing/2014/main" id="{135ECE6B-3BB6-344E-E580-BBA7725F7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426" y="75065"/>
            <a:ext cx="6445145" cy="1069675"/>
          </a:xfrm>
          <a:prstGeom prst="horizontalScrol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117088" dir="2436078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1525588" marR="0" lvl="0" indent="-13398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ZKai-Z03T" pitchFamily="65" charset="-122"/>
                <a:ea typeface="FZKai-Z03T" pitchFamily="65" charset="-122"/>
                <a:cs typeface="+mn-cs"/>
              </a:rPr>
              <a:t>同工方面 </a:t>
            </a:r>
            <a:r>
              <a:rPr kumimoji="1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ZKai-Z03T" pitchFamily="65" charset="-122"/>
                <a:ea typeface="FZKai-Z03T" pitchFamily="65" charset="-122"/>
                <a:cs typeface="+mn-cs"/>
              </a:rPr>
              <a:t>+ </a:t>
            </a:r>
            <a:r>
              <a:rPr kumimoji="1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ZKai-Z03T" pitchFamily="65" charset="-122"/>
                <a:ea typeface="FZKai-Z03T" pitchFamily="65" charset="-122"/>
                <a:cs typeface="+mn-cs"/>
              </a:rPr>
              <a:t>事工方面</a:t>
            </a:r>
          </a:p>
        </p:txBody>
      </p:sp>
    </p:spTree>
    <p:extLst>
      <p:ext uri="{BB962C8B-B14F-4D97-AF65-F5344CB8AC3E}">
        <p14:creationId xmlns:p14="http://schemas.microsoft.com/office/powerpoint/2010/main" val="4193513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AutoShape 4" descr="Stationery"/>
          <p:cNvSpPr>
            <a:spLocks noChangeArrowheads="1"/>
          </p:cNvSpPr>
          <p:nvPr/>
        </p:nvSpPr>
        <p:spPr bwMode="auto">
          <a:xfrm>
            <a:off x="1282730" y="395350"/>
            <a:ext cx="9626540" cy="1336674"/>
          </a:xfrm>
          <a:prstGeom prst="horizontalScrol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117088" dir="2436078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年度主题：</a:t>
            </a:r>
            <a:r>
              <a:rPr lang="en-US" altLang="zh-TW" sz="4000" dirty="0">
                <a:solidFill>
                  <a:srgbClr val="00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Annual Theme and the Goal</a:t>
            </a:r>
            <a:endParaRPr lang="zh-TW" altLang="en-US" sz="4000" dirty="0">
              <a:solidFill>
                <a:srgbClr val="000000"/>
              </a:solidFill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74493" y="1981281"/>
            <a:ext cx="87963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至于我和我家，我们必定事奉耶和华</a:t>
            </a:r>
            <a:endParaRPr lang="en-US" sz="3600" dirty="0">
              <a:solidFill>
                <a:srgbClr val="FF0000"/>
              </a:solidFill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“But as for me and my house, we will serve the Lord”  (Josh 24:15)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Goal: </a:t>
            </a:r>
            <a:r>
              <a:rPr lang="zh-CN" altLang="en-US" sz="36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全教会启动家庭祭坛、家庭活动</a:t>
            </a:r>
            <a:endParaRPr lang="en-US" sz="360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Build up family altar (all-age groups)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One year,  Do one thing </a:t>
            </a:r>
          </a:p>
        </p:txBody>
      </p:sp>
    </p:spTree>
    <p:extLst>
      <p:ext uri="{BB962C8B-B14F-4D97-AF65-F5344CB8AC3E}">
        <p14:creationId xmlns:p14="http://schemas.microsoft.com/office/powerpoint/2010/main" val="4059388498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952b670f-6bee-4e6c-994d-cb4c4ab4436c}" enabled="1" method="Standard" siteId="{12709065-6e6c-41c9-9e4d-fb0a436969ce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6633</TotalTime>
  <Words>1675</Words>
  <Application>Microsoft Office PowerPoint</Application>
  <PresentationFormat>Widescreen</PresentationFormat>
  <Paragraphs>163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FZKai-Z03T</vt:lpstr>
      <vt:lpstr>KaiTi</vt:lpstr>
      <vt:lpstr>SimHei</vt:lpstr>
      <vt:lpstr>文新字海-簡楷</vt:lpstr>
      <vt:lpstr>Aptos</vt:lpstr>
      <vt:lpstr>Arial</vt:lpstr>
      <vt:lpstr>Calibri</vt:lpstr>
      <vt:lpstr>Calibri Light</vt:lpstr>
      <vt:lpstr>Tahoma</vt:lpstr>
      <vt:lpstr>Times New Roman</vt:lpstr>
      <vt:lpstr>Wingdings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Shenghua Fan</dc:creator>
  <cp:lastModifiedBy>Eva Li</cp:lastModifiedBy>
  <cp:revision>20</cp:revision>
  <dcterms:created xsi:type="dcterms:W3CDTF">2025-03-18T13:23:36Z</dcterms:created>
  <dcterms:modified xsi:type="dcterms:W3CDTF">2026-03-29T20:24:27Z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Office Theme:8\1_Office Theme:3\Blank:3\2_Office Theme:8\Default Design:3</vt:lpwstr>
  </property>
  <property fmtid="{D5CDD505-2E9C-101B-9397-08002B2CF9AE}" pid="3" name="ClassificationContentMarkingFooterText">
    <vt:lpwstr>Lexmark Confidential</vt:lpwstr>
  </property>
</Properties>
</file>