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888" r:id="rId2"/>
    <p:sldId id="1009" r:id="rId3"/>
    <p:sldId id="1105" r:id="rId4"/>
    <p:sldId id="1106" r:id="rId5"/>
    <p:sldId id="1107" r:id="rId6"/>
    <p:sldId id="1108" r:id="rId7"/>
    <p:sldId id="1109" r:id="rId8"/>
    <p:sldId id="1123" r:id="rId9"/>
    <p:sldId id="1124" r:id="rId10"/>
    <p:sldId id="1125" r:id="rId11"/>
    <p:sldId id="1111" r:id="rId12"/>
    <p:sldId id="1110" r:id="rId13"/>
    <p:sldId id="1126" r:id="rId14"/>
    <p:sldId id="1112" r:id="rId15"/>
    <p:sldId id="1127" r:id="rId16"/>
    <p:sldId id="1012" r:id="rId17"/>
  </p:sldIdLst>
  <p:sldSz cx="9144000" cy="5143500" type="screen16x9"/>
  <p:notesSz cx="7315200" cy="96012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guide id="3" orient="horz"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0000"/>
    <a:srgbClr val="FCD9BC"/>
    <a:srgbClr val="FFFF66"/>
    <a:srgbClr val="EAEBB7"/>
    <a:srgbClr val="C9CC44"/>
    <a:srgbClr val="AEB092"/>
    <a:srgbClr val="AAB6A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94" autoAdjust="0"/>
    <p:restoredTop sz="94526" autoAdjust="0"/>
  </p:normalViewPr>
  <p:slideViewPr>
    <p:cSldViewPr>
      <p:cViewPr varScale="1">
        <p:scale>
          <a:sx n="129" d="100"/>
          <a:sy n="129" d="100"/>
        </p:scale>
        <p:origin x="-1104" y="-84"/>
      </p:cViewPr>
      <p:guideLst>
        <p:guide orient="horz" pos="2160"/>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9510A215-44AC-48DA-AF86-EC2F785F13D6}" type="datetimeFigureOut">
              <a:rPr lang="en-US" smtClean="0"/>
              <a:pPr/>
              <a:t>8/1/2026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85D5665-A5AE-45BB-8848-AA424DA2142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4:notes"/>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pPr>
              <a:buSzPts val="1400"/>
            </a:pPr>
            <a:endParaRPr/>
          </a:p>
        </p:txBody>
      </p:sp>
      <p:sp>
        <p:nvSpPr>
          <p:cNvPr id="133" name="Google Shape;133;p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D73D9D37-59B6-4FD4-B62C-EA5223FD416D}" type="datetimeFigureOut">
              <a:rPr lang="zh-CN" altLang="en-US"/>
              <a:pPr>
                <a:defRPr/>
              </a:pPr>
              <a:t>2026/8/1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8609F6C-3832-4A94-9C78-A09827F5503A}"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5A349838-A36D-4165-A395-840B24B390A6}" type="datetimeFigureOut">
              <a:rPr lang="zh-CN" altLang="en-US"/>
              <a:pPr>
                <a:defRPr/>
              </a:pPr>
              <a:t>2026/8/1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73E6CA8-7327-434E-99BD-8578615981D2}"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A1029E5-0BC8-4359-9890-8277E61C6893}" type="datetimeFigureOut">
              <a:rPr lang="zh-CN" altLang="en-US"/>
              <a:pPr>
                <a:defRPr/>
              </a:pPr>
              <a:t>2026/8/1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6B9E28C-3C3A-49E1-9025-02BEA7888746}"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DC3CC31A-9154-43B9-AC08-B2E1B37570E0}" type="datetimeFigureOut">
              <a:rPr lang="zh-CN" altLang="en-US"/>
              <a:pPr>
                <a:defRPr/>
              </a:pPr>
              <a:t>2026/8/1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9F81B23-17D3-48A0-9A34-43C89BFDCDEA}"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ED9C003D-1630-4417-9F76-668A9E0FFDC5}" type="datetimeFigureOut">
              <a:rPr lang="zh-CN" altLang="en-US"/>
              <a:pPr>
                <a:defRPr/>
              </a:pPr>
              <a:t>2026/8/1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750CCD0-35AC-49FD-98B8-8BED130348F2}"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F8688E6E-A14D-4A90-B2B4-E9F41E1F8165}" type="datetimeFigureOut">
              <a:rPr lang="zh-CN" altLang="en-US"/>
              <a:pPr>
                <a:defRPr/>
              </a:pPr>
              <a:t>2026/8/1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73F350B-92BC-41F2-A4FE-565A1044C20D}"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6ED06C53-A131-498A-A525-37077DBA0095}" type="datetimeFigureOut">
              <a:rPr lang="zh-CN" altLang="en-US"/>
              <a:pPr>
                <a:defRPr/>
              </a:pPr>
              <a:t>2026/8/1</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D887A055-C9CE-4D91-9D43-D408D8ECF7F4}"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3920E5D7-D573-4729-A6A0-6031E4F961CC}" type="datetimeFigureOut">
              <a:rPr lang="zh-CN" altLang="en-US"/>
              <a:pPr>
                <a:defRPr/>
              </a:pPr>
              <a:t>2026/8/1</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4C5777D0-42B9-4AEE-ADE2-0004775D976B}"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FBE42271-1D37-45F0-82D7-82D18C5C5122}" type="datetimeFigureOut">
              <a:rPr lang="zh-CN" altLang="en-US"/>
              <a:pPr>
                <a:defRPr/>
              </a:pPr>
              <a:t>2026/8/1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2C681EDB-8CE2-40C9-AB82-6EA86292D4FE}"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79C8085-0888-43B1-9E2E-D6E727554759}" type="datetimeFigureOut">
              <a:rPr lang="zh-CN" altLang="en-US"/>
              <a:pPr>
                <a:defRPr/>
              </a:pPr>
              <a:t>2026/8/1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7EC95EFB-B999-418C-A689-C35398BA7EBE}"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AC6C5665-1B5B-4687-9E2E-C0A1946DE657}" type="datetimeFigureOut">
              <a:rPr lang="zh-CN" altLang="en-US"/>
              <a:pPr>
                <a:defRPr/>
              </a:pPr>
              <a:t>2026/8/1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6D6D2DC-6CF7-40E1-B2C3-9049AEEFDCE6}"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5979"/>
            <a:ext cx="8229600" cy="85725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457200" y="1200151"/>
            <a:ext cx="8229600" cy="3394472"/>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06C1C240-9017-4C45-A094-DD8E498073CB}" type="datetimeFigureOut">
              <a:rPr lang="zh-CN" altLang="en-US"/>
              <a:pPr>
                <a:defRPr/>
              </a:pPr>
              <a:t>2026/8/1</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77EEFD9F-D935-4FC2-AC09-44F040414EE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标题 3"/>
          <p:cNvSpPr>
            <a:spLocks noGrp="1"/>
          </p:cNvSpPr>
          <p:nvPr>
            <p:ph type="title"/>
          </p:nvPr>
        </p:nvSpPr>
        <p:spPr>
          <a:xfrm>
            <a:off x="0" y="0"/>
            <a:ext cx="9144000" cy="1857370"/>
          </a:xfrm>
        </p:spPr>
        <p:txBody>
          <a:bodyPr/>
          <a:lstStyle/>
          <a:p>
            <a:r>
              <a:rPr lang="zh-CN" altLang="en-US" sz="3600" b="1" dirty="0" smtClean="0"/>
              <a:t>两个亚当，两种生命</a:t>
            </a:r>
            <a:r>
              <a:rPr lang="en-US" altLang="zh-CN" sz="3600" b="1" dirty="0" smtClean="0"/>
              <a:t/>
            </a:r>
            <a:br>
              <a:rPr lang="en-US" altLang="zh-CN" sz="3600" b="1" dirty="0" smtClean="0"/>
            </a:br>
            <a:r>
              <a:rPr lang="en-US" altLang="zh-CN" sz="3200" b="1" dirty="0" smtClean="0"/>
              <a:t>Two Adams, Two Lives</a:t>
            </a:r>
            <a:r>
              <a:rPr lang="zh-CN" altLang="en-US" sz="3200" dirty="0" smtClean="0"/>
              <a:t/>
            </a:r>
            <a:br>
              <a:rPr lang="zh-CN" altLang="en-US" sz="3200" dirty="0" smtClean="0"/>
            </a:br>
            <a:r>
              <a:rPr lang="zh-CN" altLang="en-US" sz="3200" dirty="0" smtClean="0"/>
              <a:t>罗</a:t>
            </a:r>
            <a:r>
              <a:rPr lang="en-US" altLang="zh-CN" sz="3200" dirty="0" smtClean="0"/>
              <a:t>/Rom.</a:t>
            </a:r>
            <a:r>
              <a:rPr lang="en-US" sz="3200" dirty="0" smtClean="0"/>
              <a:t>5:12-21</a:t>
            </a:r>
            <a:endParaRPr lang="zh-CN" sz="3200" dirty="0"/>
          </a:p>
        </p:txBody>
      </p:sp>
      <p:pic>
        <p:nvPicPr>
          <p:cNvPr id="1026" name="Picture 2" descr="E:\2026 证道\两个亚当，两种生命\Adam.jpg"/>
          <p:cNvPicPr>
            <a:picLocks noChangeAspect="1" noChangeArrowheads="1"/>
          </p:cNvPicPr>
          <p:nvPr/>
        </p:nvPicPr>
        <p:blipFill>
          <a:blip r:embed="rId2" cstate="print"/>
          <a:srcRect/>
          <a:stretch>
            <a:fillRect/>
          </a:stretch>
        </p:blipFill>
        <p:spPr bwMode="auto">
          <a:xfrm>
            <a:off x="0" y="2000247"/>
            <a:ext cx="4143372" cy="3143254"/>
          </a:xfrm>
          <a:prstGeom prst="rect">
            <a:avLst/>
          </a:prstGeom>
          <a:noFill/>
        </p:spPr>
      </p:pic>
      <p:pic>
        <p:nvPicPr>
          <p:cNvPr id="1027" name="Picture 3" descr="E:\2026 证道\两个亚当，两种生命\1775431035996979.jpg"/>
          <p:cNvPicPr>
            <a:picLocks noChangeAspect="1" noChangeArrowheads="1"/>
          </p:cNvPicPr>
          <p:nvPr/>
        </p:nvPicPr>
        <p:blipFill>
          <a:blip r:embed="rId3"/>
          <a:srcRect/>
          <a:stretch>
            <a:fillRect/>
          </a:stretch>
        </p:blipFill>
        <p:spPr bwMode="auto">
          <a:xfrm>
            <a:off x="4122825" y="2000246"/>
            <a:ext cx="5021176" cy="314325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3786196"/>
          </a:xfrm>
        </p:spPr>
        <p:txBody>
          <a:bodyPr/>
          <a:lstStyle/>
          <a:p>
            <a:pPr algn="l"/>
            <a:r>
              <a:rPr lang="zh-CN" altLang="en-US" sz="3600" b="1" dirty="0" smtClean="0"/>
              <a:t>二、基督的顺服</a:t>
            </a:r>
            <a:r>
              <a:rPr lang="en-US" altLang="zh-CN" sz="3600" b="1" dirty="0" smtClean="0"/>
              <a:t>——</a:t>
            </a:r>
            <a:r>
              <a:rPr lang="zh-CN" altLang="en-US" sz="3600" b="1" dirty="0" smtClean="0"/>
              <a:t>恩典胜过罪（</a:t>
            </a:r>
            <a:r>
              <a:rPr lang="en-US" sz="3600" b="1" dirty="0" smtClean="0"/>
              <a:t>15-19</a:t>
            </a:r>
            <a:r>
              <a:rPr lang="zh-CN" altLang="en-US" sz="3600" b="1" dirty="0" smtClean="0"/>
              <a:t>）</a:t>
            </a:r>
            <a:br>
              <a:rPr lang="zh-CN" altLang="en-US" sz="3600" b="1" dirty="0" smtClean="0"/>
            </a:br>
            <a:r>
              <a:rPr lang="en-US" sz="3200" b="1" dirty="0" smtClean="0"/>
              <a:t>II. Christ's Obedience: Grace Conquered Sin (15–19)</a:t>
            </a:r>
            <a:br>
              <a:rPr lang="en-US" sz="3200" b="1" dirty="0" smtClean="0"/>
            </a:br>
            <a:r>
              <a:rPr lang="en-US" sz="3600" b="1" dirty="0" smtClean="0"/>
              <a:t/>
            </a:r>
            <a:br>
              <a:rPr lang="en-US" sz="3600" b="1" dirty="0" smtClean="0"/>
            </a:br>
            <a:r>
              <a:rPr lang="en-US" sz="1800" b="1" dirty="0" smtClean="0"/>
              <a:t/>
            </a:r>
            <a:br>
              <a:rPr lang="en-US" sz="1800" b="1" dirty="0" smtClean="0"/>
            </a:br>
            <a:r>
              <a:rPr lang="zh-CN" altLang="en-US" sz="3600" b="1" dirty="0" smtClean="0"/>
              <a:t>（二）耶稣必须重新面对亚当所面对的试探</a:t>
            </a:r>
            <a:r>
              <a:rPr lang="zh-CN" altLang="en-US" sz="3200" b="1" dirty="0" smtClean="0"/>
              <a:t/>
            </a:r>
            <a:br>
              <a:rPr lang="zh-CN" altLang="en-US" sz="3200" b="1" dirty="0" smtClean="0"/>
            </a:br>
            <a:r>
              <a:rPr lang="en-US" sz="3200" b="1" dirty="0" smtClean="0"/>
              <a:t>2. Jesus Had to Face the Same Temptation That Adam Faced</a:t>
            </a:r>
            <a:endParaRPr lang="zh-CN" sz="32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2714612" cy="1142990"/>
          </a:xfrm>
        </p:spPr>
        <p:txBody>
          <a:bodyPr/>
          <a:lstStyle/>
          <a:p>
            <a:pPr algn="l"/>
            <a:r>
              <a:rPr lang="zh-CN" altLang="en-US" sz="2800" b="1" dirty="0" smtClean="0"/>
              <a:t>亚当在伊甸园遇到</a:t>
            </a:r>
            <a:r>
              <a:rPr lang="zh-CN" altLang="en-US" sz="2800" b="1" dirty="0" smtClean="0">
                <a:solidFill>
                  <a:schemeClr val="accent6">
                    <a:lumMod val="50000"/>
                  </a:schemeClr>
                </a:solidFill>
              </a:rPr>
              <a:t>“蛇”的诱惑</a:t>
            </a:r>
          </a:p>
        </p:txBody>
      </p:sp>
      <p:pic>
        <p:nvPicPr>
          <p:cNvPr id="5122" name="Picture 2" descr="E:\2026 证道\两个亚当，两种生命\Adam-and-Eves-life.jpg"/>
          <p:cNvPicPr>
            <a:picLocks noChangeAspect="1" noChangeArrowheads="1"/>
          </p:cNvPicPr>
          <p:nvPr/>
        </p:nvPicPr>
        <p:blipFill>
          <a:blip r:embed="rId2"/>
          <a:srcRect/>
          <a:stretch>
            <a:fillRect/>
          </a:stretch>
        </p:blipFill>
        <p:spPr bwMode="auto">
          <a:xfrm>
            <a:off x="5786414" y="214296"/>
            <a:ext cx="3357586" cy="2471194"/>
          </a:xfrm>
          <a:prstGeom prst="rect">
            <a:avLst/>
          </a:prstGeom>
          <a:noFill/>
        </p:spPr>
      </p:pic>
      <p:pic>
        <p:nvPicPr>
          <p:cNvPr id="5123" name="Picture 3" descr="E:\2026 证道\两个亚当，两种生命\u2618397153353032541fm27gp0.jpg"/>
          <p:cNvPicPr>
            <a:picLocks noChangeAspect="1" noChangeArrowheads="1"/>
          </p:cNvPicPr>
          <p:nvPr/>
        </p:nvPicPr>
        <p:blipFill>
          <a:blip r:embed="rId3"/>
          <a:srcRect/>
          <a:stretch>
            <a:fillRect/>
          </a:stretch>
        </p:blipFill>
        <p:spPr bwMode="auto">
          <a:xfrm>
            <a:off x="5786446" y="2857502"/>
            <a:ext cx="3357554" cy="2143122"/>
          </a:xfrm>
          <a:prstGeom prst="rect">
            <a:avLst/>
          </a:prstGeom>
          <a:noFill/>
        </p:spPr>
      </p:pic>
      <p:sp>
        <p:nvSpPr>
          <p:cNvPr id="5" name="标题 1"/>
          <p:cNvSpPr txBox="1">
            <a:spLocks/>
          </p:cNvSpPr>
          <p:nvPr/>
        </p:nvSpPr>
        <p:spPr bwMode="auto">
          <a:xfrm>
            <a:off x="2928926" y="0"/>
            <a:ext cx="2714612" cy="1428760"/>
          </a:xfrm>
          <a:prstGeom prst="rect">
            <a:avLst/>
          </a:prstGeom>
          <a:noFill/>
          <a:ln w="9525">
            <a:noFill/>
            <a:miter lim="800000"/>
          </a:ln>
        </p:spPr>
        <p:txBody>
          <a:bodyPr vert="horz" wrap="square" lIns="91440" tIns="45720" rIns="91440" bIns="45720" numCol="1" anchor="ctr" anchorCtr="0" compatLnSpc="1"/>
          <a:lstStyle/>
          <a:p>
            <a:pPr lvl="0" eaLnBrk="0" hangingPunct="0"/>
            <a:r>
              <a:rPr lang="zh-CN" altLang="en-US" sz="2800" b="1" dirty="0" smtClean="0"/>
              <a:t>耶稣被圣灵引到旷野，</a:t>
            </a:r>
            <a:r>
              <a:rPr lang="zh-CN" altLang="en-US" sz="2800" b="1" dirty="0" smtClean="0">
                <a:solidFill>
                  <a:schemeClr val="accent6">
                    <a:lumMod val="50000"/>
                  </a:schemeClr>
                </a:solidFill>
              </a:rPr>
              <a:t>受魔鬼的试探</a:t>
            </a:r>
            <a:r>
              <a:rPr lang="zh-CN" altLang="en-US" sz="2800" b="1" dirty="0" smtClean="0"/>
              <a:t>。太</a:t>
            </a:r>
            <a:r>
              <a:rPr lang="en-US" sz="2800" b="1" dirty="0" smtClean="0"/>
              <a:t>4:1</a:t>
            </a:r>
            <a:endParaRPr kumimoji="0" lang="zh-CN" altLang="en-US" sz="28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6" name="Rectangle 5"/>
          <p:cNvSpPr/>
          <p:nvPr/>
        </p:nvSpPr>
        <p:spPr>
          <a:xfrm>
            <a:off x="500034" y="1571618"/>
            <a:ext cx="1285884" cy="461665"/>
          </a:xfrm>
          <a:prstGeom prst="rect">
            <a:avLst/>
          </a:prstGeom>
        </p:spPr>
        <p:txBody>
          <a:bodyPr wrap="square">
            <a:spAutoFit/>
          </a:bodyPr>
          <a:lstStyle/>
          <a:p>
            <a:r>
              <a:rPr lang="zh-CN" altLang="en-US" sz="2400" b="1" dirty="0" smtClean="0"/>
              <a:t>伊甸园</a:t>
            </a:r>
            <a:endParaRPr lang="zh-CN" altLang="en-US" sz="2400" b="1" dirty="0"/>
          </a:p>
        </p:txBody>
      </p:sp>
      <p:sp>
        <p:nvSpPr>
          <p:cNvPr id="7" name="Rectangle 6"/>
          <p:cNvSpPr/>
          <p:nvPr/>
        </p:nvSpPr>
        <p:spPr>
          <a:xfrm>
            <a:off x="0" y="2465844"/>
            <a:ext cx="2786050" cy="2677656"/>
          </a:xfrm>
          <a:prstGeom prst="rect">
            <a:avLst/>
          </a:prstGeom>
        </p:spPr>
        <p:txBody>
          <a:bodyPr wrap="square">
            <a:spAutoFit/>
          </a:bodyPr>
          <a:lstStyle/>
          <a:p>
            <a:r>
              <a:rPr lang="zh-CN" altLang="en-US" sz="2400" b="1" dirty="0" smtClean="0"/>
              <a:t>是一个完美的世界。没有疾病。没有死亡。没有眼泪。没有荆棘。没有痛苦。园中的果子可以随意吃。动物也不会伤害人。</a:t>
            </a:r>
            <a:endParaRPr lang="zh-CN" altLang="en-US" sz="2400" b="1" dirty="0"/>
          </a:p>
        </p:txBody>
      </p:sp>
      <p:sp>
        <p:nvSpPr>
          <p:cNvPr id="8" name="Rectangle 7"/>
          <p:cNvSpPr/>
          <p:nvPr/>
        </p:nvSpPr>
        <p:spPr>
          <a:xfrm>
            <a:off x="3857620" y="1643056"/>
            <a:ext cx="803425" cy="461665"/>
          </a:xfrm>
          <a:prstGeom prst="rect">
            <a:avLst/>
          </a:prstGeom>
        </p:spPr>
        <p:txBody>
          <a:bodyPr wrap="none">
            <a:spAutoFit/>
          </a:bodyPr>
          <a:lstStyle/>
          <a:p>
            <a:r>
              <a:rPr lang="zh-CN" altLang="en-US" sz="2400" b="1" dirty="0" smtClean="0"/>
              <a:t>旷野</a:t>
            </a:r>
            <a:endParaRPr lang="zh-CN" altLang="en-US" sz="2400" b="1" dirty="0"/>
          </a:p>
        </p:txBody>
      </p:sp>
      <p:sp>
        <p:nvSpPr>
          <p:cNvPr id="9" name="Rectangle 8"/>
          <p:cNvSpPr/>
          <p:nvPr/>
        </p:nvSpPr>
        <p:spPr>
          <a:xfrm>
            <a:off x="3143240" y="2465844"/>
            <a:ext cx="2643206" cy="2677656"/>
          </a:xfrm>
          <a:prstGeom prst="rect">
            <a:avLst/>
          </a:prstGeom>
        </p:spPr>
        <p:txBody>
          <a:bodyPr wrap="square">
            <a:spAutoFit/>
          </a:bodyPr>
          <a:lstStyle/>
          <a:p>
            <a:r>
              <a:rPr lang="zh-CN" altLang="en-US" sz="2400" b="1" dirty="0" smtClean="0"/>
              <a:t>是一个已经堕落的世界。没有丰富的果子。没有舒适的环境。没有人的陪伴。只有炎热的白天，寒冷的夜晚，还有野兽的危险。</a:t>
            </a:r>
            <a:endParaRPr lang="zh-CN" altLang="en-US" sz="2400" b="1" dirty="0"/>
          </a:p>
        </p:txBody>
      </p:sp>
      <p:sp>
        <p:nvSpPr>
          <p:cNvPr id="10" name="Down Arrow 9"/>
          <p:cNvSpPr/>
          <p:nvPr/>
        </p:nvSpPr>
        <p:spPr>
          <a:xfrm>
            <a:off x="928662" y="1214428"/>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2" name="Down Arrow 11"/>
          <p:cNvSpPr/>
          <p:nvPr/>
        </p:nvSpPr>
        <p:spPr>
          <a:xfrm>
            <a:off x="928662" y="2071684"/>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3" name="Down Arrow 12"/>
          <p:cNvSpPr/>
          <p:nvPr/>
        </p:nvSpPr>
        <p:spPr>
          <a:xfrm>
            <a:off x="4143372" y="2143122"/>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4" name="Down Arrow 13"/>
          <p:cNvSpPr/>
          <p:nvPr/>
        </p:nvSpPr>
        <p:spPr>
          <a:xfrm>
            <a:off x="4143372" y="1357304"/>
            <a:ext cx="285752" cy="28575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2643188"/>
            <a:ext cx="3143208" cy="2071702"/>
          </a:xfrm>
        </p:spPr>
        <p:txBody>
          <a:bodyPr/>
          <a:lstStyle/>
          <a:p>
            <a:pPr algn="l"/>
            <a:r>
              <a:rPr lang="zh-CN" altLang="en-US" sz="2400" b="1" dirty="0" smtClean="0"/>
              <a:t>当时</a:t>
            </a:r>
            <a:r>
              <a:rPr lang="zh-CN" altLang="en-US" sz="2400" b="1" dirty="0" smtClean="0"/>
              <a:t>，园中各样树上的果子，亚当可以随意吃。所以，在他接受试探的时候，有可能他刚刚吃饱。没有任何缺乏。同时，他还有夏娃和动物们的陪伴。</a:t>
            </a:r>
          </a:p>
        </p:txBody>
      </p:sp>
      <p:pic>
        <p:nvPicPr>
          <p:cNvPr id="4100" name="Picture 4" descr="E:\2026 证道\两个亚当，两种生命\jesus tempted.jpeg"/>
          <p:cNvPicPr>
            <a:picLocks noChangeAspect="1" noChangeArrowheads="1"/>
          </p:cNvPicPr>
          <p:nvPr/>
        </p:nvPicPr>
        <p:blipFill>
          <a:blip r:embed="rId2"/>
          <a:srcRect/>
          <a:stretch>
            <a:fillRect/>
          </a:stretch>
        </p:blipFill>
        <p:spPr bwMode="auto">
          <a:xfrm>
            <a:off x="6357950" y="2961090"/>
            <a:ext cx="2786050" cy="2182410"/>
          </a:xfrm>
          <a:prstGeom prst="rect">
            <a:avLst/>
          </a:prstGeom>
          <a:noFill/>
        </p:spPr>
      </p:pic>
      <p:pic>
        <p:nvPicPr>
          <p:cNvPr id="4103" name="Picture 7" descr="E:\2026 证道\两个亚当，两种生命\3.jpeg"/>
          <p:cNvPicPr>
            <a:picLocks noChangeAspect="1" noChangeArrowheads="1"/>
          </p:cNvPicPr>
          <p:nvPr/>
        </p:nvPicPr>
        <p:blipFill>
          <a:blip r:embed="rId3"/>
          <a:srcRect/>
          <a:stretch>
            <a:fillRect/>
          </a:stretch>
        </p:blipFill>
        <p:spPr bwMode="auto">
          <a:xfrm>
            <a:off x="6357950" y="0"/>
            <a:ext cx="2786050" cy="2571768"/>
          </a:xfrm>
          <a:prstGeom prst="rect">
            <a:avLst/>
          </a:prstGeom>
          <a:noFill/>
        </p:spPr>
      </p:pic>
      <p:sp>
        <p:nvSpPr>
          <p:cNvPr id="5" name="Rectangle 4"/>
          <p:cNvSpPr/>
          <p:nvPr/>
        </p:nvSpPr>
        <p:spPr>
          <a:xfrm>
            <a:off x="928662" y="1214428"/>
            <a:ext cx="1285884" cy="461665"/>
          </a:xfrm>
          <a:prstGeom prst="rect">
            <a:avLst/>
          </a:prstGeom>
        </p:spPr>
        <p:txBody>
          <a:bodyPr wrap="square">
            <a:spAutoFit/>
          </a:bodyPr>
          <a:lstStyle/>
          <a:p>
            <a:r>
              <a:rPr lang="zh-CN" altLang="en-US" sz="2400" b="1" dirty="0" smtClean="0"/>
              <a:t>伊甸园</a:t>
            </a:r>
            <a:endParaRPr lang="zh-CN" altLang="en-US" sz="2400" b="1" dirty="0"/>
          </a:p>
        </p:txBody>
      </p:sp>
      <p:sp>
        <p:nvSpPr>
          <p:cNvPr id="6" name="Rectangle 5"/>
          <p:cNvSpPr/>
          <p:nvPr/>
        </p:nvSpPr>
        <p:spPr>
          <a:xfrm>
            <a:off x="1071538" y="142858"/>
            <a:ext cx="1285884" cy="461665"/>
          </a:xfrm>
          <a:prstGeom prst="rect">
            <a:avLst/>
          </a:prstGeom>
        </p:spPr>
        <p:txBody>
          <a:bodyPr wrap="square">
            <a:spAutoFit/>
          </a:bodyPr>
          <a:lstStyle/>
          <a:p>
            <a:r>
              <a:rPr lang="zh-CN" altLang="en-US" sz="2400" b="1" dirty="0" smtClean="0"/>
              <a:t>亚当</a:t>
            </a:r>
            <a:endParaRPr lang="zh-CN" altLang="en-US" sz="2400" b="1" dirty="0"/>
          </a:p>
        </p:txBody>
      </p:sp>
      <p:sp>
        <p:nvSpPr>
          <p:cNvPr id="7" name="Rectangle 6"/>
          <p:cNvSpPr/>
          <p:nvPr/>
        </p:nvSpPr>
        <p:spPr>
          <a:xfrm>
            <a:off x="4286248" y="142858"/>
            <a:ext cx="1285884" cy="461665"/>
          </a:xfrm>
          <a:prstGeom prst="rect">
            <a:avLst/>
          </a:prstGeom>
        </p:spPr>
        <p:txBody>
          <a:bodyPr wrap="square">
            <a:spAutoFit/>
          </a:bodyPr>
          <a:lstStyle/>
          <a:p>
            <a:r>
              <a:rPr lang="zh-CN" altLang="en-US" sz="2400" b="1" dirty="0" smtClean="0"/>
              <a:t>耶稣</a:t>
            </a:r>
            <a:endParaRPr lang="zh-CN" altLang="en-US" sz="2400" b="1" dirty="0"/>
          </a:p>
        </p:txBody>
      </p:sp>
      <p:sp>
        <p:nvSpPr>
          <p:cNvPr id="8" name="Rectangle 7"/>
          <p:cNvSpPr/>
          <p:nvPr/>
        </p:nvSpPr>
        <p:spPr>
          <a:xfrm>
            <a:off x="4286248" y="1142990"/>
            <a:ext cx="1214446" cy="461665"/>
          </a:xfrm>
          <a:prstGeom prst="rect">
            <a:avLst/>
          </a:prstGeom>
        </p:spPr>
        <p:txBody>
          <a:bodyPr wrap="square">
            <a:spAutoFit/>
          </a:bodyPr>
          <a:lstStyle/>
          <a:p>
            <a:r>
              <a:rPr lang="zh-CN" altLang="en-US" sz="2400" b="1" dirty="0" smtClean="0"/>
              <a:t>旷野</a:t>
            </a:r>
            <a:endParaRPr lang="zh-CN" altLang="en-US" sz="2400" b="1" dirty="0"/>
          </a:p>
        </p:txBody>
      </p:sp>
      <p:sp>
        <p:nvSpPr>
          <p:cNvPr id="9" name="标题 1"/>
          <p:cNvSpPr txBox="1">
            <a:spLocks/>
          </p:cNvSpPr>
          <p:nvPr/>
        </p:nvSpPr>
        <p:spPr bwMode="auto">
          <a:xfrm>
            <a:off x="3214678" y="2571750"/>
            <a:ext cx="3143208" cy="2000246"/>
          </a:xfrm>
          <a:prstGeom prst="rect">
            <a:avLst/>
          </a:prstGeom>
          <a:noFill/>
          <a:ln w="9525">
            <a:noFill/>
            <a:miter lim="800000"/>
          </a:ln>
        </p:spPr>
        <p:txBody>
          <a:bodyPr vert="horz" wrap="square" lIns="91440" tIns="45720" rIns="91440" bIns="45720" numCol="1" anchor="ctr" anchorCtr="0" compatLnSpc="1"/>
          <a:lstStyle/>
          <a:p>
            <a:r>
              <a:rPr lang="zh-CN" altLang="en-US" sz="2400" b="1" dirty="0" smtClean="0"/>
              <a:t>“</a:t>
            </a:r>
            <a:r>
              <a:rPr lang="zh-CN" altLang="en-US" sz="2400" b="1" dirty="0" smtClean="0"/>
              <a:t>他禁食了四十昼夜，</a:t>
            </a:r>
            <a:r>
              <a:rPr lang="zh-CN" altLang="en-US" sz="2400" b="1" dirty="0" smtClean="0">
                <a:solidFill>
                  <a:srgbClr val="0070C0"/>
                </a:solidFill>
              </a:rPr>
              <a:t>后来就饿了</a:t>
            </a:r>
            <a:r>
              <a:rPr lang="zh-CN" altLang="en-US" sz="2400" b="1" dirty="0" smtClean="0"/>
              <a:t>。”</a:t>
            </a:r>
            <a:r>
              <a:rPr lang="en-US" sz="2400" b="1" dirty="0" smtClean="0"/>
              <a:t>(</a:t>
            </a:r>
            <a:r>
              <a:rPr lang="zh-CN" altLang="en-US" sz="2400" b="1" dirty="0" smtClean="0"/>
              <a:t>太</a:t>
            </a:r>
            <a:r>
              <a:rPr lang="en-US" sz="2400" b="1" dirty="0" smtClean="0"/>
              <a:t>4:2)</a:t>
            </a:r>
          </a:p>
          <a:p>
            <a:r>
              <a:rPr lang="zh-CN" altLang="en-US" sz="2400" b="1" dirty="0" smtClean="0"/>
              <a:t>    为什么圣经要特别强调</a:t>
            </a:r>
            <a:r>
              <a:rPr lang="en-US" sz="2400" b="1" dirty="0" smtClean="0"/>
              <a:t>"</a:t>
            </a:r>
            <a:r>
              <a:rPr lang="zh-CN" altLang="en-US" sz="2400" b="1" dirty="0" smtClean="0">
                <a:solidFill>
                  <a:srgbClr val="0070C0"/>
                </a:solidFill>
              </a:rPr>
              <a:t>后来就饿了</a:t>
            </a:r>
            <a:r>
              <a:rPr lang="en-US" sz="2400" b="1" dirty="0" smtClean="0"/>
              <a:t>"</a:t>
            </a:r>
            <a:r>
              <a:rPr lang="zh-CN" altLang="en-US" sz="2400" b="1" dirty="0" smtClean="0"/>
              <a:t>？因为人在饥饿、孤单、无助的时候，最容易落入试探之中。</a:t>
            </a:r>
            <a:endParaRPr lang="zh-CN" sz="2400" b="1" dirty="0"/>
          </a:p>
        </p:txBody>
      </p:sp>
      <p:sp>
        <p:nvSpPr>
          <p:cNvPr id="11" name="Down Arrow 10"/>
          <p:cNvSpPr/>
          <p:nvPr/>
        </p:nvSpPr>
        <p:spPr>
          <a:xfrm>
            <a:off x="4572000" y="1643056"/>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2" name="Down Arrow 11"/>
          <p:cNvSpPr/>
          <p:nvPr/>
        </p:nvSpPr>
        <p:spPr>
          <a:xfrm>
            <a:off x="4572000" y="714362"/>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3" name="Down Arrow 12"/>
          <p:cNvSpPr/>
          <p:nvPr/>
        </p:nvSpPr>
        <p:spPr>
          <a:xfrm>
            <a:off x="1285852" y="1714494"/>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4" name="Down Arrow 13"/>
          <p:cNvSpPr/>
          <p:nvPr/>
        </p:nvSpPr>
        <p:spPr>
          <a:xfrm>
            <a:off x="1285852" y="714362"/>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E:\2026 证道\两个亚当，两种生命\1.jpg"/>
          <p:cNvPicPr>
            <a:picLocks noChangeAspect="1" noChangeArrowheads="1"/>
          </p:cNvPicPr>
          <p:nvPr/>
        </p:nvPicPr>
        <p:blipFill>
          <a:blip r:embed="rId2"/>
          <a:srcRect/>
          <a:stretch>
            <a:fillRect/>
          </a:stretch>
        </p:blipFill>
        <p:spPr bwMode="auto">
          <a:xfrm>
            <a:off x="5691193" y="0"/>
            <a:ext cx="3452807" cy="2857502"/>
          </a:xfrm>
          <a:prstGeom prst="rect">
            <a:avLst/>
          </a:prstGeom>
          <a:noFill/>
        </p:spPr>
      </p:pic>
      <p:pic>
        <p:nvPicPr>
          <p:cNvPr id="6146" name="Picture 2" descr="E:\2026 证道\两个亚当，两种生命\20170417114659.jpg"/>
          <p:cNvPicPr>
            <a:picLocks noChangeAspect="1" noChangeArrowheads="1"/>
          </p:cNvPicPr>
          <p:nvPr/>
        </p:nvPicPr>
        <p:blipFill>
          <a:blip r:embed="rId3"/>
          <a:srcRect/>
          <a:stretch>
            <a:fillRect/>
          </a:stretch>
        </p:blipFill>
        <p:spPr bwMode="auto">
          <a:xfrm>
            <a:off x="5643570" y="3000379"/>
            <a:ext cx="2037238" cy="2143122"/>
          </a:xfrm>
          <a:prstGeom prst="rect">
            <a:avLst/>
          </a:prstGeom>
          <a:noFill/>
        </p:spPr>
      </p:pic>
      <p:pic>
        <p:nvPicPr>
          <p:cNvPr id="6147" name="Picture 3" descr="E:\2026 证道\两个亚当，两种生命\images (1).jpeg"/>
          <p:cNvPicPr>
            <a:picLocks noChangeAspect="1" noChangeArrowheads="1"/>
          </p:cNvPicPr>
          <p:nvPr/>
        </p:nvPicPr>
        <p:blipFill>
          <a:blip r:embed="rId4"/>
          <a:srcRect/>
          <a:stretch>
            <a:fillRect/>
          </a:stretch>
        </p:blipFill>
        <p:spPr bwMode="auto">
          <a:xfrm>
            <a:off x="7715272" y="3000379"/>
            <a:ext cx="1428728" cy="2143122"/>
          </a:xfrm>
          <a:prstGeom prst="rect">
            <a:avLst/>
          </a:prstGeom>
          <a:noFill/>
        </p:spPr>
      </p:pic>
      <p:sp>
        <p:nvSpPr>
          <p:cNvPr id="7" name="Rectangle 6"/>
          <p:cNvSpPr/>
          <p:nvPr/>
        </p:nvSpPr>
        <p:spPr>
          <a:xfrm>
            <a:off x="428596" y="285734"/>
            <a:ext cx="928694" cy="461665"/>
          </a:xfrm>
          <a:prstGeom prst="rect">
            <a:avLst/>
          </a:prstGeom>
        </p:spPr>
        <p:txBody>
          <a:bodyPr wrap="square">
            <a:spAutoFit/>
          </a:bodyPr>
          <a:lstStyle/>
          <a:p>
            <a:r>
              <a:rPr lang="zh-CN" altLang="en-US" sz="2400" b="1" dirty="0" smtClean="0"/>
              <a:t>亚当</a:t>
            </a:r>
            <a:endParaRPr lang="zh-CN" altLang="en-US" sz="2400" b="1" dirty="0"/>
          </a:p>
        </p:txBody>
      </p:sp>
      <p:sp>
        <p:nvSpPr>
          <p:cNvPr id="8" name="Rectangle 7"/>
          <p:cNvSpPr/>
          <p:nvPr/>
        </p:nvSpPr>
        <p:spPr>
          <a:xfrm>
            <a:off x="214282" y="1500180"/>
            <a:ext cx="1285884" cy="461665"/>
          </a:xfrm>
          <a:prstGeom prst="rect">
            <a:avLst/>
          </a:prstGeom>
        </p:spPr>
        <p:txBody>
          <a:bodyPr wrap="square">
            <a:spAutoFit/>
          </a:bodyPr>
          <a:lstStyle/>
          <a:p>
            <a:r>
              <a:rPr lang="zh-CN" altLang="en-US" sz="2400" b="1" dirty="0" smtClean="0"/>
              <a:t>伊甸园</a:t>
            </a:r>
            <a:endParaRPr lang="zh-CN" altLang="en-US" sz="2400" b="1" dirty="0"/>
          </a:p>
        </p:txBody>
      </p:sp>
      <p:sp>
        <p:nvSpPr>
          <p:cNvPr id="9" name="Rectangle 8"/>
          <p:cNvSpPr/>
          <p:nvPr/>
        </p:nvSpPr>
        <p:spPr>
          <a:xfrm>
            <a:off x="3571868" y="214296"/>
            <a:ext cx="857256" cy="461665"/>
          </a:xfrm>
          <a:prstGeom prst="rect">
            <a:avLst/>
          </a:prstGeom>
        </p:spPr>
        <p:txBody>
          <a:bodyPr wrap="square">
            <a:spAutoFit/>
          </a:bodyPr>
          <a:lstStyle/>
          <a:p>
            <a:r>
              <a:rPr lang="zh-CN" altLang="en-US" sz="2400" b="1" dirty="0" smtClean="0"/>
              <a:t>耶稣</a:t>
            </a:r>
            <a:endParaRPr lang="zh-CN" altLang="en-US" sz="2400" b="1" dirty="0"/>
          </a:p>
        </p:txBody>
      </p:sp>
      <p:sp>
        <p:nvSpPr>
          <p:cNvPr id="10" name="Rectangle 9"/>
          <p:cNvSpPr/>
          <p:nvPr/>
        </p:nvSpPr>
        <p:spPr>
          <a:xfrm>
            <a:off x="3571868" y="1142990"/>
            <a:ext cx="1214446" cy="461665"/>
          </a:xfrm>
          <a:prstGeom prst="rect">
            <a:avLst/>
          </a:prstGeom>
        </p:spPr>
        <p:txBody>
          <a:bodyPr wrap="square">
            <a:spAutoFit/>
          </a:bodyPr>
          <a:lstStyle/>
          <a:p>
            <a:r>
              <a:rPr lang="zh-CN" altLang="en-US" sz="2400" b="1" dirty="0" smtClean="0"/>
              <a:t>旷野</a:t>
            </a:r>
            <a:endParaRPr lang="zh-CN" altLang="en-US" sz="2400" b="1" dirty="0"/>
          </a:p>
        </p:txBody>
      </p:sp>
      <p:sp>
        <p:nvSpPr>
          <p:cNvPr id="11" name="标题 1"/>
          <p:cNvSpPr>
            <a:spLocks noGrp="1"/>
          </p:cNvSpPr>
          <p:nvPr>
            <p:ph type="title"/>
          </p:nvPr>
        </p:nvSpPr>
        <p:spPr>
          <a:xfrm>
            <a:off x="0" y="2214560"/>
            <a:ext cx="1857356" cy="2071702"/>
          </a:xfrm>
        </p:spPr>
        <p:txBody>
          <a:bodyPr/>
          <a:lstStyle/>
          <a:p>
            <a:pPr algn="l"/>
            <a:r>
              <a:rPr lang="zh-CN" altLang="en-US" sz="2400" b="1" dirty="0" smtClean="0"/>
              <a:t>伊甸园</a:t>
            </a:r>
            <a:r>
              <a:rPr lang="zh-CN" altLang="en-US" sz="2400" b="1" dirty="0" smtClean="0"/>
              <a:t>一次的试探</a:t>
            </a:r>
          </a:p>
        </p:txBody>
      </p:sp>
      <p:sp>
        <p:nvSpPr>
          <p:cNvPr id="12" name="标题 1"/>
          <p:cNvSpPr txBox="1">
            <a:spLocks/>
          </p:cNvSpPr>
          <p:nvPr/>
        </p:nvSpPr>
        <p:spPr bwMode="auto">
          <a:xfrm>
            <a:off x="2285984" y="2643188"/>
            <a:ext cx="3429024" cy="2000246"/>
          </a:xfrm>
          <a:prstGeom prst="rect">
            <a:avLst/>
          </a:prstGeom>
          <a:noFill/>
          <a:ln w="9525">
            <a:noFill/>
            <a:miter lim="800000"/>
          </a:ln>
        </p:spPr>
        <p:txBody>
          <a:bodyPr vert="horz" wrap="square" lIns="91440" tIns="45720" rIns="91440" bIns="45720" numCol="1" anchor="ctr" anchorCtr="0" compatLnSpc="1"/>
          <a:lstStyle/>
          <a:p>
            <a:r>
              <a:rPr lang="zh-CN" altLang="en-US" sz="2400" b="1" dirty="0" smtClean="0"/>
              <a:t>耶稣</a:t>
            </a:r>
            <a:r>
              <a:rPr lang="zh-CN" altLang="en-US" sz="2400" b="1" dirty="0" smtClean="0"/>
              <a:t>面对的是一生的顺服。旷野只是开始。真正最大的试探，是在客西马尼园</a:t>
            </a:r>
            <a:r>
              <a:rPr lang="en-US" altLang="zh-CN" sz="2400" b="1" dirty="0" smtClean="0"/>
              <a:t>……</a:t>
            </a:r>
            <a:r>
              <a:rPr lang="zh-CN" altLang="en-US" sz="2400" b="1" dirty="0" smtClean="0">
                <a:solidFill>
                  <a:srgbClr val="00B050"/>
                </a:solidFill>
              </a:rPr>
              <a:t>我父啊，倘若可行，求你叫这杯离开我。</a:t>
            </a:r>
            <a:r>
              <a:rPr lang="zh-CN" altLang="en-US" sz="2400" b="1" dirty="0" smtClean="0">
                <a:solidFill>
                  <a:srgbClr val="0070C0"/>
                </a:solidFill>
              </a:rPr>
              <a:t>然而，不要照我的意思，只要照你的意思。</a:t>
            </a:r>
            <a:endParaRPr lang="zh-CN" sz="2400" b="1" dirty="0">
              <a:solidFill>
                <a:srgbClr val="0070C0"/>
              </a:solidFill>
            </a:endParaRPr>
          </a:p>
        </p:txBody>
      </p:sp>
      <p:sp>
        <p:nvSpPr>
          <p:cNvPr id="13" name="Down Arrow 12"/>
          <p:cNvSpPr/>
          <p:nvPr/>
        </p:nvSpPr>
        <p:spPr>
          <a:xfrm>
            <a:off x="3857620" y="1643056"/>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4" name="Down Arrow 13"/>
          <p:cNvSpPr/>
          <p:nvPr/>
        </p:nvSpPr>
        <p:spPr>
          <a:xfrm>
            <a:off x="3857620" y="714362"/>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5" name="Down Arrow 14"/>
          <p:cNvSpPr/>
          <p:nvPr/>
        </p:nvSpPr>
        <p:spPr>
          <a:xfrm>
            <a:off x="642910" y="2214560"/>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6" name="Down Arrow 15"/>
          <p:cNvSpPr/>
          <p:nvPr/>
        </p:nvSpPr>
        <p:spPr>
          <a:xfrm>
            <a:off x="642910" y="1000114"/>
            <a:ext cx="285752" cy="35719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en-US" sz="3000" b="1" dirty="0" smtClean="0"/>
              <a:t>15</a:t>
            </a:r>
            <a:r>
              <a:rPr lang="zh-CN" altLang="en-US" sz="3000" b="1" dirty="0" smtClean="0"/>
              <a:t>若因一人的过犯，众人都死了，何况神的恩典，与那因耶稣基督一人恩典中的赏赐，</a:t>
            </a:r>
            <a:r>
              <a:rPr lang="zh-CN" altLang="en-US" sz="3000" b="1" dirty="0" smtClean="0">
                <a:solidFill>
                  <a:srgbClr val="0070C0"/>
                </a:solidFill>
              </a:rPr>
              <a:t>岂不更加倍地</a:t>
            </a:r>
            <a:r>
              <a:rPr lang="zh-CN" altLang="en-US" sz="3000" b="1" dirty="0" smtClean="0"/>
              <a:t>临到众人吗</a:t>
            </a:r>
            <a:r>
              <a:rPr lang="en-US" altLang="zh-CN" sz="3000" b="1" dirty="0" smtClean="0"/>
              <a:t>……</a:t>
            </a:r>
            <a:r>
              <a:rPr lang="en-US" sz="3000" b="1" dirty="0" smtClean="0"/>
              <a:t>17</a:t>
            </a:r>
            <a:r>
              <a:rPr lang="zh-CN" altLang="en-US" sz="3000" b="1" dirty="0" smtClean="0"/>
              <a:t>若因一人的过犯，死就因这一人作了王，</a:t>
            </a:r>
            <a:r>
              <a:rPr lang="zh-CN" altLang="en-US" sz="3000" b="1" dirty="0" smtClean="0">
                <a:solidFill>
                  <a:srgbClr val="0070C0"/>
                </a:solidFill>
              </a:rPr>
              <a:t>何况那些受洪恩又蒙所赐之义的，岂不更要</a:t>
            </a:r>
            <a:r>
              <a:rPr lang="zh-CN" altLang="en-US" sz="3000" b="1" dirty="0" smtClean="0"/>
              <a:t>因耶稣基督一人在生命中作王吗？</a:t>
            </a:r>
            <a:r>
              <a:rPr lang="en-US" altLang="zh-CN" sz="3000" b="1" dirty="0" smtClean="0"/>
              <a:t/>
            </a:r>
            <a:br>
              <a:rPr lang="en-US" altLang="zh-CN" sz="3000" b="1" dirty="0" smtClean="0"/>
            </a:br>
            <a:r>
              <a:rPr lang="en-US" altLang="zh-CN" sz="2600" b="1" dirty="0" smtClean="0"/>
              <a:t>15For if the many died by the trespass of the one man, how much more did God’s grace and the gift that came by the grace of the one man, Jesus Christ, </a:t>
            </a:r>
            <a:r>
              <a:rPr lang="en-US" altLang="zh-CN" sz="2600" b="1" dirty="0" smtClean="0">
                <a:solidFill>
                  <a:srgbClr val="0070C0"/>
                </a:solidFill>
              </a:rPr>
              <a:t>overflow to the many</a:t>
            </a:r>
            <a:r>
              <a:rPr lang="en-US" altLang="zh-CN" sz="2600" b="1" dirty="0" smtClean="0"/>
              <a:t>...17For if, by the trespass of the one man, death reigned through that one man, </a:t>
            </a:r>
            <a:r>
              <a:rPr lang="en-US" altLang="zh-CN" sz="2600" b="1" dirty="0" smtClean="0">
                <a:solidFill>
                  <a:srgbClr val="0070C0"/>
                </a:solidFill>
              </a:rPr>
              <a:t>how much more will those who receive God’s abundant provision of grace and of the gift </a:t>
            </a:r>
            <a:r>
              <a:rPr lang="en-US" altLang="zh-CN" sz="2600" b="1" dirty="0" smtClean="0"/>
              <a:t>of righteousness reign in life through the one man, Jesus Christ!</a:t>
            </a:r>
            <a:endParaRPr lang="zh-CN" sz="2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zh-CN" altLang="en-US" sz="3600" b="1" dirty="0" smtClean="0"/>
              <a:t>三、你的选择</a:t>
            </a:r>
            <a:r>
              <a:rPr lang="en-US" altLang="zh-CN" sz="3600" b="1" dirty="0" smtClean="0"/>
              <a:t>——</a:t>
            </a:r>
            <a:r>
              <a:rPr lang="zh-CN" altLang="en-US" sz="3600" b="1" dirty="0" smtClean="0"/>
              <a:t>活在亚当里，还是活在基督里（</a:t>
            </a:r>
            <a:r>
              <a:rPr lang="en-US" sz="3600" b="1" dirty="0" smtClean="0"/>
              <a:t>20-21</a:t>
            </a:r>
            <a:r>
              <a:rPr lang="zh-CN" altLang="en-US" sz="3600" b="1" dirty="0" smtClean="0"/>
              <a:t>）</a:t>
            </a:r>
            <a:br>
              <a:rPr lang="zh-CN" altLang="en-US" sz="3600" b="1" dirty="0" smtClean="0"/>
            </a:br>
            <a:r>
              <a:rPr lang="en-US" sz="3600" b="1" dirty="0" smtClean="0"/>
              <a:t>III. Your Choice: Will You Live in Adam or in Christ? (20–21)</a:t>
            </a:r>
            <a:br>
              <a:rPr lang="en-US" sz="3600" b="1" dirty="0" smtClean="0"/>
            </a:br>
            <a:r>
              <a:rPr lang="en-US" sz="1800" b="1" dirty="0" smtClean="0"/>
              <a:t/>
            </a:r>
            <a:br>
              <a:rPr lang="en-US" sz="1800" b="1" dirty="0" smtClean="0"/>
            </a:br>
            <a:r>
              <a:rPr lang="zh-CN" altLang="en-US" sz="3600" b="1" dirty="0" smtClean="0"/>
              <a:t> </a:t>
            </a:r>
            <a:r>
              <a:rPr lang="en-US" altLang="zh-CN" sz="3600" b="1" dirty="0" smtClean="0"/>
              <a:t>21</a:t>
            </a:r>
            <a:r>
              <a:rPr lang="zh-CN" altLang="en-US" sz="3600" b="1" dirty="0" smtClean="0"/>
              <a:t>就如罪作王叫人死，照样</a:t>
            </a:r>
            <a:r>
              <a:rPr lang="zh-CN" altLang="en-US" sz="3600" b="1" dirty="0" smtClean="0">
                <a:solidFill>
                  <a:srgbClr val="0070C0"/>
                </a:solidFill>
              </a:rPr>
              <a:t>恩典也借着义作王，叫人因我们的主耶稣基督得永生</a:t>
            </a:r>
            <a:r>
              <a:rPr lang="zh-CN" altLang="en-US" sz="3600" b="1" dirty="0" smtClean="0"/>
              <a:t>。</a:t>
            </a:r>
            <a:br>
              <a:rPr lang="zh-CN" altLang="en-US" sz="3600" b="1" dirty="0" smtClean="0"/>
            </a:br>
            <a:r>
              <a:rPr lang="en-US" altLang="zh-CN" sz="3200" b="1" dirty="0" smtClean="0"/>
              <a:t>21</a:t>
            </a:r>
            <a:r>
              <a:rPr lang="en-US" sz="3200" b="1" dirty="0" smtClean="0"/>
              <a:t>so that, just as sin reigned in death, so also grace might reign through righteousness to bring eternal life through Jesus Christ our Lord.</a:t>
            </a:r>
            <a:endParaRPr lang="zh-CN" sz="32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0" y="1"/>
            <a:ext cx="9144000" cy="357188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4000" b="1" dirty="0" err="1" smtClean="0">
                <a:latin typeface="汉仪中楷简" panose="02010604000101010101" pitchFamily="2" charset="-122"/>
                <a:ea typeface="汉仪中楷简" panose="02010604000101010101" pitchFamily="2" charset="-122"/>
                <a:cs typeface="Arial" panose="020B0604020202020204"/>
                <a:sym typeface="Arial" panose="020B0604020202020204"/>
              </a:rPr>
              <a:t>总结</a:t>
            </a:r>
            <a:r>
              <a:rPr lang="en-US" sz="4000" b="1" dirty="0" smtClean="0">
                <a:latin typeface="Arial" panose="020B0604020202020204"/>
                <a:ea typeface="Arial" panose="020B0604020202020204"/>
                <a:cs typeface="Arial" panose="020B0604020202020204"/>
                <a:sym typeface="Arial" panose="020B0604020202020204"/>
              </a:rPr>
              <a:t/>
            </a:r>
            <a:br>
              <a:rPr lang="en-US" sz="4000" b="1" dirty="0" smtClean="0">
                <a:latin typeface="Arial" panose="020B0604020202020204"/>
                <a:ea typeface="Arial" panose="020B0604020202020204"/>
                <a:cs typeface="Arial" panose="020B0604020202020204"/>
                <a:sym typeface="Arial" panose="020B0604020202020204"/>
              </a:rPr>
            </a:br>
            <a:r>
              <a:rPr lang="en-US" sz="4000" b="1" dirty="0" smtClean="0">
                <a:latin typeface="Calibri" panose="020F0502020204030204" pitchFamily="34" charset="0"/>
                <a:ea typeface="Arial" panose="020B0604020202020204"/>
                <a:cs typeface="Calibri" panose="020F0502020204030204" pitchFamily="34" charset="0"/>
                <a:sym typeface="Arial" panose="020B0604020202020204"/>
              </a:rPr>
              <a:t>Summary</a:t>
            </a:r>
            <a:endParaRPr sz="4000" dirty="0">
              <a:latin typeface="Calibri" panose="020F0502020204030204" pitchFamily="34" charset="0"/>
              <a:ea typeface="Arial" panose="020B0604020202020204"/>
              <a:cs typeface="Calibri" panose="020F0502020204030204" pitchFamily="34" charset="0"/>
              <a:sym typeface="Arial" panose="020B0604020202020204"/>
            </a:endParaRPr>
          </a:p>
        </p:txBody>
      </p:sp>
      <p:sp>
        <p:nvSpPr>
          <p:cNvPr id="3" name="标题 1"/>
          <p:cNvSpPr txBox="1"/>
          <p:nvPr/>
        </p:nvSpPr>
        <p:spPr bwMode="auto">
          <a:xfrm>
            <a:off x="0" y="2343150"/>
            <a:ext cx="9144000" cy="2800350"/>
          </a:xfrm>
          <a:prstGeom prst="rect">
            <a:avLst/>
          </a:prstGeom>
          <a:noFill/>
          <a:ln w="9525">
            <a:noFill/>
            <a:miter lim="800000"/>
          </a:ln>
        </p:spPr>
        <p:txBody>
          <a:bodyPr vert="horz" wrap="square" lIns="91440" tIns="45720" rIns="91440" bIns="45720" numCol="1" anchor="ctr" anchorCtr="0" compatLnSpc="1"/>
          <a:lstStyle/>
          <a:p>
            <a:pPr lvl="0" eaLnBrk="0" hangingPunct="0">
              <a:defRPr/>
            </a:pPr>
            <a:endParaRPr kumimoji="0" lang="zh-CN" altLang="en-US" sz="3200" b="1" i="0" u="none" strike="noStrike" kern="1200" cap="none" spc="0" normalizeH="0" baseline="0" noProof="0" dirty="0" smtClean="0">
              <a:ln>
                <a:noFill/>
              </a:ln>
              <a:solidFill>
                <a:schemeClr val="tx1"/>
              </a:solidFill>
              <a:effectLst/>
              <a:uLnTx/>
              <a:uFillTx/>
              <a:latin typeface="+mn-ea"/>
              <a:ea typeface="+mn-ea"/>
              <a:cs typeface="+mj-cs"/>
            </a:endParaRPr>
          </a:p>
        </p:txBody>
      </p:sp>
      <p:sp>
        <p:nvSpPr>
          <p:cNvPr id="4" name="标题 1"/>
          <p:cNvSpPr txBox="1"/>
          <p:nvPr/>
        </p:nvSpPr>
        <p:spPr bwMode="auto">
          <a:xfrm>
            <a:off x="0" y="3105150"/>
            <a:ext cx="6572264" cy="1466864"/>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lang="en-US" sz="3600" dirty="0" smtClean="0">
              <a:latin typeface="+mj-lt"/>
              <a:ea typeface="+mj-ea"/>
              <a:cs typeface="+mj-cs"/>
            </a:endParaRPr>
          </a:p>
        </p:txBody>
      </p:sp>
      <p:sp>
        <p:nvSpPr>
          <p:cNvPr id="7" name="标题 1"/>
          <p:cNvSpPr txBox="1"/>
          <p:nvPr/>
        </p:nvSpPr>
        <p:spPr bwMode="auto">
          <a:xfrm>
            <a:off x="0" y="2571750"/>
            <a:ext cx="9144000" cy="2362200"/>
          </a:xfrm>
          <a:prstGeom prst="rect">
            <a:avLst/>
          </a:prstGeom>
          <a:noFill/>
          <a:ln w="9525">
            <a:noFill/>
            <a:miter lim="800000"/>
          </a:ln>
        </p:spPr>
        <p:txBody>
          <a:bodyPr vert="horz" wrap="square" lIns="91440" tIns="45720" rIns="91440" bIns="45720" numCol="1" anchor="ctr" anchorCtr="0" compatLnSpc="1"/>
          <a:lstStyle/>
          <a:p>
            <a:pPr lvl="0" eaLnBrk="0" hangingPunct="0">
              <a:defRPr/>
            </a:pPr>
            <a:endParaRPr kumimoji="0" lang="zh-CN" altLang="en-US" sz="3200" b="1" i="0" u="none" strike="noStrike" kern="1200" cap="none" spc="0" normalizeH="0" baseline="0" noProof="0" dirty="0" smtClean="0">
              <a:ln>
                <a:noFill/>
              </a:ln>
              <a:solidFill>
                <a:srgbClr val="0070C0"/>
              </a:solidFill>
              <a:effectLst/>
              <a:uLnTx/>
              <a:uFillTx/>
              <a:latin typeface="+mj-lt"/>
              <a:ea typeface="汉仪中楷简"/>
              <a:cs typeface="+mj-cs"/>
            </a:endParaRPr>
          </a:p>
        </p:txBody>
      </p:sp>
      <p:sp>
        <p:nvSpPr>
          <p:cNvPr id="6" name="标题 1"/>
          <p:cNvSpPr txBox="1"/>
          <p:nvPr/>
        </p:nvSpPr>
        <p:spPr bwMode="auto">
          <a:xfrm>
            <a:off x="0" y="1962150"/>
            <a:ext cx="9144000" cy="3181350"/>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3600" b="1" i="0" u="none" strike="noStrike" kern="1200" cap="none" spc="0" normalizeH="0" baseline="0" noProof="0" dirty="0" smtClean="0">
                <a:ln>
                  <a:noFill/>
                </a:ln>
                <a:solidFill>
                  <a:schemeClr val="tx1"/>
                </a:solidFill>
                <a:effectLst/>
                <a:uLnTx/>
                <a:uFillTx/>
                <a:latin typeface="+mj-lt"/>
                <a:ea typeface="汉仪中楷简"/>
                <a:cs typeface="+mj-cs"/>
              </a:rPr>
              <a:t/>
            </a:r>
            <a:br>
              <a:rPr kumimoji="0" lang="en-US" altLang="zh-CN" sz="3600" b="1" i="0" u="none" strike="noStrike" kern="1200" cap="none" spc="0" normalizeH="0" baseline="0" noProof="0" dirty="0" smtClean="0">
                <a:ln>
                  <a:noFill/>
                </a:ln>
                <a:solidFill>
                  <a:schemeClr val="tx1"/>
                </a:solidFill>
                <a:effectLst/>
                <a:uLnTx/>
                <a:uFillTx/>
                <a:latin typeface="+mj-lt"/>
                <a:ea typeface="汉仪中楷简"/>
                <a:cs typeface="+mj-cs"/>
              </a:rPr>
            </a:br>
            <a:r>
              <a:rPr kumimoji="0" lang="zh-CN" altLang="en-US" sz="800" b="1" i="0" u="none" strike="noStrike" kern="1200" cap="none" spc="0" normalizeH="0" baseline="0" noProof="0" dirty="0" smtClean="0">
                <a:ln>
                  <a:noFill/>
                </a:ln>
                <a:solidFill>
                  <a:schemeClr val="tx1"/>
                </a:solidFill>
                <a:effectLst/>
                <a:uLnTx/>
                <a:uFillTx/>
                <a:latin typeface="+mj-lt"/>
                <a:ea typeface="汉仪中楷简"/>
                <a:cs typeface="+mj-cs"/>
              </a:rPr>
              <a:t/>
            </a:r>
            <a:br>
              <a:rPr kumimoji="0" lang="zh-CN" altLang="en-US" sz="800" b="1" i="0" u="none" strike="noStrike" kern="1200" cap="none" spc="0" normalizeH="0" baseline="0" noProof="0" dirty="0" smtClean="0">
                <a:ln>
                  <a:noFill/>
                </a:ln>
                <a:solidFill>
                  <a:schemeClr val="tx1"/>
                </a:solidFill>
                <a:effectLst/>
                <a:uLnTx/>
                <a:uFillTx/>
                <a:latin typeface="+mj-lt"/>
                <a:ea typeface="汉仪中楷简"/>
                <a:cs typeface="+mj-cs"/>
              </a:rPr>
            </a:br>
            <a:endParaRPr kumimoji="0" lang="zh-CN" altLang="en-US" sz="3600" b="1" i="0" u="none" strike="noStrike" kern="1200" cap="none" spc="0" normalizeH="0" baseline="0" noProof="0" dirty="0" smtClean="0">
              <a:ln>
                <a:noFill/>
              </a:ln>
              <a:solidFill>
                <a:srgbClr val="0070C0"/>
              </a:solidFill>
              <a:effectLst/>
              <a:uLnTx/>
              <a:uFillTx/>
              <a:latin typeface="+mj-lt"/>
              <a:ea typeface="汉仪中楷简"/>
              <a:cs typeface="+mj-cs"/>
            </a:endParaRPr>
          </a:p>
        </p:txBody>
      </p:sp>
      <p:sp>
        <p:nvSpPr>
          <p:cNvPr id="8" name="标题 1"/>
          <p:cNvSpPr txBox="1"/>
          <p:nvPr/>
        </p:nvSpPr>
        <p:spPr bwMode="auto">
          <a:xfrm>
            <a:off x="0" y="1276350"/>
            <a:ext cx="9144000" cy="3867150"/>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3400" b="1" i="0" u="none" strike="noStrike" kern="1200" cap="none" spc="0" normalizeH="0" baseline="0" noProof="0" dirty="0">
              <a:ln>
                <a:noFill/>
              </a:ln>
              <a:solidFill>
                <a:srgbClr val="0070C0"/>
              </a:solidFill>
              <a:effectLst/>
              <a:uLnTx/>
              <a:uFillTx/>
              <a:latin typeface="+mj-lt"/>
              <a:ea typeface="+mj-ea"/>
              <a:cs typeface="+mj-cs"/>
            </a:endParaRPr>
          </a:p>
        </p:txBody>
      </p:sp>
      <p:sp>
        <p:nvSpPr>
          <p:cNvPr id="10" name="标题 1"/>
          <p:cNvSpPr txBox="1"/>
          <p:nvPr/>
        </p:nvSpPr>
        <p:spPr bwMode="auto">
          <a:xfrm>
            <a:off x="533400" y="2038350"/>
            <a:ext cx="8001000" cy="3105150"/>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36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474"/>
            <a:ext cx="8229600" cy="579276"/>
          </a:xfrm>
        </p:spPr>
        <p:txBody>
          <a:bodyPr/>
          <a:lstStyle/>
          <a:p>
            <a:r>
              <a:rPr lang="zh-CN" altLang="en-US" b="1" dirty="0"/>
              <a:t>祈祷</a:t>
            </a:r>
            <a:r>
              <a:rPr lang="en-US" altLang="zh-CN" b="1" dirty="0"/>
              <a:t>/Prayer</a:t>
            </a:r>
            <a:endParaRPr lang="en-US" dirty="0"/>
          </a:p>
        </p:txBody>
      </p:sp>
      <p:pic>
        <p:nvPicPr>
          <p:cNvPr id="3" name="Picture 2"/>
          <p:cNvPicPr>
            <a:picLocks noChangeAspect="1"/>
          </p:cNvPicPr>
          <p:nvPr/>
        </p:nvPicPr>
        <p:blipFill>
          <a:blip r:embed="rId2" cstate="print"/>
          <a:stretch>
            <a:fillRect/>
          </a:stretch>
        </p:blipFill>
        <p:spPr>
          <a:xfrm>
            <a:off x="35496" y="895351"/>
            <a:ext cx="9108504" cy="424815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zh-CN" altLang="en-US" sz="3600" b="1" dirty="0" smtClean="0"/>
              <a:t>一、亚当的悖逆</a:t>
            </a:r>
            <a:r>
              <a:rPr lang="en-US" altLang="zh-CN" sz="3600" b="1" dirty="0" smtClean="0"/>
              <a:t>——</a:t>
            </a:r>
            <a:r>
              <a:rPr lang="zh-CN" altLang="en-US" sz="3600" b="1" dirty="0" smtClean="0"/>
              <a:t>罪进入世界（</a:t>
            </a:r>
            <a:r>
              <a:rPr lang="en-US" sz="3600" b="1" dirty="0" smtClean="0"/>
              <a:t>12-14</a:t>
            </a:r>
            <a:r>
              <a:rPr lang="zh-CN" altLang="en-US" sz="3600" b="1" dirty="0" smtClean="0"/>
              <a:t>节）</a:t>
            </a:r>
            <a:br>
              <a:rPr lang="zh-CN" altLang="en-US" sz="3600" b="1" dirty="0" smtClean="0"/>
            </a:br>
            <a:r>
              <a:rPr lang="en-US" sz="3600" b="1" dirty="0" smtClean="0"/>
              <a:t>I. Adam‘s Disobedience: Sin Entered the World (vv. 12–14)</a:t>
            </a:r>
            <a:br>
              <a:rPr lang="en-US" sz="3600" b="1" dirty="0" smtClean="0"/>
            </a:br>
            <a:r>
              <a:rPr lang="zh-CN" altLang="en-US" sz="3600" b="1" dirty="0" smtClean="0"/>
              <a:t/>
            </a:r>
            <a:br>
              <a:rPr lang="zh-CN" altLang="en-US" sz="3600" b="1" dirty="0" smtClean="0"/>
            </a:br>
            <a:r>
              <a:rPr lang="en-US" altLang="zh-CN" sz="3600" b="1" dirty="0" smtClean="0"/>
              <a:t>12 </a:t>
            </a:r>
            <a:r>
              <a:rPr lang="zh-CN" altLang="en-US" sz="3600" b="1" dirty="0" smtClean="0"/>
              <a:t>这就如罪是从</a:t>
            </a:r>
            <a:r>
              <a:rPr lang="zh-CN" altLang="en-US" sz="3600" b="1" dirty="0" smtClean="0">
                <a:solidFill>
                  <a:srgbClr val="0070C0"/>
                </a:solidFill>
              </a:rPr>
              <a:t>一人</a:t>
            </a:r>
            <a:r>
              <a:rPr lang="zh-CN" altLang="en-US" sz="3600" b="1" dirty="0" smtClean="0"/>
              <a:t>入了世界，死又是从罪来的；于是</a:t>
            </a:r>
            <a:r>
              <a:rPr lang="zh-CN" altLang="en-US" sz="3600" b="1" dirty="0" smtClean="0">
                <a:solidFill>
                  <a:srgbClr val="0070C0"/>
                </a:solidFill>
              </a:rPr>
              <a:t>死就临到众人</a:t>
            </a:r>
            <a:r>
              <a:rPr lang="zh-CN" altLang="en-US" sz="3600" b="1" dirty="0" smtClean="0"/>
              <a:t>，因为众人都犯了罪。</a:t>
            </a:r>
            <a:r>
              <a:rPr lang="en-US" altLang="zh-CN" sz="3600" b="1" dirty="0" smtClean="0"/>
              <a:t> </a:t>
            </a:r>
            <a:r>
              <a:rPr lang="en-US" altLang="zh-CN" sz="3200" b="1" dirty="0" smtClean="0"/>
              <a:t>12Therefore, just as sin entered the world through </a:t>
            </a:r>
            <a:r>
              <a:rPr lang="en-US" altLang="zh-CN" sz="3200" b="1" dirty="0" smtClean="0">
                <a:solidFill>
                  <a:srgbClr val="0070C0"/>
                </a:solidFill>
              </a:rPr>
              <a:t>one man</a:t>
            </a:r>
            <a:r>
              <a:rPr lang="en-US" altLang="zh-CN" sz="3200" b="1" dirty="0" smtClean="0"/>
              <a:t>, and death through sin, and in this way death came to all people, because all sinned.</a:t>
            </a:r>
            <a:endParaRPr lang="zh-CN" altLang="en-US" sz="3200"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zh-CN" altLang="en-US" sz="3600" b="1" dirty="0" smtClean="0"/>
              <a:t>罗</a:t>
            </a:r>
          </a:p>
        </p:txBody>
      </p:sp>
      <p:pic>
        <p:nvPicPr>
          <p:cNvPr id="2050" name="Picture 2" descr="E:\2026 证道\两个亚当，两种生命\YY1UuKFLOUtoVH3ORAdOao1YbUkAmuxI7-DO4EbbOsEU_amdx7fHRC9cx8Csx7JHuzcpEk0kjs80qpCXixXsq2UT9H8LFXlwrdwqcKjxNf8Ynm_Cxn0WaDvK9crdCPzrkSbZqzDlnI-Z99BK2_aM3RKVvymquKdZO0_h05LLNV-M-YxwhBkLXf7k9TwFs6yD.jpeg"/>
          <p:cNvPicPr>
            <a:picLocks noChangeAspect="1" noChangeArrowheads="1"/>
          </p:cNvPicPr>
          <p:nvPr/>
        </p:nvPicPr>
        <p:blipFill>
          <a:blip r:embed="rId2"/>
          <a:srcRect/>
          <a:stretch>
            <a:fillRect/>
          </a:stretch>
        </p:blipFill>
        <p:spPr bwMode="auto">
          <a:xfrm>
            <a:off x="5429224" y="0"/>
            <a:ext cx="3714776" cy="5143500"/>
          </a:xfrm>
          <a:prstGeom prst="rect">
            <a:avLst/>
          </a:prstGeom>
          <a:noFill/>
        </p:spPr>
      </p:pic>
      <p:pic>
        <p:nvPicPr>
          <p:cNvPr id="2051" name="Picture 3" descr="E:\2026 证道\两个亚当，两种生命\ZCohBVA-asset-mezzanine-16x9-leJ1lIk.jpeg"/>
          <p:cNvPicPr>
            <a:picLocks noChangeAspect="1" noChangeArrowheads="1"/>
          </p:cNvPicPr>
          <p:nvPr/>
        </p:nvPicPr>
        <p:blipFill>
          <a:blip r:embed="rId3"/>
          <a:srcRect/>
          <a:stretch>
            <a:fillRect/>
          </a:stretch>
        </p:blipFill>
        <p:spPr bwMode="auto">
          <a:xfrm>
            <a:off x="1" y="980475"/>
            <a:ext cx="5500694" cy="344866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en-US" altLang="zh-CN" sz="3600" b="1" dirty="0" smtClean="0"/>
              <a:t>16 </a:t>
            </a:r>
            <a:r>
              <a:rPr lang="zh-CN" altLang="en-US" sz="3600" b="1" dirty="0" smtClean="0"/>
              <a:t>园中各样树上的果子，你可以随意吃；只是分别善恶树上的果子，你不可吃，</a:t>
            </a:r>
            <a:r>
              <a:rPr lang="zh-CN" altLang="en-US" sz="3600" b="1" dirty="0" smtClean="0">
                <a:solidFill>
                  <a:schemeClr val="accent6">
                    <a:lumMod val="50000"/>
                  </a:schemeClr>
                </a:solidFill>
              </a:rPr>
              <a:t>因为你吃的日子必定死</a:t>
            </a:r>
            <a:r>
              <a:rPr lang="zh-CN" altLang="en-US" sz="3600" b="1" dirty="0" smtClean="0"/>
              <a:t>。</a:t>
            </a:r>
            <a:r>
              <a:rPr lang="en-US" altLang="zh-CN" sz="3600" b="1" dirty="0" smtClean="0"/>
              <a:t/>
            </a:r>
            <a:br>
              <a:rPr lang="en-US" altLang="zh-CN" sz="3600" b="1" dirty="0" smtClean="0"/>
            </a:br>
            <a:r>
              <a:rPr lang="en-US" altLang="zh-CN" sz="1600" b="1" dirty="0" smtClean="0"/>
              <a:t/>
            </a:r>
            <a:br>
              <a:rPr lang="en-US" altLang="zh-CN" sz="1600" b="1" dirty="0" smtClean="0"/>
            </a:br>
            <a:r>
              <a:rPr lang="en-US" altLang="zh-CN" sz="3200" b="1" dirty="0" smtClean="0">
                <a:latin typeface="+mn-lt"/>
                <a:ea typeface="Nirmala UI Semilight" pitchFamily="34" charset="0"/>
                <a:cs typeface="Nirmala UI Semilight" pitchFamily="34" charset="0"/>
              </a:rPr>
              <a:t>16 And the Lord God commanded the man, “You are free to eat from any tree in the garden; 17but you must not eat from the tree of the knowledge of good and evil, for </a:t>
            </a:r>
            <a:r>
              <a:rPr lang="en-US" altLang="zh-CN" sz="3200" b="1" dirty="0" smtClean="0">
                <a:solidFill>
                  <a:schemeClr val="accent6">
                    <a:lumMod val="50000"/>
                  </a:schemeClr>
                </a:solidFill>
                <a:latin typeface="+mn-lt"/>
                <a:ea typeface="Nirmala UI Semilight" pitchFamily="34" charset="0"/>
                <a:cs typeface="Nirmala UI Semilight" pitchFamily="34" charset="0"/>
              </a:rPr>
              <a:t>when you eat from it you will certainly die</a:t>
            </a:r>
            <a:r>
              <a:rPr lang="en-US" altLang="zh-CN" sz="3200" b="1" dirty="0" smtClean="0">
                <a:latin typeface="+mn-lt"/>
                <a:ea typeface="Nirmala UI Semilight" pitchFamily="34" charset="0"/>
                <a:cs typeface="Nirmala UI Semilight" pitchFamily="34" charset="0"/>
              </a:rPr>
              <a:t>.”</a:t>
            </a:r>
            <a:r>
              <a:rPr lang="en-US" altLang="zh-CN" sz="3600" b="1" dirty="0" smtClean="0">
                <a:latin typeface="+mn-lt"/>
                <a:ea typeface="Nirmala UI Semilight" pitchFamily="34" charset="0"/>
                <a:cs typeface="Nirmala UI Semilight" pitchFamily="34" charset="0"/>
              </a:rPr>
              <a:t/>
            </a:r>
            <a:br>
              <a:rPr lang="en-US" altLang="zh-CN" sz="3600" b="1" dirty="0" smtClean="0">
                <a:latin typeface="+mn-lt"/>
                <a:ea typeface="Nirmala UI Semilight" pitchFamily="34" charset="0"/>
                <a:cs typeface="Nirmala UI Semilight" pitchFamily="34" charset="0"/>
              </a:rPr>
            </a:br>
            <a:r>
              <a:rPr lang="en-US" altLang="zh-CN" sz="3600" b="1" dirty="0" smtClean="0">
                <a:latin typeface="+mn-lt"/>
                <a:ea typeface="Nirmala UI Semilight" pitchFamily="34" charset="0"/>
                <a:cs typeface="Nirmala UI Semilight" pitchFamily="34" charset="0"/>
              </a:rPr>
              <a:t>                                          </a:t>
            </a:r>
            <a:r>
              <a:rPr lang="zh-CN" altLang="en-US" sz="3600" b="1" dirty="0" smtClean="0"/>
              <a:t>创</a:t>
            </a:r>
            <a:r>
              <a:rPr lang="en-US" altLang="zh-CN" sz="3600" b="1" dirty="0" smtClean="0"/>
              <a:t>/Gen. 2</a:t>
            </a:r>
            <a:r>
              <a:rPr lang="zh-CN" altLang="en-US" sz="3600" b="1" dirty="0" smtClean="0"/>
              <a:t>：</a:t>
            </a:r>
            <a:r>
              <a:rPr lang="en-US" altLang="zh-CN" sz="3600" b="1" dirty="0" smtClean="0"/>
              <a:t>16-17 </a:t>
            </a:r>
            <a:endParaRPr lang="zh-CN" altLang="en-US" sz="3600" b="1" dirty="0" smtClean="0">
              <a:latin typeface="+mn-lt"/>
              <a:cs typeface="Nirmala UI Semilight"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en-US" altLang="zh-CN" sz="3600" b="1" dirty="0" smtClean="0"/>
              <a:t>4</a:t>
            </a:r>
            <a:r>
              <a:rPr lang="zh-CN" altLang="en-US" sz="3600" b="1" dirty="0" smtClean="0"/>
              <a:t>蛇对女人说，你们不一定死，</a:t>
            </a:r>
            <a:r>
              <a:rPr lang="en-US" altLang="zh-CN" sz="3600" b="1" dirty="0" smtClean="0"/>
              <a:t>5</a:t>
            </a:r>
            <a:r>
              <a:rPr lang="zh-CN" altLang="en-US" sz="3600" b="1" dirty="0" smtClean="0"/>
              <a:t>因为神知道，你们吃的日子眼睛就明亮了，</a:t>
            </a:r>
            <a:r>
              <a:rPr lang="zh-CN" altLang="en-US" sz="3600" b="1" dirty="0" smtClean="0">
                <a:solidFill>
                  <a:schemeClr val="accent6">
                    <a:lumMod val="50000"/>
                  </a:schemeClr>
                </a:solidFill>
              </a:rPr>
              <a:t>你们便如神</a:t>
            </a:r>
            <a:r>
              <a:rPr lang="zh-CN" altLang="en-US" sz="3600" b="1" dirty="0" smtClean="0"/>
              <a:t>能知道善恶。</a:t>
            </a:r>
            <a:r>
              <a:rPr lang="en-US" altLang="zh-CN" sz="3600" b="1" dirty="0" smtClean="0"/>
              <a:t/>
            </a:r>
            <a:br>
              <a:rPr lang="en-US" altLang="zh-CN" sz="3600" b="1" dirty="0" smtClean="0"/>
            </a:br>
            <a:r>
              <a:rPr lang="zh-CN" altLang="en-US" sz="1800" b="1" dirty="0" smtClean="0"/>
              <a:t/>
            </a:r>
            <a:br>
              <a:rPr lang="zh-CN" altLang="en-US" sz="1800" b="1" dirty="0" smtClean="0"/>
            </a:br>
            <a:r>
              <a:rPr lang="en-US" altLang="zh-CN" sz="3200" b="1" dirty="0" smtClean="0"/>
              <a:t>4“You will not certainly die,” the serpent said to the woman. 5“For God knows that when you eat from it your eyes will be opened, and </a:t>
            </a:r>
            <a:r>
              <a:rPr lang="en-US" altLang="zh-CN" sz="3200" b="1" dirty="0" smtClean="0">
                <a:solidFill>
                  <a:schemeClr val="accent6">
                    <a:lumMod val="50000"/>
                  </a:schemeClr>
                </a:solidFill>
              </a:rPr>
              <a:t>you will be like God</a:t>
            </a:r>
            <a:r>
              <a:rPr lang="en-US" altLang="zh-CN" sz="3200" b="1" dirty="0" smtClean="0"/>
              <a:t>, knowing good and evil.”         </a:t>
            </a:r>
            <a:r>
              <a:rPr lang="en-US" altLang="zh-CN" sz="3600" b="1" dirty="0" smtClean="0"/>
              <a:t/>
            </a:r>
            <a:br>
              <a:rPr lang="en-US" altLang="zh-CN" sz="3600" b="1" dirty="0" smtClean="0"/>
            </a:br>
            <a:r>
              <a:rPr lang="en-US" altLang="zh-CN" sz="3600" b="1" dirty="0" smtClean="0"/>
              <a:t>                                         </a:t>
            </a:r>
            <a:r>
              <a:rPr lang="zh-CN" altLang="en-US" sz="3600" b="1" dirty="0" smtClean="0"/>
              <a:t>创</a:t>
            </a:r>
            <a:r>
              <a:rPr lang="en-US" altLang="zh-CN" sz="3600" b="1" dirty="0" smtClean="0"/>
              <a:t>/Gen. 3:4-5</a:t>
            </a:r>
            <a:endParaRPr lang="zh-CN" altLang="en-US" sz="3600" b="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3357568"/>
          </a:xfrm>
        </p:spPr>
        <p:txBody>
          <a:bodyPr/>
          <a:lstStyle/>
          <a:p>
            <a:pPr algn="l"/>
            <a:r>
              <a:rPr lang="zh-CN" altLang="en-US" sz="3600" b="1" dirty="0" smtClean="0"/>
              <a:t>二、基督的顺服</a:t>
            </a:r>
            <a:r>
              <a:rPr lang="en-US" altLang="zh-CN" sz="3600" b="1" dirty="0" smtClean="0"/>
              <a:t>——</a:t>
            </a:r>
            <a:r>
              <a:rPr lang="zh-CN" altLang="en-US" sz="3600" b="1" dirty="0" smtClean="0"/>
              <a:t>恩典胜过罪（</a:t>
            </a:r>
            <a:r>
              <a:rPr lang="en-US" sz="3600" b="1" dirty="0" smtClean="0"/>
              <a:t>15-19</a:t>
            </a:r>
            <a:r>
              <a:rPr lang="zh-CN" altLang="en-US" sz="3600" b="1" dirty="0" smtClean="0"/>
              <a:t>节）</a:t>
            </a:r>
            <a:br>
              <a:rPr lang="zh-CN" altLang="en-US" sz="3600" b="1" dirty="0" smtClean="0"/>
            </a:br>
            <a:r>
              <a:rPr lang="en-US" sz="3600" b="1" dirty="0" smtClean="0"/>
              <a:t>II. Christ's Obedience: Grace Conquered Sin (vv. 15–19)</a:t>
            </a:r>
            <a:endParaRPr lang="zh-CN" sz="32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5143500"/>
          </a:xfrm>
        </p:spPr>
        <p:txBody>
          <a:bodyPr/>
          <a:lstStyle/>
          <a:p>
            <a:pPr algn="l"/>
            <a:r>
              <a:rPr lang="en-US" altLang="zh-CN" sz="3600" b="1" dirty="0" smtClean="0"/>
              <a:t>15</a:t>
            </a:r>
            <a:r>
              <a:rPr lang="zh-CN" altLang="en-US" sz="3600" b="1" dirty="0" smtClean="0"/>
              <a:t>只是过犯不如恩赐。若因一人的过犯，众人都死了，何况神的恩典，与那</a:t>
            </a:r>
            <a:r>
              <a:rPr lang="zh-CN" altLang="en-US" sz="3600" b="1" dirty="0" smtClean="0">
                <a:solidFill>
                  <a:srgbClr val="0070C0"/>
                </a:solidFill>
              </a:rPr>
              <a:t>因耶稣基督一人恩典中的赏赐</a:t>
            </a:r>
            <a:r>
              <a:rPr lang="zh-CN" altLang="en-US" sz="3600" b="1" dirty="0" smtClean="0"/>
              <a:t>，岂不</a:t>
            </a:r>
            <a:r>
              <a:rPr lang="zh-CN" altLang="en-US" sz="3600" b="1" dirty="0" smtClean="0">
                <a:solidFill>
                  <a:srgbClr val="0070C0"/>
                </a:solidFill>
              </a:rPr>
              <a:t>更加倍地</a:t>
            </a:r>
            <a:r>
              <a:rPr lang="zh-CN" altLang="en-US" sz="3600" b="1" dirty="0" smtClean="0"/>
              <a:t>临到众人吗？</a:t>
            </a:r>
            <a:r>
              <a:rPr lang="en-US" altLang="zh-CN" sz="3600" b="1" dirty="0" smtClean="0"/>
              <a:t/>
            </a:r>
            <a:br>
              <a:rPr lang="en-US" altLang="zh-CN" sz="3600" b="1" dirty="0" smtClean="0"/>
            </a:br>
            <a:r>
              <a:rPr lang="en-US" altLang="zh-CN" sz="1800" b="1" dirty="0" smtClean="0"/>
              <a:t/>
            </a:r>
            <a:br>
              <a:rPr lang="en-US" altLang="zh-CN" sz="1800" b="1" dirty="0" smtClean="0"/>
            </a:br>
            <a:r>
              <a:rPr lang="en-US" altLang="zh-CN" sz="3200" b="1" dirty="0" smtClean="0"/>
              <a:t>15</a:t>
            </a:r>
            <a:r>
              <a:rPr lang="en-US" sz="3200" b="1" dirty="0" smtClean="0"/>
              <a:t>But the gift is not like the trespass. For if the many died by the trespass of the one man, how much more did God’s grace and the gift that came by the grace of the one man, Jesus Christ, </a:t>
            </a:r>
            <a:r>
              <a:rPr lang="en-US" sz="3200" b="1" dirty="0" smtClean="0">
                <a:solidFill>
                  <a:srgbClr val="0070C0"/>
                </a:solidFill>
              </a:rPr>
              <a:t>overflow to the many</a:t>
            </a:r>
            <a:r>
              <a:rPr lang="en-US" sz="3200" b="1" dirty="0" smtClean="0"/>
              <a:t>!</a:t>
            </a:r>
            <a:endParaRPr lang="zh-CN" sz="32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9144000" cy="3286130"/>
          </a:xfrm>
        </p:spPr>
        <p:txBody>
          <a:bodyPr/>
          <a:lstStyle/>
          <a:p>
            <a:pPr algn="l"/>
            <a:r>
              <a:rPr lang="zh-CN" altLang="en-US" sz="3600" b="1" dirty="0" smtClean="0"/>
              <a:t>二、基督的顺服</a:t>
            </a:r>
            <a:r>
              <a:rPr lang="en-US" altLang="zh-CN" sz="3600" b="1" dirty="0" smtClean="0"/>
              <a:t>——</a:t>
            </a:r>
            <a:r>
              <a:rPr lang="zh-CN" altLang="en-US" sz="3600" b="1" dirty="0" smtClean="0"/>
              <a:t>恩典胜过罪（</a:t>
            </a:r>
            <a:r>
              <a:rPr lang="en-US" sz="3600" b="1" dirty="0" smtClean="0"/>
              <a:t>15-19</a:t>
            </a:r>
            <a:r>
              <a:rPr lang="zh-CN" altLang="en-US" sz="3600" b="1" dirty="0" smtClean="0"/>
              <a:t>）</a:t>
            </a:r>
            <a:br>
              <a:rPr lang="zh-CN" altLang="en-US" sz="3600" b="1" dirty="0" smtClean="0"/>
            </a:br>
            <a:r>
              <a:rPr lang="en-US" sz="3200" b="1" dirty="0" smtClean="0"/>
              <a:t>II. Christ's Obedience: Grace Conquered Sin (15–19)</a:t>
            </a:r>
            <a:r>
              <a:rPr lang="en-US" sz="3600" b="1" dirty="0" smtClean="0"/>
              <a:t/>
            </a:r>
            <a:br>
              <a:rPr lang="en-US" sz="3600" b="1" dirty="0" smtClean="0"/>
            </a:br>
            <a:r>
              <a:rPr lang="en-US" sz="1800" b="1" dirty="0" smtClean="0"/>
              <a:t/>
            </a:r>
            <a:br>
              <a:rPr lang="en-US" sz="1800" b="1" dirty="0" smtClean="0"/>
            </a:br>
            <a:r>
              <a:rPr lang="zh-CN" altLang="en-US" sz="3600" b="1" dirty="0" smtClean="0"/>
              <a:t>（一）耶稣必须以真实的人来面对试探</a:t>
            </a:r>
            <a:r>
              <a:rPr lang="zh-CN" altLang="en-US" sz="3200" b="1" dirty="0" smtClean="0"/>
              <a:t/>
            </a:r>
            <a:br>
              <a:rPr lang="zh-CN" altLang="en-US" sz="3200" b="1" dirty="0" smtClean="0"/>
            </a:br>
            <a:r>
              <a:rPr lang="en-US" sz="3200" b="1" dirty="0" smtClean="0"/>
              <a:t>1. Jesus Had to Face Temptation as a True Human Being</a:t>
            </a:r>
            <a:endParaRPr lang="zh-CN" sz="3200" b="1" dirty="0"/>
          </a:p>
        </p:txBody>
      </p:sp>
      <p:pic>
        <p:nvPicPr>
          <p:cNvPr id="3074" name="Picture 2" descr="E:\2026 证道\两个亚当，两种生命\images.jpeg"/>
          <p:cNvPicPr>
            <a:picLocks noChangeAspect="1" noChangeArrowheads="1"/>
          </p:cNvPicPr>
          <p:nvPr/>
        </p:nvPicPr>
        <p:blipFill>
          <a:blip r:embed="rId2"/>
          <a:srcRect/>
          <a:stretch>
            <a:fillRect/>
          </a:stretch>
        </p:blipFill>
        <p:spPr bwMode="auto">
          <a:xfrm>
            <a:off x="5357818" y="2834852"/>
            <a:ext cx="3786182" cy="230864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1857</TotalTime>
  <Words>529</Words>
  <Application>WPS Presentation</Application>
  <PresentationFormat>On-screen Show (16:9)</PresentationFormat>
  <Paragraphs>33</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主题</vt:lpstr>
      <vt:lpstr>两个亚当，两种生命 Two Adams, Two Lives 罗/Rom.5:12-21</vt:lpstr>
      <vt:lpstr>祈祷/Prayer</vt:lpstr>
      <vt:lpstr>一、亚当的悖逆——罪进入世界（12-14节） I. Adam‘s Disobedience: Sin Entered the World (vv. 12–14)  12 这就如罪是从一人入了世界，死又是从罪来的；于是死就临到众人，因为众人都犯了罪。 12Therefore, just as sin entered the world through one man, and death through sin, and in this way death came to all people, because all sinned.</vt:lpstr>
      <vt:lpstr>罗</vt:lpstr>
      <vt:lpstr>16 园中各样树上的果子，你可以随意吃；只是分别善恶树上的果子，你不可吃，因为你吃的日子必定死。  16 And the Lord God commanded the man, “You are free to eat from any tree in the garden; 17but you must not eat from the tree of the knowledge of good and evil, for when you eat from it you will certainly die.”                                           创/Gen. 2：16-17 </vt:lpstr>
      <vt:lpstr>4蛇对女人说，你们不一定死，5因为神知道，你们吃的日子眼睛就明亮了，你们便如神能知道善恶。  4“You will not certainly die,” the serpent said to the woman. 5“For God knows that when you eat from it your eyes will be opened, and you will be like God, knowing good and evil.”                                                   创/Gen. 3:4-5</vt:lpstr>
      <vt:lpstr>二、基督的顺服——恩典胜过罪（15-19节） II. Christ's Obedience: Grace Conquered Sin (vv. 15–19)</vt:lpstr>
      <vt:lpstr>15只是过犯不如恩赐。若因一人的过犯，众人都死了，何况神的恩典，与那因耶稣基督一人恩典中的赏赐，岂不更加倍地临到众人吗？  15But the gift is not like the trespass. For if the many died by the trespass of the one man, how much more did God’s grace and the gift that came by the grace of the one man, Jesus Christ, overflow to the many!</vt:lpstr>
      <vt:lpstr>二、基督的顺服——恩典胜过罪（15-19） II. Christ's Obedience: Grace Conquered Sin (15–19)  （一）耶稣必须以真实的人来面对试探 1. Jesus Had to Face Temptation as a True Human Being</vt:lpstr>
      <vt:lpstr>二、基督的顺服——恩典胜过罪（15-19） II. Christ's Obedience: Grace Conquered Sin (15–19)   （二）耶稣必须重新面对亚当所面对的试探 2. Jesus Had to Face the Same Temptation That Adam Faced</vt:lpstr>
      <vt:lpstr>亚当在伊甸园遇到“蛇”的诱惑</vt:lpstr>
      <vt:lpstr>当时，园中各样树上的果子，亚当可以随意吃。所以，在他接受试探的时候，有可能他刚刚吃饱。没有任何缺乏。同时，他还有夏娃和动物们的陪伴。</vt:lpstr>
      <vt:lpstr>伊甸园一次的试探</vt:lpstr>
      <vt:lpstr>15若因一人的过犯，众人都死了，何况神的恩典，与那因耶稣基督一人恩典中的赏赐，岂不更加倍地临到众人吗……17若因一人的过犯，死就因这一人作了王，何况那些受洪恩又蒙所赐之义的，岂不更要因耶稣基督一人在生命中作王吗？ 15For if the many died by the trespass of the one man, how much more did God’s grace and the gift that came by the grace of the one man, Jesus Christ, overflow to the many...17For if, by the trespass of the one man, death reigned through that one man, how much more will those who receive God’s abundant provision of grace and of the gift of righteousness reign in life through the one man, Jesus Christ!</vt:lpstr>
      <vt:lpstr>三、你的选择——活在亚当里，还是活在基督里（20-21） III. Your Choice: Will You Live in Adam or in Christ? (20–21)   21就如罪作王叫人死，照样恩典也借着义作王，叫人因我们的主耶稣基督得永生。 21so that, just as sin reigned in death, so also grace might reign through righteousness to bring eternal life through Jesus Christ our Lord.</vt:lpstr>
      <vt:lpstr>总结 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20:3 除了我以外，你不可有别的神。20:4 不可为自己雕刻偶像；也不可做甚么形像彷佛上天、下地和地底下、水中的百物.  20:7 不可妄称耶和华你　神的名；因为妄称耶和华名的，耶和华必不以他为无罪。不可妄称耶和华你　神的名；因为妄称耶和华名的，耶和华必不以他为无罪。 </dc:title>
  <dc:creator>peter tian</dc:creator>
  <cp:lastModifiedBy>peter tian</cp:lastModifiedBy>
  <cp:revision>1638</cp:revision>
  <dcterms:created xsi:type="dcterms:W3CDTF">2026-05-30T12:07:49Z</dcterms:created>
  <dcterms:modified xsi:type="dcterms:W3CDTF">2026-08-01T15:08:39Z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1033-12.1.0.26880</vt:lpwstr>
  </property>
  <property fmtid="{D5CDD505-2E9C-101B-9397-08002B2CF9AE}" pid="3" name="ICV">
    <vt:lpwstr>69A61B536E3F46B0A27A49180A60E37D_12</vt:lpwstr>
  </property>
</Properties>
</file>