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888" r:id="rId2"/>
    <p:sldId id="1009" r:id="rId3"/>
    <p:sldId id="1083" r:id="rId4"/>
    <p:sldId id="1099" r:id="rId5"/>
    <p:sldId id="1101" r:id="rId6"/>
    <p:sldId id="1105" r:id="rId7"/>
    <p:sldId id="1102" r:id="rId8"/>
    <p:sldId id="1106" r:id="rId9"/>
    <p:sldId id="1100" r:id="rId10"/>
    <p:sldId id="1103" r:id="rId11"/>
    <p:sldId id="1104" r:id="rId12"/>
    <p:sldId id="1085" r:id="rId13"/>
    <p:sldId id="1086" r:id="rId14"/>
    <p:sldId id="1087" r:id="rId15"/>
    <p:sldId id="1107" r:id="rId16"/>
    <p:sldId id="1088" r:id="rId17"/>
    <p:sldId id="1108" r:id="rId18"/>
    <p:sldId id="1089" r:id="rId19"/>
    <p:sldId id="1090" r:id="rId20"/>
    <p:sldId id="1091" r:id="rId21"/>
    <p:sldId id="1109" r:id="rId22"/>
    <p:sldId id="1092" r:id="rId23"/>
    <p:sldId id="1093" r:id="rId24"/>
    <p:sldId id="1012" r:id="rId25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CD9BC"/>
    <a:srgbClr val="FFFF66"/>
    <a:srgbClr val="EAEBB7"/>
    <a:srgbClr val="C9CC44"/>
    <a:srgbClr val="AEB092"/>
    <a:srgbClr val="AA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26" autoAdjust="0"/>
  </p:normalViewPr>
  <p:slideViewPr>
    <p:cSldViewPr>
      <p:cViewPr>
        <p:scale>
          <a:sx n="75" d="100"/>
          <a:sy n="75" d="100"/>
        </p:scale>
        <p:origin x="-252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</p:spPr>
        <p:txBody>
          <a:bodyPr/>
          <a:lstStyle/>
          <a:p>
            <a:r>
              <a:rPr lang="zh-CN" altLang="en-US" sz="3600" b="1" dirty="0" smtClean="0"/>
              <a:t>从金像到野兽</a:t>
            </a:r>
            <a:r>
              <a:rPr lang="en-US" sz="3600" b="1" dirty="0" smtClean="0"/>
              <a:t>——</a:t>
            </a:r>
            <a:r>
              <a:rPr lang="zh-CN" altLang="en-US" sz="3600" b="1" dirty="0" smtClean="0"/>
              <a:t>历史背后的掌权者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但</a:t>
            </a:r>
            <a:r>
              <a:rPr lang="en-US" sz="3600" b="1" dirty="0" smtClean="0"/>
              <a:t>7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1-28</a:t>
            </a:r>
            <a:r>
              <a:rPr lang="zh-CN" altLang="en-US" sz="3600" b="1" dirty="0" smtClean="0"/>
              <a:t>节</a:t>
            </a:r>
            <a:endParaRPr lang="zh-CN" altLang="en-US" sz="3600" b="1" dirty="0"/>
          </a:p>
        </p:txBody>
      </p:sp>
      <p:sp>
        <p:nvSpPr>
          <p:cNvPr id="9" name="Flowchart: Punched Tape 8"/>
          <p:cNvSpPr/>
          <p:nvPr/>
        </p:nvSpPr>
        <p:spPr>
          <a:xfrm rot="20600212" flipV="1">
            <a:off x="3286217" y="2348156"/>
            <a:ext cx="45719" cy="73772"/>
          </a:xfrm>
          <a:prstGeom prst="flowChartPunchedTape">
            <a:avLst/>
          </a:prstGeom>
        </p:spPr>
        <p:style>
          <a:lnRef idx="0">
            <a:schemeClr val="accent6"/>
          </a:lnRef>
          <a:fillRef idx="1001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E:\2026 证道\从金像到野兽——历史背后的那一位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0475"/>
            <a:ext cx="9144000" cy="388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zh-CN" alt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733800"/>
                <a:gridCol w="3352800"/>
              </a:tblGrid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但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章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金像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但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7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章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四兽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latin typeface="宋体"/>
                          <a:ea typeface="宋体"/>
                          <a:cs typeface="Times New Roman"/>
                        </a:rPr>
                        <a:t>    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启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13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章（兽）</a:t>
                      </a:r>
                    </a:p>
                  </a:txBody>
                  <a:tcPr marL="9525" marR="9525" marT="9525" marB="9525" anchor="ctr"/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金头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狮子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有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鹰翅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1524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似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狮子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口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像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狮子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latin typeface="Calibri"/>
                          <a:ea typeface="宋体"/>
                          <a:cs typeface="Times New Roman"/>
                        </a:rPr>
                        <a:t>银胸、臂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熊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旁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跨而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坐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381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似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熊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熊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的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脚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latin typeface="Calibri"/>
                          <a:ea typeface="宋体"/>
                          <a:cs typeface="Times New Roman"/>
                        </a:rPr>
                        <a:t>铜腹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豹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四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头、四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翼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似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豹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形状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像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豹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>
                          <a:latin typeface="Calibri"/>
                          <a:ea typeface="宋体"/>
                          <a:cs typeface="Times New Roman"/>
                        </a:rPr>
                        <a:t>铁腿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可怕的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兽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铁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齿、十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角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可怕的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兽</a:t>
                      </a:r>
                      <a:r>
                        <a:rPr lang="en-US" alt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十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角七</a:t>
                      </a:r>
                      <a:r>
                        <a:rPr lang="zh-CN" sz="2800" b="1" kern="100" dirty="0" smtClean="0">
                          <a:latin typeface="Calibri"/>
                          <a:ea typeface="宋体"/>
                          <a:cs typeface="Times New Roman"/>
                        </a:rPr>
                        <a:t>头</a:t>
                      </a:r>
                      <a:endParaRPr lang="zh-CN" sz="28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、尼布甲尼</a:t>
            </a:r>
            <a:r>
              <a:rPr lang="zh-CN" altLang="en-US" sz="3600" b="1" dirty="0" smtClean="0"/>
              <a:t>撒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000" b="1" dirty="0" smtClean="0"/>
              <a:t/>
            </a:r>
            <a:br>
              <a:rPr lang="en-US" altLang="zh-CN" sz="1000" b="1" dirty="0" smtClean="0"/>
            </a:br>
            <a:r>
              <a:rPr lang="zh-CN" altLang="en-US" sz="3600" b="1" dirty="0" smtClean="0">
                <a:solidFill>
                  <a:srgbClr val="0070C0"/>
                </a:solidFill>
              </a:rPr>
              <a:t>巴比伦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波斯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希腊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罗马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末日审判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、但以理：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000" b="1" dirty="0" smtClean="0"/>
              <a:t/>
            </a:r>
            <a:br>
              <a:rPr lang="en-US" altLang="zh-CN" sz="1000" b="1" dirty="0" smtClean="0"/>
            </a:br>
            <a:r>
              <a:rPr lang="zh-CN" altLang="en-US" sz="3600" b="1" dirty="0" smtClean="0"/>
              <a:t>巴比伦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波斯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希腊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罗马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末日审判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、使徒约翰：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000" b="1" dirty="0" smtClean="0"/>
              <a:t/>
            </a:r>
            <a:br>
              <a:rPr lang="en-US" altLang="zh-CN" sz="1000" b="1" dirty="0" smtClean="0"/>
            </a:br>
            <a:r>
              <a:rPr lang="zh-CN" altLang="en-US" sz="3600" b="1" dirty="0" smtClean="0"/>
              <a:t>巴比伦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波斯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希腊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罗马</a:t>
            </a:r>
            <a:r>
              <a:rPr lang="en-US" altLang="zh-CN" sz="3600" b="1" dirty="0" smtClean="0"/>
              <a:t>————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末日审判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2627376" y="-1046226"/>
            <a:ext cx="384048" cy="51816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6324600" y="1428750"/>
            <a:ext cx="381000" cy="3581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7658100" y="3600450"/>
            <a:ext cx="457200" cy="2209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但</a:t>
            </a:r>
            <a:r>
              <a:rPr lang="en-US" sz="3600" b="1" dirty="0" smtClean="0"/>
              <a:t>7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21</a:t>
            </a:r>
            <a:r>
              <a:rPr lang="zh-CN" altLang="en-US" sz="3600" b="1" dirty="0" smtClean="0"/>
              <a:t>我观看，见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这角与圣民争战</a:t>
            </a:r>
            <a:r>
              <a:rPr lang="zh-CN" altLang="en-US" sz="3600" b="1" dirty="0" smtClean="0"/>
              <a:t>，胜了他们。</a:t>
            </a:r>
            <a:r>
              <a:rPr lang="en-US" sz="3600" b="1" dirty="0" smtClean="0"/>
              <a:t>22</a:t>
            </a:r>
            <a:r>
              <a:rPr lang="zh-CN" altLang="en-US" sz="3600" b="1" dirty="0" smtClean="0"/>
              <a:t>直到亘古常在者来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给至高者的圣民伸冤</a:t>
            </a:r>
            <a:r>
              <a:rPr lang="zh-CN" altLang="en-US" sz="3600" b="1" dirty="0" smtClean="0"/>
              <a:t>，圣民得国的时候就到了。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25</a:t>
            </a:r>
            <a:r>
              <a:rPr lang="zh-CN" altLang="en-US" sz="3600" b="1" dirty="0" smtClean="0"/>
              <a:t>他必向至高者说夸大的话，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必折磨至高者的圣民</a:t>
            </a:r>
            <a:r>
              <a:rPr lang="zh-CN" altLang="en-US" sz="3600" b="1" dirty="0" smtClean="0"/>
              <a:t>，必想改变节期和律法。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圣民必交付他手一载，二载，半载</a:t>
            </a:r>
            <a:r>
              <a:rPr lang="zh-CN" altLang="en-US" sz="3600" b="1" dirty="0" smtClean="0"/>
              <a:t>。</a:t>
            </a:r>
            <a:br>
              <a:rPr lang="zh-CN" altLang="en-US" sz="3600" b="1" dirty="0" smtClean="0"/>
            </a:b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启</a:t>
            </a:r>
            <a:r>
              <a:rPr lang="en-US" sz="3600" b="1" dirty="0" smtClean="0"/>
              <a:t>13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6</a:t>
            </a:r>
            <a:r>
              <a:rPr lang="zh-CN" altLang="en-US" sz="3600" b="1" dirty="0" smtClean="0"/>
              <a:t>兽就开口向神说亵渎的话，亵渎神的名，并他的帐幕，以及那些住在天上的。</a:t>
            </a:r>
            <a:r>
              <a:rPr lang="en-US" sz="3600" b="1" dirty="0" smtClean="0"/>
              <a:t>7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又任凭它与圣徒争战，</a:t>
            </a:r>
            <a:r>
              <a:rPr lang="zh-CN" altLang="en-US" sz="3600" b="1" dirty="0" smtClean="0"/>
              <a:t>并且得胜。也把权柄赐给它，制伏各族各民各方各国。</a:t>
            </a:r>
            <a:r>
              <a:rPr lang="en-US" sz="3600" b="1" dirty="0" smtClean="0"/>
              <a:t>8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凡住在地上，</a:t>
            </a:r>
            <a:r>
              <a:rPr lang="zh-CN" altLang="en-US" sz="3600" b="1" dirty="0" smtClean="0"/>
              <a:t>名字从创世以来，没有记在被杀之羔羊生命册上的人，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都要拜它</a:t>
            </a:r>
            <a:r>
              <a:rPr lang="en-US" altLang="zh-CN" sz="3600" b="1" dirty="0" smtClean="0"/>
              <a:t>……</a:t>
            </a:r>
            <a:r>
              <a:rPr lang="en-US" sz="3600" b="1" dirty="0" smtClean="0"/>
              <a:t>15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又叫所有不拜兽像的人都被杀害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15</a:t>
            </a:r>
            <a:r>
              <a:rPr lang="zh-CN" altLang="en-US" sz="3600" b="1" dirty="0" smtClean="0"/>
              <a:t>至于我但以理，我的灵在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我里面愁烦</a:t>
            </a:r>
            <a:r>
              <a:rPr lang="zh-CN" altLang="en-US" sz="3600" b="1" dirty="0" smtClean="0"/>
              <a:t>，我脑中的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异象使我惊惶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28</a:t>
            </a:r>
            <a:r>
              <a:rPr lang="zh-CN" altLang="en-US" sz="3600" b="1" dirty="0" smtClean="0"/>
              <a:t>那事至此完毕，至于我但以理，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心中甚是惊惶，脸色也改变了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但</a:t>
            </a:r>
            <a:r>
              <a:rPr lang="en-US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39</a:t>
            </a:r>
            <a:r>
              <a:rPr lang="zh-CN" altLang="en-US" sz="3600" b="1" dirty="0" smtClean="0"/>
              <a:t>在你以后必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另兴一国</a:t>
            </a:r>
            <a:r>
              <a:rPr lang="zh-CN" altLang="en-US" sz="3600" b="1" dirty="0" smtClean="0"/>
              <a:t>，不及于你。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又有第三国，</a:t>
            </a:r>
            <a:r>
              <a:rPr lang="zh-CN" altLang="en-US" sz="3600" b="1" dirty="0" smtClean="0"/>
              <a:t>就是铜的，必掌管天下。</a:t>
            </a:r>
            <a:r>
              <a:rPr lang="en-US" sz="3600" b="1" dirty="0" smtClean="0"/>
              <a:t>40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第四国，必坚壮如铁，</a:t>
            </a:r>
            <a:r>
              <a:rPr lang="zh-CN" altLang="en-US" sz="3600" b="1" dirty="0" smtClean="0"/>
              <a:t>铁能打碎克制百物，又能压碎一切，那国也必打碎压制列国。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二、天上的异象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亘古常在者的宝座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7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9</a:t>
            </a:r>
            <a:r>
              <a:rPr lang="zh-CN" altLang="en-US" sz="3600" b="1" dirty="0" smtClean="0"/>
              <a:t>我观看，见有宝座设立，上头坐着亘古常在者。他的衣服洁白如雪，头发如纯净的羊毛。宝座乃火焰，其轮乃烈火。</a:t>
            </a:r>
            <a:r>
              <a:rPr lang="en-US" sz="3600" b="1" dirty="0" smtClean="0"/>
              <a:t>10</a:t>
            </a:r>
            <a:r>
              <a:rPr lang="zh-CN" altLang="en-US" sz="3600" b="1" dirty="0" smtClean="0"/>
              <a:t>从他面前有火，像河发出。事奉他的有千千，在他面前侍立的有万万。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他坐着要行审判，案卷都展开了。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                             天上：白色大宝座，案卷展开</a:t>
            </a:r>
            <a:br>
              <a:rPr lang="zh-CN" altLang="en-US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                              </a:t>
            </a:r>
            <a:r>
              <a:rPr lang="zh-CN" altLang="en-US" sz="3600" b="1" dirty="0" smtClean="0"/>
              <a:t>地上：第四兽苦害神的百姓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endParaRPr lang="zh-CN" alt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173355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但以理看</a:t>
            </a:r>
            <a:b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>
          <a:xfrm rot="19935928">
            <a:off x="2113966" y="1095175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ight Arrow 6"/>
          <p:cNvSpPr/>
          <p:nvPr/>
        </p:nvSpPr>
        <p:spPr>
          <a:xfrm rot="2198865">
            <a:off x="2181531" y="2511052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1600200" y="1504950"/>
            <a:ext cx="68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地上四兽</a:t>
            </a:r>
            <a:b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43000" y="1733550"/>
            <a:ext cx="553036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Equal 10"/>
          <p:cNvSpPr/>
          <p:nvPr/>
        </p:nvSpPr>
        <p:spPr>
          <a:xfrm rot="5400000">
            <a:off x="5181600" y="1657350"/>
            <a:ext cx="609600" cy="762000"/>
          </a:xfrm>
          <a:prstGeom prst="mathEqua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       启</a:t>
            </a:r>
            <a:r>
              <a:rPr lang="en-US" sz="3200" b="1" dirty="0" smtClean="0"/>
              <a:t>20</a:t>
            </a:r>
            <a:r>
              <a:rPr lang="zh-CN" altLang="en-US" sz="3200" b="1" dirty="0" smtClean="0"/>
              <a:t>：</a:t>
            </a:r>
            <a:r>
              <a:rPr lang="en-US" sz="3200" b="1" dirty="0" smtClean="0"/>
              <a:t>11</a:t>
            </a:r>
            <a:r>
              <a:rPr lang="zh-CN" altLang="en-US" sz="3200" b="1" dirty="0" smtClean="0"/>
              <a:t>我又看见一个白色的大宝座，与坐在上面的。从他面前天地都逃避，再无可见之处了。</a:t>
            </a:r>
            <a:r>
              <a:rPr lang="en-US" sz="3200" b="1" dirty="0" smtClean="0"/>
              <a:t>12</a:t>
            </a:r>
            <a:r>
              <a:rPr lang="zh-CN" altLang="en-US" sz="3200" b="1" dirty="0" smtClean="0"/>
              <a:t>我又看见死了的人，无论大小，都站在宝座前。案卷展开了。并且另有一卷展开，就是生命册。死了的人都凭着这些案卷所记载的，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照他们所行的受审判</a:t>
            </a:r>
            <a:r>
              <a:rPr lang="zh-CN" altLang="en-US" sz="3200" b="1" dirty="0" smtClean="0"/>
              <a:t>。</a:t>
            </a:r>
            <a:r>
              <a:rPr lang="en-US" sz="3200" b="1" dirty="0" smtClean="0"/>
              <a:t>13</a:t>
            </a:r>
            <a:r>
              <a:rPr lang="zh-CN" altLang="en-US" sz="3200" b="1" dirty="0" smtClean="0"/>
              <a:t>于是海交出其中的死人。死亡和阴间也交出其中的死人。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他们都照各人所行的受审判</a:t>
            </a:r>
            <a:r>
              <a:rPr lang="zh-CN" altLang="en-US" sz="3200" b="1" dirty="0" smtClean="0"/>
              <a:t>。</a:t>
            </a:r>
            <a:r>
              <a:rPr lang="en-US" sz="3200" b="1" dirty="0" smtClean="0"/>
              <a:t>14</a:t>
            </a:r>
            <a:r>
              <a:rPr lang="zh-CN" altLang="en-US" sz="3200" b="1" dirty="0" smtClean="0"/>
              <a:t>死亡和阴间也被扔在火湖里。这火湖就是第二次的死。</a:t>
            </a:r>
            <a:r>
              <a:rPr lang="en-US" sz="3200" b="1" dirty="0" smtClean="0"/>
              <a:t>15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若有人名字没记在生命册上，他就被扔在火湖里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三、主耶稣再来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人子的国度</a:t>
            </a:r>
            <a:br>
              <a:rPr lang="zh-CN" altLang="en-US" sz="3600" b="1" dirty="0" smtClean="0"/>
            </a:br>
            <a:r>
              <a:rPr lang="en-US" sz="3200" b="1" dirty="0" smtClean="0"/>
              <a:t>	11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那时我观看</a:t>
            </a:r>
            <a:r>
              <a:rPr lang="zh-CN" altLang="en-US" sz="3200" b="1" dirty="0" smtClean="0"/>
              <a:t>，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见那兽因小角说夸大话的声音被杀，身体损坏，扔在火中焚烧</a:t>
            </a:r>
            <a:r>
              <a:rPr lang="zh-CN" altLang="en-US" sz="3200" b="1" dirty="0" smtClean="0"/>
              <a:t>。</a:t>
            </a:r>
            <a:r>
              <a:rPr lang="en-US" sz="3200" b="1" dirty="0" smtClean="0"/>
              <a:t>12</a:t>
            </a:r>
            <a:r>
              <a:rPr lang="zh-CN" altLang="en-US" sz="3200" b="1" dirty="0" smtClean="0"/>
              <a:t>其余的兽，权柄都被夺去，生命却仍存留，直到所定的时候和日期。</a:t>
            </a:r>
            <a:br>
              <a:rPr lang="zh-CN" altLang="en-US" sz="3200" b="1" dirty="0" smtClean="0"/>
            </a:br>
            <a:r>
              <a:rPr lang="zh-CN" altLang="en-US" sz="3200" b="1" dirty="0" smtClean="0"/>
              <a:t>         </a:t>
            </a:r>
            <a:r>
              <a:rPr lang="en-US" sz="3200" b="1" dirty="0" smtClean="0"/>
              <a:t>13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我在夜间的异象中观看</a:t>
            </a:r>
            <a:r>
              <a:rPr lang="zh-CN" altLang="en-US" sz="3200" b="1" dirty="0" smtClean="0"/>
              <a:t>，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见有一位像人子的，驾着天云而来，被领到亘古常在者面前</a:t>
            </a:r>
            <a:r>
              <a:rPr lang="zh-CN" altLang="en-US" sz="3200" b="1" dirty="0" smtClean="0"/>
              <a:t>，</a:t>
            </a:r>
            <a:r>
              <a:rPr lang="en-US" sz="3200" b="1" dirty="0" smtClean="0"/>
              <a:t>14</a:t>
            </a:r>
            <a:r>
              <a:rPr lang="zh-CN" altLang="en-US" sz="3200" b="1" dirty="0" smtClean="0"/>
              <a:t>得了权柄，荣耀，国度，使各方，各国，各族的人都事奉他。他的权柄是永远的，不能废去。他的国必不败坏。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                             天上：白色大宝座，案卷展开</a:t>
            </a:r>
            <a:br>
              <a:rPr lang="zh-CN" altLang="en-US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                              </a:t>
            </a:r>
            <a:r>
              <a:rPr lang="zh-CN" altLang="en-US" sz="3600" b="1" dirty="0" smtClean="0"/>
              <a:t>地上：第四兽苦害神的百姓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                                   </a:t>
            </a:r>
            <a:r>
              <a:rPr lang="zh-CN" altLang="en-US" sz="3600" b="1" dirty="0" smtClean="0"/>
              <a:t>天上：主耶稣二次再来，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                                    </a:t>
            </a:r>
            <a:r>
              <a:rPr lang="zh-CN" altLang="en-US" sz="3600" b="1" dirty="0" smtClean="0"/>
              <a:t>地上：兽的结局</a:t>
            </a:r>
            <a:endParaRPr lang="zh-CN" alt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112395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但以理看</a:t>
            </a:r>
            <a:b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638550"/>
            <a:ext cx="2971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zh-CN" altLang="en-US" sz="3600" b="1" dirty="0" smtClean="0"/>
              <a:t>但以理又看：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>
          <a:xfrm rot="19935928">
            <a:off x="2113964" y="409375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ight Arrow 5"/>
          <p:cNvSpPr/>
          <p:nvPr/>
        </p:nvSpPr>
        <p:spPr>
          <a:xfrm rot="19935928">
            <a:off x="2647365" y="3762174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ight Arrow 6"/>
          <p:cNvSpPr/>
          <p:nvPr/>
        </p:nvSpPr>
        <p:spPr>
          <a:xfrm rot="2198865">
            <a:off x="2105331" y="1596651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ight Arrow 7"/>
          <p:cNvSpPr/>
          <p:nvPr/>
        </p:nvSpPr>
        <p:spPr>
          <a:xfrm rot="1181353">
            <a:off x="2720039" y="4508213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1524000" y="742950"/>
            <a:ext cx="68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地上四兽</a:t>
            </a:r>
            <a:b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66800" y="1200150"/>
            <a:ext cx="553036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Equal 10"/>
          <p:cNvSpPr/>
          <p:nvPr/>
        </p:nvSpPr>
        <p:spPr>
          <a:xfrm rot="5400000">
            <a:off x="5562600" y="3790950"/>
            <a:ext cx="609600" cy="762000"/>
          </a:xfrm>
          <a:prstGeom prst="mathEqua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Equal 11"/>
          <p:cNvSpPr/>
          <p:nvPr/>
        </p:nvSpPr>
        <p:spPr>
          <a:xfrm rot="5400000">
            <a:off x="5486400" y="666750"/>
            <a:ext cx="609600" cy="762000"/>
          </a:xfrm>
          <a:prstGeom prst="mathEqua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加</a:t>
            </a: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4</a:t>
            </a:r>
            <a:r>
              <a:rPr lang="zh-CN" altLang="en-US" sz="3600" b="1" dirty="0" smtClean="0"/>
              <a:t>及至时候满足，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神就差遣他的儿子，为女子所生</a:t>
            </a:r>
            <a:r>
              <a:rPr lang="zh-CN" altLang="en-US" sz="3600" b="1" dirty="0" smtClean="0"/>
              <a:t>，且生在律法以下，</a:t>
            </a:r>
            <a:r>
              <a:rPr lang="en-US" sz="3600" b="1" dirty="0" smtClean="0"/>
              <a:t>5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要把律法以下的人赎出来</a:t>
            </a:r>
            <a:r>
              <a:rPr lang="zh-CN" altLang="en-US" sz="3600" b="1" dirty="0" smtClean="0"/>
              <a:t>，叫我们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得着儿子的名分</a:t>
            </a:r>
            <a:r>
              <a:rPr lang="zh-CN" altLang="en-US" sz="3600" b="1" dirty="0" smtClean="0"/>
              <a:t>。</a:t>
            </a:r>
            <a:endParaRPr lang="zh-CN" altLang="en-US" sz="3200" b="1" dirty="0"/>
          </a:p>
        </p:txBody>
      </p:sp>
      <p:pic>
        <p:nvPicPr>
          <p:cNvPr id="2050" name="Picture 2" descr="E:\2026 证道\从金像到野兽——历史背后的那一位\20231220-043700.12204-sma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2495550"/>
          </a:xfrm>
          <a:prstGeom prst="rect">
            <a:avLst/>
          </a:prstGeom>
          <a:noFill/>
        </p:spPr>
      </p:pic>
      <p:pic>
        <p:nvPicPr>
          <p:cNvPr id="2051" name="Picture 3" descr="E:\2026 证道\从金像到野兽——历史背后的那一位\0000000028b47c25520adaa0d20c2346a4895348efe30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71750"/>
            <a:ext cx="4267200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765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彼后</a:t>
            </a:r>
            <a:r>
              <a:rPr lang="en-US" sz="3600" b="1" dirty="0" smtClean="0"/>
              <a:t>3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8</a:t>
            </a:r>
            <a:r>
              <a:rPr lang="zh-CN" altLang="en-US" sz="3600" b="1" dirty="0" smtClean="0"/>
              <a:t>亲爱的弟兄啊，有一件事你们不可忘记，就是主看一日如千年，千年如一日。</a:t>
            </a:r>
            <a:r>
              <a:rPr lang="en-US" sz="3600" b="1" dirty="0" smtClean="0"/>
              <a:t>9</a:t>
            </a:r>
            <a:r>
              <a:rPr lang="zh-CN" altLang="en-US" sz="3600" b="1" dirty="0" smtClean="0"/>
              <a:t>主所应许的尚未成就，有人以为他是耽延，其实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不是耽延，乃是宽容</a:t>
            </a:r>
            <a:r>
              <a:rPr lang="zh-CN" altLang="en-US" sz="3600" b="1" dirty="0" smtClean="0"/>
              <a:t>你们，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不愿有一人沉沦，乃愿人人都悔改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3105150"/>
            <a:ext cx="9144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400" b="1" dirty="0" smtClean="0"/>
              <a:t>巴比伦</a:t>
            </a:r>
            <a:r>
              <a:rPr lang="en-US" altLang="zh-CN" sz="3400" b="1" dirty="0" smtClean="0"/>
              <a:t>—</a:t>
            </a:r>
            <a:r>
              <a:rPr lang="zh-CN" altLang="en-US" sz="3400" b="1" dirty="0" smtClean="0"/>
              <a:t>波斯</a:t>
            </a:r>
            <a:r>
              <a:rPr lang="en-US" altLang="zh-CN" sz="3400" b="1" dirty="0" smtClean="0"/>
              <a:t>—</a:t>
            </a:r>
            <a:r>
              <a:rPr lang="zh-CN" altLang="en-US" sz="3400" b="1" dirty="0" smtClean="0"/>
              <a:t>希腊</a:t>
            </a:r>
            <a:r>
              <a:rPr lang="en-US" altLang="zh-CN" sz="3400" b="1" dirty="0" smtClean="0"/>
              <a:t>—</a:t>
            </a:r>
            <a:r>
              <a:rPr lang="zh-CN" altLang="en-US" sz="3400" b="1" dirty="0" smtClean="0"/>
              <a:t>罗马</a:t>
            </a:r>
            <a:r>
              <a:rPr lang="en-US" altLang="zh-CN" sz="3400" b="1" dirty="0" smtClean="0"/>
              <a:t>————</a:t>
            </a:r>
            <a:r>
              <a:rPr lang="zh-CN" altLang="en-US" sz="3400" b="1" dirty="0" smtClean="0"/>
              <a:t>末日审判</a:t>
            </a:r>
            <a:endParaRPr lang="en-US" altLang="zh-CN" sz="3400" b="1" dirty="0" smtClean="0"/>
          </a:p>
          <a:p>
            <a:endParaRPr lang="en-US" altLang="zh-CN" sz="2800" b="1" dirty="0" smtClean="0"/>
          </a:p>
          <a:p>
            <a:endParaRPr lang="zh-CN" altLang="en-US" sz="2800" b="1" dirty="0" smtClean="0"/>
          </a:p>
          <a:p>
            <a:r>
              <a:rPr lang="zh-CN" altLang="en-US" sz="3400" b="1" dirty="0" smtClean="0"/>
              <a:t>                                    恩典时代</a:t>
            </a:r>
            <a:r>
              <a:rPr lang="en-US" sz="3400" b="1" dirty="0" smtClean="0"/>
              <a:t>/</a:t>
            </a:r>
            <a:r>
              <a:rPr lang="zh-CN" altLang="en-US" sz="3400" b="1" dirty="0" smtClean="0"/>
              <a:t>教会时代</a:t>
            </a:r>
            <a:endParaRPr lang="zh-CN" altLang="en-US" sz="3400" b="1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5948845" y="3861905"/>
            <a:ext cx="702742" cy="4084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四、对我们今天的提醒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900" b="1" dirty="0" smtClean="0"/>
              <a:t/>
            </a:r>
            <a:br>
              <a:rPr lang="en-US" altLang="zh-CN" sz="900" b="1" dirty="0" smtClean="0"/>
            </a:br>
            <a:r>
              <a:rPr lang="en-US" sz="3600" b="1" dirty="0" smtClean="0"/>
              <a:t> 1</a:t>
            </a:r>
            <a:r>
              <a:rPr lang="zh-CN" altLang="en-US" sz="3600" b="1" dirty="0" smtClean="0"/>
              <a:t>、末日知识不能代替属灵生命</a:t>
            </a:r>
            <a:br>
              <a:rPr lang="zh-CN" altLang="en-US" sz="3600" b="1" dirty="0" smtClean="0"/>
            </a:br>
            <a:r>
              <a:rPr lang="en-US" sz="3600" b="1" dirty="0" smtClean="0"/>
              <a:t>2</a:t>
            </a:r>
            <a:r>
              <a:rPr lang="zh-CN" altLang="en-US" sz="3600" b="1" dirty="0" smtClean="0"/>
              <a:t>、真正的问题不是“世界怎样”，而是“我怎样”</a:t>
            </a:r>
            <a:br>
              <a:rPr lang="zh-CN" altLang="en-US" sz="3600" b="1" dirty="0" smtClean="0"/>
            </a:br>
            <a:r>
              <a:rPr lang="en-US" sz="3600" b="1" dirty="0" smtClean="0"/>
              <a:t>3</a:t>
            </a:r>
            <a:r>
              <a:rPr lang="zh-CN" altLang="en-US" sz="3600" b="1" dirty="0" smtClean="0"/>
              <a:t>、时刻</a:t>
            </a:r>
            <a:r>
              <a:rPr lang="zh-CN" altLang="en-US" sz="3600" b="1" dirty="0" smtClean="0"/>
              <a:t>预备迎见主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         A</a:t>
            </a:r>
            <a:r>
              <a:rPr lang="zh-CN" altLang="en-US" sz="3600" b="1" dirty="0" smtClean="0"/>
              <a:t>、与神关系真实     </a:t>
            </a:r>
            <a:r>
              <a:rPr lang="en-US" sz="3600" b="1" dirty="0" smtClean="0"/>
              <a:t>B</a:t>
            </a:r>
            <a:r>
              <a:rPr lang="zh-CN" altLang="en-US" sz="3600" b="1" dirty="0" smtClean="0"/>
              <a:t>、在</a:t>
            </a:r>
            <a:r>
              <a:rPr lang="zh-CN" altLang="en-US" sz="3600" b="1" dirty="0" smtClean="0"/>
              <a:t>小事</a:t>
            </a:r>
            <a:r>
              <a:rPr lang="zh-CN" altLang="en-US" sz="3600" b="1" dirty="0" smtClean="0"/>
              <a:t>上忠心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</a:t>
            </a:r>
            <a:r>
              <a:rPr lang="en-US" sz="3600" b="1" dirty="0" smtClean="0"/>
              <a:t>C</a:t>
            </a:r>
            <a:r>
              <a:rPr lang="zh-CN" altLang="en-US" sz="3600" b="1" dirty="0" smtClean="0"/>
              <a:t>、 活在永恒视角里      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4</a:t>
            </a:r>
            <a:r>
              <a:rPr lang="zh-CN" altLang="en-US" sz="3600" b="1" dirty="0" smtClean="0"/>
              <a:t>、末日信息的真正目的：不是让人好奇，而是让人清醒。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29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234315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57175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一、地上的异像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四兽的兴起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1800" b="1" dirty="0" smtClean="0"/>
              <a:t/>
            </a:r>
            <a:br>
              <a:rPr lang="zh-CN" altLang="en-US" sz="1800" b="1" dirty="0" smtClean="0"/>
            </a:br>
            <a:r>
              <a:rPr lang="en-US" altLang="zh-CN" sz="3600" b="1" dirty="0" smtClean="0"/>
              <a:t>       </a:t>
            </a:r>
            <a:r>
              <a:rPr lang="en-US" sz="3600" b="1" dirty="0" smtClean="0"/>
              <a:t>7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巴比伦王伯沙撒元年</a:t>
            </a:r>
            <a:r>
              <a:rPr lang="zh-CN" altLang="en-US" sz="3600" b="1" dirty="0" smtClean="0"/>
              <a:t>，但以理在床上作梦，见了脑中的异象，就记录这梦，述说其中的大意。</a:t>
            </a:r>
            <a:r>
              <a:rPr lang="en-US" sz="3600" b="1" dirty="0" smtClean="0"/>
              <a:t>2</a:t>
            </a:r>
            <a:r>
              <a:rPr lang="zh-CN" altLang="en-US" sz="3600" b="1" dirty="0" smtClean="0"/>
              <a:t>但以理说，我夜里见异象，看见天的四风陡起，刮在大海之上。</a:t>
            </a:r>
            <a:r>
              <a:rPr lang="en-US" sz="3600" b="1" dirty="0" smtClean="0"/>
              <a:t>3</a:t>
            </a:r>
            <a:r>
              <a:rPr lang="zh-CN" altLang="en-US" sz="3600" b="1" dirty="0" smtClean="0"/>
              <a:t>有四个大兽从海中上来，形状各有不同。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sz="3600" b="1" dirty="0" smtClean="0"/>
              <a:t>      5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30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当夜，迦勒底王伯沙撒被杀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31 </a:t>
            </a:r>
            <a:r>
              <a:rPr lang="zh-CN" altLang="en-US" sz="3600" b="1" dirty="0" smtClean="0"/>
              <a:t>玛代人大利乌年</a:t>
            </a:r>
            <a:r>
              <a:rPr lang="en-US" sz="3600" b="1" dirty="0" smtClean="0"/>
              <a:t>62</a:t>
            </a:r>
            <a:r>
              <a:rPr lang="zh-CN" altLang="en-US" sz="3600" b="1" dirty="0" smtClean="0"/>
              <a:t>岁，取了迦勒底国。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5143500"/>
          </a:xfrm>
        </p:spPr>
        <p:txBody>
          <a:bodyPr/>
          <a:lstStyle/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15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 </a:t>
            </a:r>
            <a:r>
              <a:rPr lang="zh-CN" altLang="en-US" sz="3200" b="1" dirty="0" smtClean="0"/>
              <a:t>被掳巴比伦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/>
            </a:r>
            <a:br>
              <a:rPr lang="zh-CN" altLang="en-US" sz="32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17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 </a:t>
            </a:r>
            <a:r>
              <a:rPr lang="zh-CN" altLang="en-US" sz="3200" b="1" dirty="0" smtClean="0"/>
              <a:t>第一次解梦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/>
            </a:r>
            <a:br>
              <a:rPr lang="zh-CN" altLang="en-US" sz="32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20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 </a:t>
            </a:r>
            <a:r>
              <a:rPr lang="zh-CN" altLang="en-US" sz="3200" b="1" dirty="0" smtClean="0"/>
              <a:t>火窑经历。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/>
            </a:r>
            <a:br>
              <a:rPr lang="zh-CN" altLang="en-US" sz="32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49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 </a:t>
            </a:r>
            <a:r>
              <a:rPr lang="zh-CN" altLang="en-US" sz="3200" b="1" dirty="0" smtClean="0"/>
              <a:t>第二次解梦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/>
            </a:r>
            <a:br>
              <a:rPr lang="zh-CN" altLang="en-US" sz="32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67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 </a:t>
            </a:r>
            <a:r>
              <a:rPr lang="zh-CN" altLang="en-US" sz="3200" b="1" dirty="0" smtClean="0"/>
              <a:t>第一个异象</a:t>
            </a:r>
            <a:endParaRPr lang="zh-CN" altLang="en-US" sz="20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4267200" y="0"/>
            <a:ext cx="4876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69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: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/>
              <a:t>  第二个异象</a:t>
            </a:r>
            <a:endParaRPr lang="en-US" altLang="zh-CN" sz="3200" b="1" dirty="0" smtClean="0"/>
          </a:p>
          <a:p>
            <a:pPr lvl="0"/>
            <a:endParaRPr lang="zh-CN" altLang="en-US" sz="3200" b="1" dirty="0" smtClean="0"/>
          </a:p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81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: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/>
              <a:t> 帝国最后一晚</a:t>
            </a:r>
            <a:endParaRPr lang="en-US" altLang="zh-CN" sz="3200" b="1" dirty="0" smtClean="0"/>
          </a:p>
          <a:p>
            <a:pPr lvl="0"/>
            <a:endParaRPr lang="zh-CN" altLang="en-US" sz="3200" b="1" dirty="0" smtClean="0"/>
          </a:p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82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: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/>
              <a:t> 第三个异象</a:t>
            </a:r>
            <a:endParaRPr lang="en-US" altLang="zh-CN" sz="3200" b="1" dirty="0" smtClean="0"/>
          </a:p>
          <a:p>
            <a:pPr lvl="0"/>
            <a:endParaRPr lang="zh-CN" altLang="en-US" sz="3200" b="1" dirty="0" smtClean="0"/>
          </a:p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83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: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/>
              <a:t> 狮子坑的经历</a:t>
            </a:r>
            <a:endParaRPr lang="en-US" altLang="zh-CN" sz="3200" b="1" dirty="0" smtClean="0"/>
          </a:p>
          <a:p>
            <a:pPr lvl="0"/>
            <a:endParaRPr lang="zh-CN" altLang="en-US" sz="3200" b="1" dirty="0" smtClean="0"/>
          </a:p>
          <a:p>
            <a:pPr lvl="0"/>
            <a:r>
              <a:rPr lang="en-US" sz="3200" b="1" dirty="0" smtClean="0">
                <a:solidFill>
                  <a:srgbClr val="0070C0"/>
                </a:solidFill>
              </a:rPr>
              <a:t>84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岁</a:t>
            </a:r>
            <a:r>
              <a:rPr lang="en-US" altLang="zh-CN" sz="3200" b="1" dirty="0" smtClean="0"/>
              <a:t>: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</a:rPr>
              <a:t>10-12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章</a:t>
            </a:r>
            <a:r>
              <a:rPr lang="zh-CN" altLang="en-US" sz="3200" b="1" dirty="0" smtClean="0"/>
              <a:t> 第四个异象</a:t>
            </a: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四</a:t>
            </a:r>
            <a:endParaRPr lang="zh-CN" altLang="en-US" sz="3600" b="1" dirty="0"/>
          </a:p>
        </p:txBody>
      </p:sp>
      <p:pic>
        <p:nvPicPr>
          <p:cNvPr id="3" name="Picture 2" descr="https://www.goodsalt.com/media/catalog/product/cache/72eeda554d65337da0ae7df201fead63/d/a/daniel-7-lion-beast-GoodSalt-pcmas00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:\2026 证道\从金像到野兽——历史背后的那一位\map-neo-babylonian-empire-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659329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四</a:t>
            </a:r>
            <a:endParaRPr lang="zh-CN" altLang="en-US" sz="3600" b="1" dirty="0"/>
          </a:p>
        </p:txBody>
      </p:sp>
      <p:pic>
        <p:nvPicPr>
          <p:cNvPr id="6" name="Picture 5" descr="https://lirp.cdn-website.com/0a370374/dms3rep/multi/opt/medopersia-640w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2026 证道\从金像到野兽——历史背后的那一位\e5eb19ff-49d8-4b17-aeaf-03ec1c5a46b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1" y="0"/>
            <a:ext cx="54102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四</a:t>
            </a:r>
            <a:endParaRPr lang="zh-CN" altLang="en-US" sz="3600" b="1" dirty="0"/>
          </a:p>
        </p:txBody>
      </p:sp>
      <p:pic>
        <p:nvPicPr>
          <p:cNvPr id="3" name="Picture 2" descr="https://www.goodsalt.com/media/catalog/product/cache/72eeda554d65337da0ae7df201fead63/p/r/prophetic-winged-leopard-beast-from-daniel-7-GoodSalt-spvas0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2671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E:\2026 证道\从金像到野兽——历史背后的那一位\Alexander-the-Great-conquests-rule-menace-cul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23950"/>
            <a:ext cx="4876800" cy="3243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四</a:t>
            </a:r>
            <a:endParaRPr lang="zh-CN" altLang="en-US" sz="3600" b="1" dirty="0"/>
          </a:p>
        </p:txBody>
      </p:sp>
      <p:pic>
        <p:nvPicPr>
          <p:cNvPr id="1026" name="Picture 2" descr="E:\2026 证道\从金像到野兽——历史背后的那一位\2726622e3b999be92a7976d9b0d3a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</p:spPr>
      </p:pic>
      <p:pic>
        <p:nvPicPr>
          <p:cNvPr id="1027" name="Picture 3" descr="E:\2026 证道\从金像到野兽——历史背后的那一位\Roman_Empire_Trajan_117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1123950"/>
            <a:ext cx="4629150" cy="294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四</a:t>
            </a:r>
            <a:endParaRPr lang="zh-CN" altLang="en-US" sz="3600" b="1" dirty="0"/>
          </a:p>
        </p:txBody>
      </p:sp>
      <p:pic>
        <p:nvPicPr>
          <p:cNvPr id="3" name="Picture 2" descr="https://a0b796e498.clvaw-cdnwnd.com/943627b8c1abc3c873a06877fbb1d165/200000658-cb6cfcb6d2/D7_Composite2-0.jpg?ph=a0b796e49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"/>
            <a:ext cx="51816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Peter Tian\Desktop\讲章预备\New folder (2)\image-ass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484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28217</TotalTime>
  <Words>754</Words>
  <Application>Microsoft Office PowerPoint</Application>
  <PresentationFormat>On-screen Show (16:9)</PresentationFormat>
  <Paragraphs>57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主题</vt:lpstr>
      <vt:lpstr>从金像到野兽——历史背后的掌权者 但7：1-28节</vt:lpstr>
      <vt:lpstr>祈祷/Prayer</vt:lpstr>
      <vt:lpstr>一、地上的异像——四兽的兴起         7：1巴比伦王伯沙撒元年，但以理在床上作梦，见了脑中的异象，就记录这梦，述说其中的大意。2但以理说，我夜里见异象，看见天的四风陡起，刮在大海之上。3有四个大兽从海中上来，形状各有不同。       5：30当夜，迦勒底王伯沙撒被杀。31 玛代人大利乌年62岁，取了迦勒底国。</vt:lpstr>
      <vt:lpstr>15岁：1章  被掳巴比伦  17岁：2章  第一次解梦  20岁：3章  火窑经历。  49岁：4章  第二次解梦  67岁：7章  第一个异象</vt:lpstr>
      <vt:lpstr>四</vt:lpstr>
      <vt:lpstr>四</vt:lpstr>
      <vt:lpstr>四</vt:lpstr>
      <vt:lpstr>四</vt:lpstr>
      <vt:lpstr>四</vt:lpstr>
      <vt:lpstr>Slide 10</vt:lpstr>
      <vt:lpstr>1、尼布甲尼撒：  巴比伦—波斯—希腊—罗马——末日审判  2、但以理：  巴比伦—波斯—希腊—罗马——末日审判  3、使徒约翰：  巴比伦—波斯—希腊—罗马————末日审判</vt:lpstr>
      <vt:lpstr>但7：21我观看，见这角与圣民争战，胜了他们。22直到亘古常在者来给至高者的圣民伸冤，圣民得国的时候就到了。  25他必向至高者说夸大的话，必折磨至高者的圣民，必想改变节期和律法。圣民必交付他手一载，二载，半载。 </vt:lpstr>
      <vt:lpstr>启13：6兽就开口向神说亵渎的话，亵渎神的名，并他的帐幕，以及那些住在天上的。7又任凭它与圣徒争战，并且得胜。也把权柄赐给它，制伏各族各民各方各国。8凡住在地上，名字从创世以来，没有记在被杀之羔羊生命册上的人，都要拜它……15又叫所有不拜兽像的人都被杀害。</vt:lpstr>
      <vt:lpstr>15至于我但以理，我的灵在我里面愁烦，我脑中的异象使我惊惶。  28那事至此完毕，至于我但以理，心中甚是惊惶，脸色也改变了。</vt:lpstr>
      <vt:lpstr>但2：39在你以后必另兴一国，不及于你。又有第三国，就是铜的，必掌管天下。40第四国，必坚壮如铁，铁能打碎克制百物，又能压碎一切，那国也必打碎压制列国。</vt:lpstr>
      <vt:lpstr>二、天上的异象——亘古常在者的宝座  7：9我观看，见有宝座设立，上头坐着亘古常在者。他的衣服洁白如雪，头发如纯净的羊毛。宝座乃火焰，其轮乃烈火。10从他面前有火，像河发出。事奉他的有千千，在他面前侍立的有万万。他坐着要行审判，案卷都展开了。</vt:lpstr>
      <vt:lpstr>                             天上：白色大宝座，案卷展开                                 地上：第四兽苦害神的百姓  </vt:lpstr>
      <vt:lpstr>       启20：11我又看见一个白色的大宝座，与坐在上面的。从他面前天地都逃避，再无可见之处了。12我又看见死了的人，无论大小，都站在宝座前。案卷展开了。并且另有一卷展开，就是生命册。死了的人都凭着这些案卷所记载的，照他们所行的受审判。13于是海交出其中的死人。死亡和阴间也交出其中的死人。他们都照各人所行的受审判。14死亡和阴间也被扔在火湖里。这火湖就是第二次的死。15若有人名字没记在生命册上，他就被扔在火湖里。</vt:lpstr>
      <vt:lpstr>三、主耶稣再来——人子的国度  11那时我观看，见那兽因小角说夸大话的声音被杀，身体损坏，扔在火中焚烧。12其余的兽，权柄都被夺去，生命却仍存留，直到所定的时候和日期。          13我在夜间的异象中观看，见有一位像人子的，驾着天云而来，被领到亘古常在者面前，14得了权柄，荣耀，国度，使各方，各国，各族的人都事奉他。他的权柄是永远的，不能废去。他的国必不败坏。</vt:lpstr>
      <vt:lpstr>                             天上：白色大宝座，案卷展开                                 地上：第四兽苦害神的百姓                                      天上：主耶稣二次再来，                                      地上：兽的结局</vt:lpstr>
      <vt:lpstr>加4：4及至时候满足，神就差遣他的儿子，为女子所生，且生在律法以下，5要把律法以下的人赎出来，叫我们得着儿子的名分。</vt:lpstr>
      <vt:lpstr>彼后3：8亲爱的弟兄啊，有一件事你们不可忘记，就是主看一日如千年，千年如一日。9主所应许的尚未成就，有人以为他是耽延，其实不是耽延，乃是宽容你们，不愿有一人沉沦，乃愿人人都悔改。</vt:lpstr>
      <vt:lpstr>四、对我们今天的提醒   1、末日知识不能代替属灵生命 2、真正的问题不是“世界怎样”，而是“我怎样” 3、时刻预备迎见主          A、与神关系真实     B、在小事上忠心          C、 活在永恒视角里       4、末日信息的真正目的：不是让人好奇，而是让人清醒。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1567</cp:revision>
  <dcterms:modified xsi:type="dcterms:W3CDTF">2026-03-07T15:05:21Z</dcterms:modified>
</cp:coreProperties>
</file>