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888" r:id="rId2"/>
    <p:sldId id="1009" r:id="rId3"/>
    <p:sldId id="1083" r:id="rId4"/>
    <p:sldId id="1105" r:id="rId5"/>
    <p:sldId id="1116" r:id="rId6"/>
    <p:sldId id="1102" r:id="rId7"/>
    <p:sldId id="1107" r:id="rId8"/>
    <p:sldId id="1132" r:id="rId9"/>
    <p:sldId id="1117" r:id="rId10"/>
    <p:sldId id="1108" r:id="rId11"/>
    <p:sldId id="1110" r:id="rId12"/>
    <p:sldId id="1131" r:id="rId13"/>
    <p:sldId id="1111" r:id="rId14"/>
    <p:sldId id="1118" r:id="rId15"/>
    <p:sldId id="1119" r:id="rId16"/>
    <p:sldId id="1120" r:id="rId17"/>
    <p:sldId id="1121" r:id="rId18"/>
    <p:sldId id="1122" r:id="rId19"/>
    <p:sldId id="1123" r:id="rId20"/>
    <p:sldId id="1124" r:id="rId21"/>
    <p:sldId id="1133" r:id="rId22"/>
    <p:sldId id="1012" r:id="rId23"/>
  </p:sldIdLst>
  <p:sldSz cx="9144000" cy="5143500" type="screen16x9"/>
  <p:notesSz cx="7315200" cy="96012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  <a:srgbClr val="FCD9BC"/>
    <a:srgbClr val="FFFF66"/>
    <a:srgbClr val="EAEBB7"/>
    <a:srgbClr val="C9CC44"/>
    <a:srgbClr val="AEB092"/>
    <a:srgbClr val="AAB6A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526" autoAdjust="0"/>
  </p:normalViewPr>
  <p:slideViewPr>
    <p:cSldViewPr>
      <p:cViewPr>
        <p:scale>
          <a:sx n="75" d="100"/>
          <a:sy n="75" d="100"/>
        </p:scale>
        <p:origin x="-2664" y="-9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510A215-44AC-48DA-AF86-EC2F785F13D6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85D5665-A5AE-45BB-8848-AA424DA214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9591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33" name="Google Shape;1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D9D37-59B6-4FD4-B62C-EA5223FD416D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9F6C-3832-4A94-9C78-A09827F550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49838-A36D-4165-A395-840B24B390A6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E6CA8-7327-434E-99BD-857861598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029E5-0BC8-4359-9890-8277E61C6893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E28C-3C3A-49E1-9025-02BEA78887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CC31A-9154-43B9-AC08-B2E1B37570E0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81B23-17D3-48A0-9A34-43C89BFDCD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C003D-1630-4417-9F76-668A9E0FFDC5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0CCD0-35AC-49FD-98B8-8BED130348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88E6E-A14D-4A90-B2B4-E9F41E1F8165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F350B-92BC-41F2-A4FE-565A1044C2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06C53-A131-498A-A525-37077DBA0095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7A055-C9CE-4D91-9D43-D408D8ECF7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E5D7-D573-4729-A6A0-6031E4F961CC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777D0-42B9-4AEE-ADE2-0004775D97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42271-1D37-45F0-82D7-82D18C5C5122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81EDB-8CE2-40C9-AB82-6EA86292D4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C8085-0888-43B1-9E2E-D6E727554759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95EFB-B999-418C-A689-C35398BA7E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C5665-1B5B-4687-9E2E-C0A1946DE657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6D2DC-6CF7-40E1-B2C3-9049AEEFDC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6C1C240-9017-4C45-A094-DD8E498073CB}" type="datetimeFigureOut">
              <a:rPr lang="zh-CN" altLang="en-US"/>
              <a:pPr>
                <a:defRPr/>
              </a:pPr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7EEFD9F-D935-4FC2-AC09-44F040414E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</p:spPr>
        <p:txBody>
          <a:bodyPr/>
          <a:lstStyle/>
          <a:p>
            <a:r>
              <a:rPr lang="zh-CN" altLang="en-US" sz="3600" b="1" dirty="0" smtClean="0"/>
              <a:t>公绵羊与公山羊的异象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zh-CN" altLang="en-US" sz="3600" b="1" dirty="0" smtClean="0"/>
              <a:t>但</a:t>
            </a:r>
            <a:r>
              <a:rPr lang="en-US" sz="3600" b="1" dirty="0" smtClean="0"/>
              <a:t>8</a:t>
            </a:r>
            <a:r>
              <a:rPr lang="zh-CN" altLang="en-US" sz="3600" b="1" dirty="0" smtClean="0"/>
              <a:t>：</a:t>
            </a:r>
            <a:r>
              <a:rPr lang="en-US" sz="3600" b="1" dirty="0" smtClean="0"/>
              <a:t>1-27</a:t>
            </a:r>
            <a:r>
              <a:rPr lang="zh-CN" altLang="en-US" sz="3600" b="1" dirty="0" smtClean="0"/>
              <a:t>节</a:t>
            </a:r>
            <a:endParaRPr lang="zh-CN" altLang="en-US" sz="3600" b="1" dirty="0"/>
          </a:p>
        </p:txBody>
      </p:sp>
      <p:sp>
        <p:nvSpPr>
          <p:cNvPr id="9" name="Flowchart: Punched Tape 8"/>
          <p:cNvSpPr/>
          <p:nvPr/>
        </p:nvSpPr>
        <p:spPr>
          <a:xfrm rot="20600212" flipV="1">
            <a:off x="3286217" y="2348156"/>
            <a:ext cx="45719" cy="73772"/>
          </a:xfrm>
          <a:prstGeom prst="flowChartPunchedTape">
            <a:avLst/>
          </a:prstGeom>
        </p:spPr>
        <p:style>
          <a:lnRef idx="0">
            <a:schemeClr val="accent6"/>
          </a:lnRef>
          <a:fillRef idx="1001">
            <a:schemeClr val="lt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 descr="E:\2026 证道\公绵羊与公山羊的异象\010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3500"/>
            <a:ext cx="9144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/>
          <a:lstStyle/>
          <a:p>
            <a:pPr algn="l"/>
            <a:r>
              <a:rPr lang="zh-CN" altLang="en-US" sz="3600" b="1" dirty="0" smtClean="0">
                <a:solidFill>
                  <a:srgbClr val="7030A0"/>
                </a:solidFill>
              </a:rPr>
              <a:t>（</a:t>
            </a:r>
            <a:r>
              <a:rPr lang="en-US" sz="3600" b="1" dirty="0" smtClean="0">
                <a:solidFill>
                  <a:srgbClr val="7030A0"/>
                </a:solidFill>
              </a:rPr>
              <a:t>1</a:t>
            </a:r>
            <a:r>
              <a:rPr lang="zh-CN" altLang="en-US" sz="3600" b="1" dirty="0" smtClean="0">
                <a:solidFill>
                  <a:srgbClr val="7030A0"/>
                </a:solidFill>
              </a:rPr>
              <a:t>）、帝国分裂</a:t>
            </a:r>
            <a:endParaRPr lang="zh-CN" altLang="en-US" sz="3600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E:\2026 证道\公绵羊与公山羊的异象\a4efb267-ad57-49de-8c84-d16c92ca718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19150"/>
            <a:ext cx="9144000" cy="4324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7030A0"/>
                </a:solidFill>
              </a:rPr>
              <a:t>(2)</a:t>
            </a:r>
            <a:r>
              <a:rPr lang="zh-CN" altLang="en-US" sz="3600" b="1" dirty="0" smtClean="0">
                <a:solidFill>
                  <a:srgbClr val="7030A0"/>
                </a:solidFill>
              </a:rPr>
              <a:t>、托勒密王朝与塞琉古王朝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1600" b="1" dirty="0" smtClean="0"/>
              <a:t/>
            </a:r>
            <a:br>
              <a:rPr lang="en-US" altLang="zh-CN" sz="1600" b="1" dirty="0" smtClean="0"/>
            </a:br>
            <a:r>
              <a:rPr lang="en-US" altLang="zh-CN" sz="3600" b="1" dirty="0" smtClean="0"/>
              <a:t>A</a:t>
            </a:r>
            <a:r>
              <a:rPr lang="zh-CN" altLang="en-US" sz="3600" b="1" dirty="0" smtClean="0"/>
              <a:t>、托勒密王朝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1200" b="1" dirty="0" smtClean="0"/>
              <a:t/>
            </a:r>
            <a:br>
              <a:rPr lang="en-US" altLang="zh-CN" sz="1200" b="1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a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、统治相对宽松</a:t>
            </a:r>
            <a:r>
              <a:rPr lang="en-US" sz="3600" b="1" dirty="0" smtClean="0">
                <a:solidFill>
                  <a:srgbClr val="0070C0"/>
                </a:solidFill>
              </a:rPr>
              <a:t>:</a:t>
            </a:r>
            <a:r>
              <a:rPr lang="zh-CN" altLang="en-US" sz="3600" b="1" dirty="0" smtClean="0"/>
              <a:t>托勒密王朝一般允许犹太人继续按照摩西律法生活，宗教上较为自由</a:t>
            </a:r>
            <a:br>
              <a:rPr lang="zh-CN" altLang="en-US" sz="3600" b="1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b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、希腊文化逐渐进入犹太社会。</a:t>
            </a:r>
            <a:r>
              <a:rPr lang="zh-CN" altLang="en-US" sz="3600" b="1" dirty="0" smtClean="0"/>
              <a:t>虽然宗教自由，但希腊文化开始影响犹太社会，例如：希腊语言、希腊教育与思想、城市文化。</a:t>
            </a:r>
            <a:br>
              <a:rPr lang="zh-CN" altLang="en-US" sz="3600" b="1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c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、七十士译本</a:t>
            </a:r>
            <a:r>
              <a:rPr lang="zh-CN" altLang="en-US" sz="3600" b="1" dirty="0" smtClean="0"/>
              <a:t>（</a:t>
            </a:r>
            <a:r>
              <a:rPr lang="en-US" sz="3600" b="1" dirty="0" smtClean="0"/>
              <a:t>Septuagint</a:t>
            </a:r>
            <a:r>
              <a:rPr lang="zh-CN" altLang="en-US" sz="3600" b="1" dirty="0" smtClean="0"/>
              <a:t>）出现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/>
          <a:lstStyle/>
          <a:p>
            <a:pPr algn="l"/>
            <a:r>
              <a:rPr lang="en-US" sz="3600" b="1" dirty="0" smtClean="0"/>
              <a:t>B</a:t>
            </a:r>
            <a:r>
              <a:rPr lang="zh-CN" altLang="en-US" sz="3600" b="1" dirty="0" smtClean="0"/>
              <a:t>、塞琉古王朝</a:t>
            </a:r>
            <a:endParaRPr lang="zh-CN" altLang="en-US" sz="3600" b="1" dirty="0"/>
          </a:p>
        </p:txBody>
      </p:sp>
      <p:pic>
        <p:nvPicPr>
          <p:cNvPr id="6146" name="Picture 2" descr="E:\2026 证道\公绵羊与公山羊的异象\PDFtoJPG.me-1-5-9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57248"/>
            <a:ext cx="9144000" cy="4286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zh-CN" altLang="en-US" sz="3600" b="1" dirty="0" smtClean="0"/>
              <a:t>罗马</a:t>
            </a:r>
            <a:r>
              <a:rPr lang="en-US" altLang="zh-CN" sz="3600" b="1" dirty="0" smtClean="0"/>
              <a:t>——</a:t>
            </a:r>
            <a:r>
              <a:rPr lang="zh-CN" altLang="en-US" sz="3600" b="1" dirty="0" smtClean="0"/>
              <a:t>塞琉古帝国</a:t>
            </a:r>
            <a:r>
              <a:rPr lang="en-US" altLang="zh-CN" sz="3600" b="1" dirty="0" smtClean="0"/>
              <a:t>《</a:t>
            </a:r>
            <a:r>
              <a:rPr lang="zh-CN" altLang="en-US" sz="3600" b="1" dirty="0" smtClean="0"/>
              <a:t>阿帕米亚条约</a:t>
            </a:r>
            <a:r>
              <a:rPr lang="en-US" altLang="zh-CN" sz="3600" b="1" dirty="0" smtClean="0"/>
              <a:t>》</a:t>
            </a:r>
            <a:br>
              <a:rPr lang="en-US" altLang="zh-CN" sz="3600" b="1" dirty="0" smtClean="0"/>
            </a:br>
            <a:r>
              <a:rPr lang="zh-CN" altLang="en-US" sz="1800" b="1" dirty="0" smtClean="0"/>
              <a:t/>
            </a:r>
            <a:br>
              <a:rPr lang="zh-CN" altLang="en-US" sz="1800" b="1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a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、割让大量领土。</a:t>
            </a:r>
            <a:r>
              <a:rPr lang="zh-CN" altLang="en-US" sz="3600" b="1" dirty="0" smtClean="0"/>
              <a:t>塞琉古帝国必须放弃：小亚细亚的大部分地区，西部所有领土。</a:t>
            </a:r>
            <a:br>
              <a:rPr lang="zh-CN" altLang="en-US" sz="3600" b="1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b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、交出人质。</a:t>
            </a:r>
            <a:r>
              <a:rPr lang="zh-CN" altLang="en-US" sz="3600" b="1" dirty="0" smtClean="0"/>
              <a:t>为了保证赔款，罗马要求：塞琉古王室成员作为人质，其中包括：安提阿哥四世。</a:t>
            </a:r>
            <a:br>
              <a:rPr lang="zh-CN" altLang="en-US" sz="3600" b="1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c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、支付巨额战争赔款。</a:t>
            </a:r>
            <a:r>
              <a:rPr lang="zh-CN" altLang="en-US" sz="3600" b="1" dirty="0" smtClean="0"/>
              <a:t>罗马要求塞琉古帝国支付：</a:t>
            </a:r>
            <a:r>
              <a:rPr lang="en-US" sz="3600" b="1" dirty="0" smtClean="0"/>
              <a:t>15000</a:t>
            </a:r>
            <a:r>
              <a:rPr lang="zh-CN" altLang="en-US" sz="3600" b="1" dirty="0" smtClean="0"/>
              <a:t>塔兰特银子。期限：</a:t>
            </a:r>
            <a:r>
              <a:rPr lang="en-US" sz="3600" b="1" dirty="0" smtClean="0"/>
              <a:t>12</a:t>
            </a:r>
            <a:r>
              <a:rPr lang="zh-CN" altLang="en-US" sz="3600" b="1" dirty="0" smtClean="0"/>
              <a:t>年。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zh-CN" altLang="en-US" sz="3600" b="1" dirty="0" smtClean="0">
                <a:solidFill>
                  <a:srgbClr val="7030A0"/>
                </a:solidFill>
              </a:rPr>
              <a:t>（</a:t>
            </a:r>
            <a:r>
              <a:rPr lang="en-US" sz="3600" b="1" dirty="0" smtClean="0">
                <a:solidFill>
                  <a:srgbClr val="7030A0"/>
                </a:solidFill>
              </a:rPr>
              <a:t>3</a:t>
            </a:r>
            <a:r>
              <a:rPr lang="zh-CN" altLang="en-US" sz="3600" b="1" dirty="0" smtClean="0">
                <a:solidFill>
                  <a:srgbClr val="7030A0"/>
                </a:solidFill>
              </a:rPr>
              <a:t>）、安提阿哥四世</a:t>
            </a:r>
            <a:r>
              <a:rPr lang="en-US" altLang="zh-CN" sz="3600" b="1" dirty="0" smtClean="0">
                <a:solidFill>
                  <a:srgbClr val="7030A0"/>
                </a:solidFill>
              </a:rPr>
              <a:t>——</a:t>
            </a:r>
            <a:r>
              <a:rPr lang="zh-CN" altLang="en-US" sz="3600" b="1" dirty="0" smtClean="0">
                <a:solidFill>
                  <a:srgbClr val="7030A0"/>
                </a:solidFill>
              </a:rPr>
              <a:t>小角</a:t>
            </a:r>
            <a:r>
              <a:rPr lang="zh-CN" altLang="en-US" sz="3600" b="1" dirty="0" smtClean="0"/>
              <a:t/>
            </a:r>
            <a:br>
              <a:rPr lang="zh-CN" altLang="en-US" sz="3600" b="1" dirty="0" smtClean="0"/>
            </a:br>
            <a:r>
              <a:rPr lang="zh-CN" altLang="en-US" sz="3600" b="1" dirty="0" smtClean="0"/>
              <a:t>       </a:t>
            </a:r>
            <a:r>
              <a:rPr lang="en-US" sz="3600" b="1" dirty="0" smtClean="0"/>
              <a:t>9 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四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角之中有一角长出一个小角</a:t>
            </a:r>
            <a:r>
              <a:rPr lang="zh-CN" altLang="en-US" sz="3600" b="1" dirty="0" smtClean="0"/>
              <a:t>，向南，向东，向荣美之地，渐渐成为强大。</a:t>
            </a:r>
            <a:r>
              <a:rPr lang="en-US" sz="3600" b="1" dirty="0" smtClean="0"/>
              <a:t>10</a:t>
            </a:r>
            <a:r>
              <a:rPr lang="zh-CN" altLang="en-US" sz="3600" b="1" dirty="0" smtClean="0"/>
              <a:t>它渐渐强大，高及天象，将些天象和星宿抛落在地，用脚践踏。</a:t>
            </a:r>
            <a:r>
              <a:rPr lang="en-US" sz="3600" b="1" dirty="0" smtClean="0"/>
              <a:t>11</a:t>
            </a:r>
            <a:r>
              <a:rPr lang="zh-CN" altLang="en-US" sz="3600" b="1" dirty="0" smtClean="0"/>
              <a:t>并且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</a:rPr>
              <a:t>它自高自大，以为高及天象之君。除掉常献给君的燔祭，毁坏君的圣所</a:t>
            </a:r>
            <a:r>
              <a:rPr lang="zh-CN" altLang="en-US" sz="3600" b="1" dirty="0" smtClean="0"/>
              <a:t>。</a:t>
            </a:r>
            <a:r>
              <a:rPr lang="en-US" sz="3600" b="1" dirty="0" smtClean="0"/>
              <a:t>12</a:t>
            </a:r>
            <a:r>
              <a:rPr lang="zh-CN" altLang="en-US" sz="3600" b="1" dirty="0" smtClean="0"/>
              <a:t>因罪过的缘故，有军旅和常献的燔祭交付它。它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</a:rPr>
              <a:t>将真理抛在地上</a:t>
            </a:r>
            <a:r>
              <a:rPr lang="zh-CN" altLang="en-US" sz="3600" b="1" dirty="0" smtClean="0"/>
              <a:t>，任意而行，无不顺利。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en-US" sz="3600" b="1" dirty="0" smtClean="0"/>
              <a:t>23</a:t>
            </a:r>
            <a:r>
              <a:rPr lang="zh-CN" altLang="en-US" sz="3600" b="1" dirty="0" smtClean="0"/>
              <a:t>这四国末时，犯法的人罪恶满盈，必有一王兴起，面貌凶恶，能用双关的诈语。</a:t>
            </a:r>
            <a:r>
              <a:rPr lang="en-US" sz="3600" b="1" dirty="0" smtClean="0"/>
              <a:t>24</a:t>
            </a:r>
            <a:r>
              <a:rPr lang="zh-CN" altLang="en-US" sz="3600" b="1" dirty="0" smtClean="0"/>
              <a:t>他的权柄必大，却不是因自己的能力。他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</a:rPr>
              <a:t>必行非常的毁灭，事情顺利，任意而行。又必毁灭有能力的和圣民</a:t>
            </a:r>
            <a:r>
              <a:rPr lang="zh-CN" altLang="en-US" sz="3600" b="1" dirty="0" smtClean="0"/>
              <a:t>。</a:t>
            </a:r>
            <a:r>
              <a:rPr lang="en-US" sz="3600" b="1" dirty="0" smtClean="0"/>
              <a:t>25</a:t>
            </a:r>
            <a:r>
              <a:rPr lang="zh-CN" altLang="en-US" sz="3600" b="1" dirty="0" smtClean="0"/>
              <a:t>他用权术成就手中的诡计，心里自高自大，在人坦然无备的时候，毁灭多人。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</a:rPr>
              <a:t>又要站起来攻击万君之君</a:t>
            </a:r>
            <a:r>
              <a:rPr lang="zh-CN" altLang="en-US" sz="3600" b="1" dirty="0" smtClean="0"/>
              <a:t>，至终却非因人手而灭亡。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zh-CN" altLang="en-US" sz="3600" b="1" dirty="0" smtClean="0"/>
              <a:t>安提阿哥四世推行的政策：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1400" b="1" dirty="0" smtClean="0"/>
              <a:t/>
            </a:r>
            <a:br>
              <a:rPr lang="en-US" altLang="zh-CN" sz="1400" b="1" dirty="0" smtClean="0"/>
            </a:br>
            <a:r>
              <a:rPr lang="en-US" altLang="zh-CN" sz="3600" b="1" dirty="0" smtClean="0">
                <a:solidFill>
                  <a:srgbClr val="0070C0"/>
                </a:solidFill>
              </a:rPr>
              <a:t>A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、在以色列强制推行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希腊化</a:t>
            </a:r>
            <a:r>
              <a:rPr lang="zh-CN" altLang="en-US" sz="3600" b="1" dirty="0" smtClean="0"/>
              <a:t>。</a:t>
            </a:r>
            <a:r>
              <a:rPr lang="zh-CN" altLang="en-US" sz="3600" b="1" dirty="0" smtClean="0"/>
              <a:t>试图</a:t>
            </a:r>
            <a:r>
              <a:rPr lang="zh-CN" altLang="en-US" sz="3600" b="1" dirty="0" smtClean="0"/>
              <a:t>彻底消灭犹太人的信仰传统。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>
                <a:solidFill>
                  <a:srgbClr val="0070C0"/>
                </a:solidFill>
              </a:rPr>
              <a:t>B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、禁止犹太宗教生活：</a:t>
            </a:r>
            <a:r>
              <a:rPr lang="zh-CN" altLang="en-US" sz="3600" b="1" dirty="0" smtClean="0"/>
              <a:t>禁止守安息日、禁止割礼、焚烧律法书。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>
                <a:solidFill>
                  <a:srgbClr val="0070C0"/>
                </a:solidFill>
              </a:rPr>
              <a:t>C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、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玷污圣殿。</a:t>
            </a:r>
            <a:r>
              <a:rPr lang="zh-CN" altLang="en-US" sz="3600" b="1" dirty="0" smtClean="0"/>
              <a:t>他在耶路撒冷圣殿中：停止圣殿献祭、建立宙斯的祭坛、用猪献祭给宙斯。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76750"/>
          </a:xfrm>
        </p:spPr>
        <p:txBody>
          <a:bodyPr/>
          <a:lstStyle/>
          <a:p>
            <a:pPr algn="l"/>
            <a:r>
              <a:rPr lang="zh-CN" altLang="en-US" sz="3600" b="1" dirty="0" smtClean="0">
                <a:solidFill>
                  <a:srgbClr val="7030A0"/>
                </a:solidFill>
              </a:rPr>
              <a:t>（</a:t>
            </a:r>
            <a:r>
              <a:rPr lang="en-US" altLang="zh-CN" sz="3600" b="1" dirty="0" smtClean="0">
                <a:solidFill>
                  <a:srgbClr val="7030A0"/>
                </a:solidFill>
              </a:rPr>
              <a:t>4</a:t>
            </a:r>
            <a:r>
              <a:rPr lang="zh-CN" altLang="en-US" sz="3600" b="1" dirty="0" smtClean="0">
                <a:solidFill>
                  <a:srgbClr val="7030A0"/>
                </a:solidFill>
              </a:rPr>
              <a:t>）、马加比起义</a:t>
            </a:r>
            <a:r>
              <a:rPr lang="en-US" altLang="zh-CN" sz="3600" b="1" dirty="0" smtClean="0">
                <a:solidFill>
                  <a:srgbClr val="7030A0"/>
                </a:solidFill>
              </a:rPr>
              <a:t>/</a:t>
            </a:r>
            <a:r>
              <a:rPr lang="zh-CN" altLang="en-US" sz="3600" b="1" dirty="0" smtClean="0">
                <a:solidFill>
                  <a:srgbClr val="7030A0"/>
                </a:solidFill>
              </a:rPr>
              <a:t>独立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sz="3600" b="1" dirty="0" smtClean="0"/>
              <a:t>13</a:t>
            </a:r>
            <a:r>
              <a:rPr lang="zh-CN" altLang="en-US" sz="3600" b="1" dirty="0" smtClean="0"/>
              <a:t>我听见有一位圣者说话，又有一位圣者问那说话的圣者说，这除掉常献的燔祭和施行毁坏的罪过，将圣所与军旅践踏的异象，要到几时才应验呢？</a:t>
            </a:r>
            <a:r>
              <a:rPr lang="en-US" sz="3600" b="1" dirty="0" smtClean="0"/>
              <a:t>14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他对我说，到二千三百日，圣所就必洁净</a:t>
            </a:r>
            <a:r>
              <a:rPr lang="zh-CN" altLang="en-US" sz="3600" b="1" dirty="0" smtClean="0"/>
              <a:t>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zh-CN" altLang="en-US" sz="3600" b="1" dirty="0" smtClean="0"/>
              <a:t>一</a:t>
            </a:r>
            <a:endParaRPr lang="zh-CN" altLang="en-US" sz="3600" b="1" dirty="0"/>
          </a:p>
        </p:txBody>
      </p:sp>
      <p:pic>
        <p:nvPicPr>
          <p:cNvPr id="1027" name="Picture 3" descr="E:\2026 证道\公绵羊与公山羊的异象\DSC02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1" y="1"/>
            <a:ext cx="6172200" cy="5143500"/>
          </a:xfrm>
          <a:prstGeom prst="rect">
            <a:avLst/>
          </a:prstGeom>
          <a:noFill/>
        </p:spPr>
      </p:pic>
      <p:pic>
        <p:nvPicPr>
          <p:cNvPr id="1026" name="Picture 2" descr="E:\2026 证道\公绵羊与公山羊的异象\DSC02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752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zh-CN" altLang="en-US" sz="3600" b="1" dirty="0" smtClean="0"/>
              <a:t>二、异像的</a:t>
            </a:r>
            <a:r>
              <a:rPr lang="zh-CN" altLang="en-US" sz="3600" b="1" dirty="0" smtClean="0"/>
              <a:t>目的与属灵的启示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1200" b="1" dirty="0" smtClean="0"/>
              <a:t/>
            </a:r>
            <a:br>
              <a:rPr lang="en-US" altLang="zh-CN" sz="1200" b="1" dirty="0" smtClean="0"/>
            </a:br>
            <a:r>
              <a:rPr lang="en-US" sz="3600" b="1" dirty="0" smtClean="0"/>
              <a:t>7</a:t>
            </a:r>
            <a:r>
              <a:rPr lang="zh-CN" altLang="en-US" sz="3600" b="1" dirty="0" smtClean="0"/>
              <a:t>：</a:t>
            </a:r>
            <a:r>
              <a:rPr lang="en-US" sz="3600" b="1" dirty="0" smtClean="0"/>
              <a:t>7</a:t>
            </a:r>
            <a:r>
              <a:rPr lang="zh-CN" altLang="en-US" sz="3600" b="1" dirty="0" smtClean="0"/>
              <a:t>其后我在夜间的异象中观看，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见第四兽甚是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可怕</a:t>
            </a:r>
            <a:r>
              <a:rPr lang="en-US" altLang="zh-CN" sz="3600" b="1" dirty="0" smtClean="0"/>
              <a:t>……</a:t>
            </a:r>
            <a:r>
              <a:rPr lang="zh-CN" altLang="en-US" sz="3600" b="1" dirty="0" smtClean="0"/>
              <a:t>我</a:t>
            </a:r>
            <a:r>
              <a:rPr lang="zh-CN" altLang="en-US" sz="3600" b="1" dirty="0" smtClean="0"/>
              <a:t>正观看这些角，见其中又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</a:rPr>
              <a:t>长起一个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</a:rPr>
              <a:t>小角</a:t>
            </a:r>
            <a:r>
              <a:rPr lang="en-US" altLang="zh-CN" sz="3600" b="1" dirty="0" smtClean="0"/>
              <a:t>……</a:t>
            </a:r>
            <a:r>
              <a:rPr lang="zh-CN" altLang="en-US" sz="3600" b="1" dirty="0" smtClean="0"/>
              <a:t>这</a:t>
            </a:r>
            <a:r>
              <a:rPr lang="zh-CN" altLang="en-US" sz="3600" b="1" dirty="0" smtClean="0"/>
              <a:t>角有眼，像人的眼，有口说夸大的话</a:t>
            </a:r>
            <a:r>
              <a:rPr lang="en-US" altLang="zh-CN" sz="3600" b="1" dirty="0" smtClean="0"/>
              <a:t>……</a:t>
            </a:r>
            <a:r>
              <a:rPr lang="en-US" sz="3600" b="1" dirty="0" smtClean="0"/>
              <a:t>21</a:t>
            </a:r>
            <a:r>
              <a:rPr lang="zh-CN" altLang="en-US" sz="3600" b="1" dirty="0" smtClean="0"/>
              <a:t>我观看，见这角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</a:rPr>
              <a:t>与圣民争战，胜了他们</a:t>
            </a:r>
            <a:r>
              <a:rPr lang="zh-CN" altLang="en-US" sz="3600" b="1" dirty="0" smtClean="0"/>
              <a:t>。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>24</a:t>
            </a:r>
            <a:r>
              <a:rPr lang="zh-CN" altLang="en-US" sz="3600" b="1" dirty="0" smtClean="0"/>
              <a:t>后来</a:t>
            </a:r>
            <a:r>
              <a:rPr lang="zh-CN" altLang="en-US" sz="3600" b="1" dirty="0" smtClean="0"/>
              <a:t>又兴起一</a:t>
            </a:r>
            <a:r>
              <a:rPr lang="zh-CN" altLang="en-US" sz="3600" b="1" dirty="0" smtClean="0"/>
              <a:t>王</a:t>
            </a:r>
            <a:r>
              <a:rPr lang="en-US" altLang="zh-CN" sz="3600" b="1" dirty="0" smtClean="0"/>
              <a:t>……</a:t>
            </a:r>
            <a:r>
              <a:rPr lang="zh-CN" altLang="en-US" sz="3600" b="1" dirty="0" smtClean="0"/>
              <a:t>他</a:t>
            </a:r>
            <a:r>
              <a:rPr lang="zh-CN" altLang="en-US" sz="3600" b="1" dirty="0" smtClean="0"/>
              <a:t>必向至高者说夸大的话，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</a:rPr>
              <a:t>必折磨至高者的圣民，必想改变节期和律法。圣民必交付他手一载，二载，半载</a:t>
            </a:r>
            <a:r>
              <a:rPr lang="zh-CN" altLang="en-US" sz="3600" b="1" dirty="0" smtClean="0"/>
              <a:t>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94DE62-692C-5CC5-E178-029A3085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474"/>
            <a:ext cx="8229600" cy="579276"/>
          </a:xfrm>
        </p:spPr>
        <p:txBody>
          <a:bodyPr/>
          <a:lstStyle/>
          <a:p>
            <a:r>
              <a:rPr lang="zh-CN" altLang="en-US" b="1" dirty="0"/>
              <a:t>祈祷</a:t>
            </a:r>
            <a:r>
              <a:rPr lang="en-US" altLang="zh-CN" b="1" dirty="0"/>
              <a:t>/Prayer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E501A2-3EFA-0310-6D6A-5ACABD8CF2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895351"/>
            <a:ext cx="9108504" cy="4248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7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en-US" sz="3600" b="1" dirty="0" smtClean="0"/>
              <a:t>7</a:t>
            </a:r>
            <a:r>
              <a:rPr lang="zh-CN" altLang="en-US" sz="3600" b="1" dirty="0" smtClean="0"/>
              <a:t>：</a:t>
            </a:r>
            <a:r>
              <a:rPr lang="en-US" sz="3600" b="1" dirty="0" smtClean="0"/>
              <a:t>28</a:t>
            </a:r>
            <a:r>
              <a:rPr lang="zh-CN" altLang="en-US" sz="3600" b="1" dirty="0" smtClean="0"/>
              <a:t>那事至此完毕。至于我但以理，心中甚是惊惶，脸色也改变了，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却将那事存记在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心</a:t>
            </a:r>
            <a:r>
              <a:rPr lang="zh-CN" altLang="en-US" sz="3600" b="1" dirty="0" smtClean="0"/>
              <a:t>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4191000"/>
          </a:xfrm>
        </p:spPr>
        <p:txBody>
          <a:bodyPr/>
          <a:lstStyle/>
          <a:p>
            <a:pPr algn="l"/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>7</a:t>
            </a:r>
            <a:r>
              <a:rPr lang="zh-CN" altLang="en-US" sz="3600" b="1" dirty="0" smtClean="0"/>
              <a:t>章</a:t>
            </a:r>
            <a:r>
              <a:rPr lang="zh-CN" altLang="en-US" sz="3600" b="1" dirty="0" smtClean="0"/>
              <a:t>巴比伦</a:t>
            </a:r>
            <a:r>
              <a:rPr lang="en-US" altLang="zh-CN" sz="3600" b="1" dirty="0" smtClean="0"/>
              <a:t>—</a:t>
            </a:r>
            <a:r>
              <a:rPr lang="zh-CN" altLang="en-US" sz="3600" b="1" dirty="0" smtClean="0"/>
              <a:t>波斯</a:t>
            </a:r>
            <a:r>
              <a:rPr lang="en-US" altLang="zh-CN" sz="3600" b="1" dirty="0" smtClean="0"/>
              <a:t>—</a:t>
            </a:r>
            <a:r>
              <a:rPr lang="zh-CN" altLang="en-US" sz="3600" b="1" dirty="0" smtClean="0"/>
              <a:t>希腊</a:t>
            </a:r>
            <a:r>
              <a:rPr lang="en-US" altLang="zh-CN" sz="3600" b="1" dirty="0" smtClean="0"/>
              <a:t>—</a:t>
            </a:r>
            <a:r>
              <a:rPr lang="zh-CN" altLang="en-US" sz="3600" b="1" dirty="0" smtClean="0"/>
              <a:t>罗马</a:t>
            </a:r>
            <a:r>
              <a:rPr lang="en-US" altLang="zh-CN" sz="3600" b="1" dirty="0" smtClean="0"/>
              <a:t>——</a:t>
            </a:r>
            <a:r>
              <a:rPr lang="zh-CN" altLang="en-US" sz="3600" b="1" dirty="0" smtClean="0"/>
              <a:t>末日</a:t>
            </a:r>
            <a:r>
              <a:rPr lang="zh-CN" altLang="en-US" sz="3600" b="1" dirty="0" smtClean="0"/>
              <a:t>审判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lang="en-US" altLang="zh-CN" sz="3600" b="1" dirty="0" smtClean="0"/>
              <a:t>8</a:t>
            </a:r>
            <a:r>
              <a:rPr lang="zh-CN" altLang="en-US" sz="3600" b="1" dirty="0" smtClean="0"/>
              <a:t>章  </a:t>
            </a:r>
            <a:r>
              <a:rPr lang="zh-CN" altLang="en-US" sz="3600" b="1" dirty="0" smtClean="0"/>
              <a:t>波斯</a:t>
            </a:r>
            <a:r>
              <a:rPr lang="en-US" altLang="zh-CN" sz="3600" b="1" dirty="0" smtClean="0"/>
              <a:t>—</a:t>
            </a:r>
            <a:r>
              <a:rPr lang="zh-CN" altLang="en-US" sz="3600" b="1" dirty="0" smtClean="0"/>
              <a:t>希腊</a:t>
            </a:r>
            <a:r>
              <a:rPr lang="en-US" altLang="zh-CN" sz="3600" b="1" dirty="0" smtClean="0"/>
              <a:t> </a:t>
            </a:r>
            <a:r>
              <a:rPr lang="en-US" altLang="zh-CN" sz="3600" b="1" dirty="0" smtClean="0"/>
              <a:t>                                 </a:t>
            </a:r>
            <a:r>
              <a:rPr lang="zh-CN" altLang="en-US" sz="3600" b="1" dirty="0" smtClean="0"/>
              <a:t>世界末了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>          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安拉阿哥四世</a:t>
            </a:r>
            <a:r>
              <a:rPr lang="en-US" altLang="zh-CN" sz="3600" b="1" dirty="0" smtClean="0">
                <a:solidFill>
                  <a:srgbClr val="0070C0"/>
                </a:solidFill>
              </a:rPr>
              <a:t>                            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可怕的兽</a:t>
            </a:r>
            <a:r>
              <a:rPr lang="en-US" altLang="zh-CN" sz="3600" b="1" dirty="0" smtClean="0">
                <a:solidFill>
                  <a:srgbClr val="0070C0"/>
                </a:solidFill>
              </a:rPr>
              <a:t/>
            </a:r>
            <a:br>
              <a:rPr lang="en-US" altLang="zh-CN" sz="3600" b="1" dirty="0" smtClean="0">
                <a:solidFill>
                  <a:srgbClr val="0070C0"/>
                </a:solidFill>
              </a:rPr>
            </a:br>
            <a:r>
              <a:rPr lang="en-US" altLang="zh-CN" sz="3600" b="1" dirty="0" smtClean="0">
                <a:solidFill>
                  <a:srgbClr val="0070C0"/>
                </a:solidFill>
              </a:rPr>
              <a:t>                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“小角”                             “ 敌基督”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 rot="16200000">
            <a:off x="1981200" y="1885950"/>
            <a:ext cx="381000" cy="205740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Left Brace 5"/>
          <p:cNvSpPr/>
          <p:nvPr/>
        </p:nvSpPr>
        <p:spPr>
          <a:xfrm rot="16200000">
            <a:off x="4457700" y="-3028950"/>
            <a:ext cx="381000" cy="822960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Left-Right Arrow 7"/>
          <p:cNvSpPr/>
          <p:nvPr/>
        </p:nvSpPr>
        <p:spPr>
          <a:xfrm>
            <a:off x="4191000" y="4171950"/>
            <a:ext cx="2057400" cy="3048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Down Arrow 8"/>
          <p:cNvSpPr/>
          <p:nvPr/>
        </p:nvSpPr>
        <p:spPr>
          <a:xfrm>
            <a:off x="2133600" y="3333750"/>
            <a:ext cx="304800" cy="4572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Left Brace 9"/>
          <p:cNvSpPr/>
          <p:nvPr/>
        </p:nvSpPr>
        <p:spPr>
          <a:xfrm>
            <a:off x="838200" y="3943350"/>
            <a:ext cx="228600" cy="982876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Left Brace 10"/>
          <p:cNvSpPr/>
          <p:nvPr/>
        </p:nvSpPr>
        <p:spPr>
          <a:xfrm>
            <a:off x="6629400" y="4019550"/>
            <a:ext cx="228600" cy="982876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Down Arrow 11"/>
          <p:cNvSpPr/>
          <p:nvPr/>
        </p:nvSpPr>
        <p:spPr>
          <a:xfrm>
            <a:off x="7620000" y="3028950"/>
            <a:ext cx="304800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295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 dirty="0" err="1">
                <a:latin typeface="汉仪中楷简" panose="02010604000101010101" pitchFamily="2" charset="-122"/>
                <a:ea typeface="汉仪中楷简" panose="02010604000101010101" pitchFamily="2" charset="-122"/>
                <a:cs typeface="Arial"/>
                <a:sym typeface="Arial"/>
              </a:rPr>
              <a:t>总结</a:t>
            </a:r>
            <a:r>
              <a:rPr lang="en-US" sz="4000" b="1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0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 dirty="0" smtClean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Summary</a:t>
            </a:r>
            <a:endParaRPr sz="40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标题 1"/>
          <p:cNvSpPr txBox="1">
            <a:spLocks/>
          </p:cNvSpPr>
          <p:nvPr/>
        </p:nvSpPr>
        <p:spPr bwMode="auto">
          <a:xfrm>
            <a:off x="0" y="2343150"/>
            <a:ext cx="9144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 bwMode="auto">
          <a:xfrm>
            <a:off x="0" y="3105150"/>
            <a:ext cx="9144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0" y="2571750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汉仪中楷简"/>
              <a:cs typeface="+mj-cs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0" y="1962150"/>
            <a:ext cx="91440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汉仪中楷简"/>
                <a:cs typeface="+mj-cs"/>
              </a:rPr>
              <a:t/>
            </a:r>
            <a:b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汉仪中楷简"/>
                <a:cs typeface="+mj-cs"/>
              </a:rPr>
            </a:br>
            <a:r>
              <a:rPr kumimoji="0" lang="zh-CN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汉仪中楷简"/>
                <a:cs typeface="+mj-cs"/>
              </a:rPr>
              <a:t/>
            </a:r>
            <a:br>
              <a:rPr kumimoji="0" lang="zh-CN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汉仪中楷简"/>
                <a:cs typeface="+mj-cs"/>
              </a:rPr>
            </a:b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汉仪中楷简"/>
              <a:cs typeface="+mj-cs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0" y="1276350"/>
            <a:ext cx="91440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 bwMode="auto">
          <a:xfrm>
            <a:off x="533400" y="2038350"/>
            <a:ext cx="80010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zh-CN" altLang="en-US" sz="3600" b="1" dirty="0" smtClean="0"/>
              <a:t>一、但以理的异像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zh-CN" altLang="en-US" sz="1100" b="1" dirty="0" smtClean="0"/>
              <a:t/>
            </a:r>
            <a:br>
              <a:rPr lang="zh-CN" altLang="en-US" sz="1100" b="1" dirty="0" smtClean="0"/>
            </a:br>
            <a:r>
              <a:rPr lang="en-US" sz="3600" b="1" dirty="0" smtClean="0"/>
              <a:t>1</a:t>
            </a:r>
            <a:r>
              <a:rPr lang="zh-CN" altLang="en-US" sz="3600" b="1" dirty="0" smtClean="0"/>
              <a:t>、公绵羊的兴起</a:t>
            </a:r>
            <a:r>
              <a:rPr lang="en-US" altLang="zh-CN" sz="3600" b="1" dirty="0" smtClean="0"/>
              <a:t>——</a:t>
            </a:r>
            <a:r>
              <a:rPr lang="zh-CN" altLang="en-US" sz="3600" b="1" dirty="0" smtClean="0"/>
              <a:t>玛代波斯帝国    </a:t>
            </a:r>
            <a:r>
              <a:rPr lang="en-US" sz="3600" b="1" dirty="0" smtClean="0"/>
              <a:t>8:1</a:t>
            </a:r>
            <a:r>
              <a:rPr lang="en-US" altLang="zh-CN" sz="3600" b="1" dirty="0" smtClean="0"/>
              <a:t>–</a:t>
            </a:r>
            <a:r>
              <a:rPr lang="en-US" sz="3600" b="1" dirty="0" smtClean="0"/>
              <a:t>4</a:t>
            </a:r>
            <a:br>
              <a:rPr lang="en-US" sz="3600" b="1" dirty="0" smtClean="0"/>
            </a:br>
            <a:r>
              <a:rPr lang="zh-CN" altLang="en-US" sz="1100" b="1" dirty="0" smtClean="0"/>
              <a:t/>
            </a:r>
            <a:br>
              <a:rPr lang="zh-CN" altLang="en-US" sz="1100" b="1" dirty="0" smtClean="0"/>
            </a:br>
            <a:r>
              <a:rPr lang="zh-CN" altLang="en-US" sz="3600" b="1" dirty="0" smtClean="0"/>
              <a:t>       </a:t>
            </a:r>
            <a:r>
              <a:rPr lang="en-US" altLang="zh-CN" sz="3600" b="1" dirty="0" smtClean="0"/>
              <a:t>1</a:t>
            </a:r>
            <a:r>
              <a:rPr lang="zh-CN" altLang="en-US" sz="3600" b="1" dirty="0" smtClean="0"/>
              <a:t>伯沙撒王在位第三年，有异象现与我但以理</a:t>
            </a:r>
            <a:r>
              <a:rPr lang="en-US" altLang="zh-CN" sz="3600" b="1" dirty="0" smtClean="0"/>
              <a:t>……3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我举目观看，见有双角的公绵羊站在河边，两角都高。这角高过那角，更高的是后长的</a:t>
            </a:r>
            <a:r>
              <a:rPr lang="zh-CN" altLang="en-US" sz="3600" b="1" dirty="0" smtClean="0"/>
              <a:t>。</a:t>
            </a:r>
            <a:r>
              <a:rPr lang="en-US" altLang="zh-CN" sz="3600" b="1" dirty="0" smtClean="0"/>
              <a:t>4</a:t>
            </a:r>
            <a:r>
              <a:rPr lang="zh-CN" altLang="en-US" sz="3600" b="1" dirty="0" smtClean="0"/>
              <a:t>我见那公绵羊往西，往北，往南抵触。兽在它面前都站立不住，也没有能救护脱离它手的。但它任意而行，自高自大。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5143500"/>
          </a:xfrm>
        </p:spPr>
        <p:txBody>
          <a:bodyPr/>
          <a:lstStyle/>
          <a:p>
            <a:pPr algn="l"/>
            <a:r>
              <a:rPr lang="en-US" sz="3600" b="1" dirty="0" smtClean="0"/>
              <a:t>20</a:t>
            </a:r>
            <a:r>
              <a:rPr lang="zh-CN" altLang="en-US" sz="3600" b="1" dirty="0" smtClean="0"/>
              <a:t>你所看见双角的公绵羊，就是玛代和波斯王。</a:t>
            </a:r>
            <a:endParaRPr lang="zh-CN" altLang="en-US" sz="3600" b="1" dirty="0"/>
          </a:p>
        </p:txBody>
      </p:sp>
      <p:pic>
        <p:nvPicPr>
          <p:cNvPr id="2" name="Picture 2" descr="E:\2026 证道\公绵羊与公山羊的异象\ChatGPT Image Mar 13, 2026, 09_35_55 A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0"/>
            <a:ext cx="51054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zh-CN" altLang="en-US" sz="3600" b="1" dirty="0" smtClean="0"/>
              <a:t>四</a:t>
            </a:r>
            <a:endParaRPr lang="zh-CN" altLang="en-US" sz="3600" b="1" dirty="0"/>
          </a:p>
        </p:txBody>
      </p:sp>
      <p:pic>
        <p:nvPicPr>
          <p:cNvPr id="2050" name="Picture 2" descr="E:\2026 证道\从金像到野兽——历史背后的那一位\e5eb19ff-49d8-4b17-aeaf-03ec1c5a46b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4343400" y="895350"/>
            <a:ext cx="4800600" cy="4248150"/>
          </a:xfrm>
        </p:spPr>
        <p:txBody>
          <a:bodyPr/>
          <a:lstStyle/>
          <a:p>
            <a:pPr algn="l"/>
            <a:r>
              <a:rPr lang="en-US" altLang="zh-CN" sz="3200" b="1" dirty="0" smtClean="0"/>
              <a:t>21</a:t>
            </a:r>
            <a:r>
              <a:rPr lang="zh-CN" altLang="en-US" sz="3200" b="1" dirty="0" smtClean="0">
                <a:solidFill>
                  <a:srgbClr val="0070C0"/>
                </a:solidFill>
              </a:rPr>
              <a:t>那公山羊就是希腊王</a:t>
            </a:r>
            <a:r>
              <a:rPr lang="zh-CN" altLang="en-US" sz="3200" b="1" dirty="0" smtClean="0"/>
              <a:t>。两眼当中的大角就是头一王。</a:t>
            </a:r>
            <a:br>
              <a:rPr lang="zh-CN" altLang="en-US" sz="3200" b="1" dirty="0" smtClean="0"/>
            </a:br>
            <a:r>
              <a:rPr lang="en-US" altLang="zh-CN" sz="3200" b="1" dirty="0" smtClean="0"/>
              <a:t>22</a:t>
            </a:r>
            <a:r>
              <a:rPr lang="zh-CN" altLang="en-US" sz="3200" b="1" dirty="0" smtClean="0"/>
              <a:t>至于那折断了的角，在其根上又长出四角，</a:t>
            </a:r>
            <a:r>
              <a:rPr lang="zh-CN" altLang="en-US" sz="3200" b="1" dirty="0" smtClean="0">
                <a:solidFill>
                  <a:srgbClr val="0070C0"/>
                </a:solidFill>
              </a:rPr>
              <a:t>这四角就是四国</a:t>
            </a:r>
            <a:r>
              <a:rPr lang="zh-CN" altLang="en-US" sz="3200" b="1" dirty="0" smtClean="0"/>
              <a:t>，必从这国里兴起来，只是权势都不及他。</a:t>
            </a:r>
            <a:endParaRPr lang="zh-CN" altLang="en-US" sz="3200" b="1" dirty="0"/>
          </a:p>
        </p:txBody>
      </p:sp>
      <p:pic>
        <p:nvPicPr>
          <p:cNvPr id="3074" name="Picture 2" descr="E:\2026 证道\公绵羊与公山羊的异象\b7973810-8908-4dac-9d28-2ca922b9e51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3672"/>
            <a:ext cx="4114800" cy="4339828"/>
          </a:xfrm>
          <a:prstGeom prst="rect">
            <a:avLst/>
          </a:prstGeom>
          <a:noFill/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0" y="0"/>
            <a:ext cx="9144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、公山羊的崛起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——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希腊帝国      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8:5–7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62150"/>
          </a:xfrm>
        </p:spPr>
        <p:txBody>
          <a:bodyPr/>
          <a:lstStyle/>
          <a:p>
            <a:pPr algn="l"/>
            <a:r>
              <a:rPr lang="en-US" altLang="zh-CN" sz="3600" b="1" dirty="0" smtClean="0"/>
              <a:t>5</a:t>
            </a:r>
            <a:r>
              <a:rPr lang="zh-CN" altLang="en-US" sz="3600" b="1" dirty="0" smtClean="0"/>
              <a:t>我正思想的时候，见有一只公山羊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从西而来，遍行全地，脚不沾尘。这山羊两眼当中有一非常的角</a:t>
            </a:r>
            <a:r>
              <a:rPr lang="zh-CN" altLang="en-US" sz="3600" b="1" dirty="0" smtClean="0"/>
              <a:t>。</a:t>
            </a:r>
          </a:p>
        </p:txBody>
      </p:sp>
      <p:pic>
        <p:nvPicPr>
          <p:cNvPr id="3" name="Picture 3" descr="E:\2026 证道\从金像到野兽——历史背后的那一位\Alexander-the-Great-conquests-rule-menace-cul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677764"/>
            <a:ext cx="6172200" cy="3465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en-US" altLang="zh-CN" sz="3600" b="1" dirty="0" smtClean="0"/>
              <a:t>6</a:t>
            </a:r>
            <a:r>
              <a:rPr lang="zh-CN" altLang="en-US" sz="3600" b="1" dirty="0" smtClean="0"/>
              <a:t>它往我所看见，站在河边有双角的公绵羊那里去，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大发忿怒，向它直闯</a:t>
            </a:r>
            <a:r>
              <a:rPr lang="zh-CN" altLang="en-US" sz="3600" b="1" dirty="0" smtClean="0"/>
              <a:t>。</a:t>
            </a: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3600" b="1" dirty="0" smtClean="0"/>
              <a:t>7</a:t>
            </a:r>
            <a:r>
              <a:rPr lang="zh-CN" altLang="en-US" sz="3600" b="1" dirty="0" smtClean="0"/>
              <a:t>我见公山羊就近公绵羊，向它发烈怒，抵触它，折断它的两角。绵羊在它面前站立不住。它将绵羊触倒在地，用脚践踏，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没有能救绵羊脱离它手的</a:t>
            </a:r>
            <a:r>
              <a:rPr lang="zh-CN" altLang="en-US" sz="3600" b="1" dirty="0" smtClean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/>
            <a:r>
              <a:rPr lang="en-US" altLang="zh-CN" sz="3600" b="1" dirty="0" smtClean="0"/>
              <a:t>8 </a:t>
            </a:r>
            <a:r>
              <a:rPr lang="zh-CN" altLang="en-US" sz="3600" b="1" dirty="0" smtClean="0"/>
              <a:t>这</a:t>
            </a:r>
            <a:r>
              <a:rPr lang="zh-CN" altLang="en-US" sz="3600" b="1" dirty="0" smtClean="0"/>
              <a:t>山羊极其自高自大，</a:t>
            </a:r>
            <a:r>
              <a:rPr lang="zh-CN" altLang="en-US" sz="3600" b="1" dirty="0" smtClean="0">
                <a:solidFill>
                  <a:srgbClr val="0070C0"/>
                </a:solidFill>
              </a:rPr>
              <a:t>正强盛的时候，那大角折断了</a:t>
            </a:r>
            <a:r>
              <a:rPr lang="zh-CN" altLang="en-US" sz="3600" b="1" dirty="0" smtClean="0"/>
              <a:t>，又在角根上向天的四方长出四个非常的角来。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56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28486</TotalTime>
  <Words>379</Words>
  <Application>Microsoft Office PowerPoint</Application>
  <PresentationFormat>On-screen Show (16:9)</PresentationFormat>
  <Paragraphs>24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主题</vt:lpstr>
      <vt:lpstr>公绵羊与公山羊的异象 但8：1-27节</vt:lpstr>
      <vt:lpstr>祈祷/Prayer</vt:lpstr>
      <vt:lpstr>一、但以理的异像  1、公绵羊的兴起——玛代波斯帝国    8:1–4         1伯沙撒王在位第三年，有异象现与我但以理……3我举目观看，见有双角的公绵羊站在河边，两角都高。这角高过那角，更高的是后长的。4我见那公绵羊往西，往北，往南抵触。兽在它面前都站立不住，也没有能救护脱离它手的。但它任意而行，自高自大。</vt:lpstr>
      <vt:lpstr>20你所看见双角的公绵羊，就是玛代和波斯王。</vt:lpstr>
      <vt:lpstr>四</vt:lpstr>
      <vt:lpstr>21那公山羊就是希腊王。两眼当中的大角就是头一王。 22至于那折断了的角，在其根上又长出四角，这四角就是四国，必从这国里兴起来，只是权势都不及他。</vt:lpstr>
      <vt:lpstr>5我正思想的时候，见有一只公山羊从西而来，遍行全地，脚不沾尘。这山羊两眼当中有一非常的角。</vt:lpstr>
      <vt:lpstr>6它往我所看见，站在河边有双角的公绵羊那里去，大发忿怒，向它直闯。  7我见公山羊就近公绵羊，向它发烈怒，抵触它，折断它的两角。绵羊在它面前站立不住。它将绵羊触倒在地，用脚践踏，没有能救绵羊脱离它手的。</vt:lpstr>
      <vt:lpstr>8 这山羊极其自高自大，正强盛的时候，那大角折断了，又在角根上向天的四方长出四个非常的角来。</vt:lpstr>
      <vt:lpstr>（1）、帝国分裂</vt:lpstr>
      <vt:lpstr>(2)、托勒密王朝与塞琉古王朝  A、托勒密王朝  a、统治相对宽松:托勒密王朝一般允许犹太人继续按照摩西律法生活，宗教上较为自由 b、希腊文化逐渐进入犹太社会。虽然宗教自由，但希腊文化开始影响犹太社会，例如：希腊语言、希腊教育与思想、城市文化。 c、七十士译本（Septuagint）出现</vt:lpstr>
      <vt:lpstr>B、塞琉古王朝</vt:lpstr>
      <vt:lpstr>罗马——塞琉古帝国《阿帕米亚条约》  a、割让大量领土。塞琉古帝国必须放弃：小亚细亚的大部分地区，西部所有领土。 b、交出人质。为了保证赔款，罗马要求：塞琉古王室成员作为人质，其中包括：安提阿哥四世。 c、支付巨额战争赔款。罗马要求塞琉古帝国支付：15000塔兰特银子。期限：12年。</vt:lpstr>
      <vt:lpstr>（3）、安提阿哥四世——小角        9 四角之中有一角长出一个小角，向南，向东，向荣美之地，渐渐成为强大。10它渐渐强大，高及天象，将些天象和星宿抛落在地，用脚践踏。11并且它自高自大，以为高及天象之君。除掉常献给君的燔祭，毁坏君的圣所。12因罪过的缘故，有军旅和常献的燔祭交付它。它将真理抛在地上，任意而行，无不顺利。</vt:lpstr>
      <vt:lpstr>23这四国末时，犯法的人罪恶满盈，必有一王兴起，面貌凶恶，能用双关的诈语。24他的权柄必大，却不是因自己的能力。他必行非常的毁灭，事情顺利，任意而行。又必毁灭有能力的和圣民。25他用权术成就手中的诡计，心里自高自大，在人坦然无备的时候，毁灭多人。又要站起来攻击万君之君，至终却非因人手而灭亡。</vt:lpstr>
      <vt:lpstr>安提阿哥四世推行的政策：  A、在以色列强制推行希腊化。试图彻底消灭犹太人的信仰传统。 B、禁止犹太宗教生活：禁止守安息日、禁止割礼、焚烧律法书。 C、玷污圣殿。他在耶路撒冷圣殿中：停止圣殿献祭、建立宙斯的祭坛、用猪献祭给宙斯。</vt:lpstr>
      <vt:lpstr>（4）、马加比起义/独立  13我听见有一位圣者说话，又有一位圣者问那说话的圣者说，这除掉常献的燔祭和施行毁坏的罪过，将圣所与军旅践踏的异象，要到几时才应验呢？14他对我说，到二千三百日，圣所就必洁净。</vt:lpstr>
      <vt:lpstr>一</vt:lpstr>
      <vt:lpstr>二、异像的目的与属灵的启示  7：7其后我在夜间的异象中观看，见第四兽甚是可怕……我正观看这些角，见其中又长起一个小角……这角有眼，像人的眼，有口说夸大的话……21我观看，见这角与圣民争战，胜了他们。 24后来又兴起一王……他必向至高者说夸大的话，必折磨至高者的圣民，必想改变节期和律法。圣民必交付他手一载，二载，半载。</vt:lpstr>
      <vt:lpstr>7：28那事至此完毕。至于我但以理，心中甚是惊惶，脸色也改变了，却将那事存记在心。</vt:lpstr>
      <vt:lpstr> 7章巴比伦—波斯—希腊—罗马——末日审判    8章  波斯—希腊                                  世界末了             安拉阿哥四世                            可怕的兽                 “小角”                             “ 敌基督”</vt:lpstr>
      <vt:lpstr>总结 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20:3 除了我以外，你不可有别的神。20:4 不可为自己雕刻偶像；也不可做甚么形像彷佛上天、下地和地底下、水中的百物.  20:7 不可妄称耶和华你　神的名；因为妄称耶和华名的，耶和华必不以他为无罪。不可妄称耶和华你　神的名；因为妄称耶和华名的，耶和华必不以他为无罪。 </dc:title>
  <dc:creator>peter tian</dc:creator>
  <cp:lastModifiedBy>peter tian</cp:lastModifiedBy>
  <cp:revision>1575</cp:revision>
  <dcterms:modified xsi:type="dcterms:W3CDTF">2026-03-14T17:19:38Z</dcterms:modified>
</cp:coreProperties>
</file>