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976" r:id="rId2"/>
  </p:sldMasterIdLst>
  <p:notesMasterIdLst>
    <p:notesMasterId r:id="rId32"/>
  </p:notesMasterIdLst>
  <p:sldIdLst>
    <p:sldId id="645" r:id="rId3"/>
    <p:sldId id="3197" r:id="rId4"/>
    <p:sldId id="3329" r:id="rId5"/>
    <p:sldId id="3128" r:id="rId6"/>
    <p:sldId id="3168" r:id="rId7"/>
    <p:sldId id="3145" r:id="rId8"/>
    <p:sldId id="3146" r:id="rId9"/>
    <p:sldId id="3147" r:id="rId10"/>
    <p:sldId id="3148" r:id="rId11"/>
    <p:sldId id="3149" r:id="rId12"/>
    <p:sldId id="3150" r:id="rId13"/>
    <p:sldId id="3143" r:id="rId14"/>
    <p:sldId id="3151" r:id="rId15"/>
    <p:sldId id="3152" r:id="rId16"/>
    <p:sldId id="3153" r:id="rId17"/>
    <p:sldId id="3154" r:id="rId18"/>
    <p:sldId id="3155" r:id="rId19"/>
    <p:sldId id="3156" r:id="rId20"/>
    <p:sldId id="3144" r:id="rId21"/>
    <p:sldId id="3163" r:id="rId22"/>
    <p:sldId id="3157" r:id="rId23"/>
    <p:sldId id="3158" r:id="rId24"/>
    <p:sldId id="3159" r:id="rId25"/>
    <p:sldId id="3160" r:id="rId26"/>
    <p:sldId id="3161" r:id="rId27"/>
    <p:sldId id="3162" r:id="rId28"/>
    <p:sldId id="3164" r:id="rId29"/>
    <p:sldId id="3165" r:id="rId30"/>
    <p:sldId id="3166" r:id="rId3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E41DAE8E-3B03-4979-9C37-384C642A5705}">
          <p14:sldIdLst>
            <p14:sldId id="645"/>
            <p14:sldId id="3197"/>
            <p14:sldId id="3329"/>
            <p14:sldId id="3128"/>
            <p14:sldId id="3168"/>
            <p14:sldId id="3145"/>
            <p14:sldId id="3146"/>
            <p14:sldId id="3147"/>
            <p14:sldId id="3148"/>
            <p14:sldId id="3149"/>
            <p14:sldId id="3150"/>
            <p14:sldId id="3143"/>
            <p14:sldId id="3151"/>
            <p14:sldId id="3152"/>
            <p14:sldId id="3153"/>
            <p14:sldId id="3154"/>
            <p14:sldId id="3155"/>
            <p14:sldId id="3156"/>
            <p14:sldId id="3144"/>
            <p14:sldId id="3163"/>
            <p14:sldId id="3157"/>
            <p14:sldId id="3158"/>
            <p14:sldId id="3159"/>
            <p14:sldId id="3160"/>
            <p14:sldId id="3161"/>
            <p14:sldId id="3162"/>
            <p14:sldId id="3164"/>
            <p14:sldId id="3165"/>
            <p14:sldId id="31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D86F28"/>
    <a:srgbClr val="FF9966"/>
    <a:srgbClr val="0000FF"/>
    <a:srgbClr val="CCFFCC"/>
    <a:srgbClr val="EDEEE2"/>
    <a:srgbClr val="EBE9E5"/>
    <a:srgbClr val="CC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2" autoAdjust="0"/>
    <p:restoredTop sz="93051" autoAdjust="0"/>
  </p:normalViewPr>
  <p:slideViewPr>
    <p:cSldViewPr>
      <p:cViewPr>
        <p:scale>
          <a:sx n="52" d="100"/>
          <a:sy n="52" d="100"/>
        </p:scale>
        <p:origin x="1204" y="2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7B385B-B914-4771-9F57-AB42D8C3183C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145D8A-1C51-4068-A4FF-F6F83F5A0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145D8A-1C51-4068-A4FF-F6F83F5A0CC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0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1A34B828-06DE-554D-B3D5-860D7D502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5856" y="1843000"/>
            <a:ext cx="1693263" cy="3095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>
                <a:solidFill>
                  <a:srgbClr val="1FA4BA"/>
                </a:solidFill>
                <a:latin typeface="Lato Heavy" panose="020F0502020204030203" pitchFamily="34" charset="77"/>
              </a:defRPr>
            </a:lvl1pPr>
          </a:lstStyle>
          <a:p>
            <a:pPr lvl="0"/>
            <a:r>
              <a:rPr lang="en-US" dirty="0"/>
              <a:t>[XXXXX]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5BFDB667-1515-DE46-A29D-02D203A6A8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42784" y="2906699"/>
            <a:ext cx="2116336" cy="422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>
                <a:solidFill>
                  <a:srgbClr val="1FA4BA"/>
                </a:solidFill>
                <a:latin typeface="Lato Heavy" panose="020F0502020204030203" pitchFamily="34" charset="77"/>
              </a:defRPr>
            </a:lvl1pPr>
          </a:lstStyle>
          <a:p>
            <a:pPr lvl="0"/>
            <a:r>
              <a:rPr lang="en-US" dirty="0"/>
              <a:t>[KEYWORD]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994F8BF-7D22-8A47-A226-C7A9E2F3BA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79368" y="2741599"/>
            <a:ext cx="5396332" cy="90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 b="1" i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[KEYWORD]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A777311-EB9C-124C-9510-D3023A44EF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368" y="3774161"/>
            <a:ext cx="4423933" cy="905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 b="1" i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pPr lvl="0"/>
            <a:r>
              <a:rPr lang="en-US" dirty="0"/>
              <a:t>[XXXXX]</a:t>
            </a:r>
          </a:p>
        </p:txBody>
      </p:sp>
    </p:spTree>
    <p:extLst>
      <p:ext uri="{BB962C8B-B14F-4D97-AF65-F5344CB8AC3E}">
        <p14:creationId xmlns:p14="http://schemas.microsoft.com/office/powerpoint/2010/main" val="265809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01FC8-A4D3-4F30-B403-31AAAE10ADBE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E3474-26FD-4DF9-BF1E-AC1D44220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6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9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601FC8-A4D3-4F30-B403-31AAAE10ADBE}" type="datetimeFigureOut">
              <a:rPr lang="en-US" smtClean="0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AE3474-26FD-4DF9-BF1E-AC1D442208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1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6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7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4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4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2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0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34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7900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97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6399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8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55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D5CA-2123-4A36-A195-AC8C2F235DF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5134F-1C2A-43A8-97C3-B6EE37AA1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1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70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01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69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  <p:sldLayoutId id="2147483989" r:id="rId13"/>
    <p:sldLayoutId id="2147483990" r:id="rId14"/>
    <p:sldLayoutId id="2147483991" r:id="rId15"/>
    <p:sldLayoutId id="214748399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A0FD91-1E02-4BEC-A81D-D352DEE7B79A}"/>
              </a:ext>
            </a:extLst>
          </p:cNvPr>
          <p:cNvSpPr txBox="1">
            <a:spLocks/>
          </p:cNvSpPr>
          <p:nvPr/>
        </p:nvSpPr>
        <p:spPr bwMode="auto">
          <a:xfrm>
            <a:off x="25400" y="1"/>
            <a:ext cx="12192000" cy="68579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7030A0"/>
              </a:buClr>
              <a:buSzPts val="8000"/>
              <a:buFont typeface="KaiTi"/>
              <a:buNone/>
              <a:tabLst/>
              <a:defRPr/>
            </a:pP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KaiTi"/>
              <a:ea typeface="KaiTi"/>
              <a:cs typeface="Sans Serif Collection" panose="020B0502040504020204" pitchFamily="34" charset="0"/>
              <a:sym typeface="KaiTi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7030A0"/>
              </a:buClr>
              <a:buSzPts val="8000"/>
              <a:buFont typeface="KaiTi"/>
              <a:buNone/>
              <a:tabLst/>
              <a:defRPr/>
            </a:pPr>
            <a:endParaRPr lang="en-US" altLang="zh-CN" sz="5400" b="1" dirty="0">
              <a:latin typeface="Microsoft YaHei" panose="020B0503020204020204" pitchFamily="34" charset="-122"/>
              <a:ea typeface="Microsoft YaHei" panose="020B0503020204020204" pitchFamily="34" charset="-122"/>
              <a:cs typeface="Sans Serif Collection" panose="020B0502040504020204" pitchFamily="34" charset="0"/>
              <a:sym typeface="KaiTi"/>
            </a:endParaRPr>
          </a:p>
          <a:p>
            <a:pPr lv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7030A0"/>
              </a:buClr>
              <a:buSzPts val="8000"/>
              <a:defRPr/>
            </a:pPr>
            <a:endParaRPr lang="en-US" altLang="zh-CN" sz="5400" b="1" dirty="0">
              <a:latin typeface="Microsoft YaHei" panose="020B0503020204020204" pitchFamily="34" charset="-122"/>
              <a:ea typeface="Microsoft YaHei" panose="020B0503020204020204" pitchFamily="34" charset="-122"/>
              <a:cs typeface="Sans Serif Collection" panose="020B0502040504020204" pitchFamily="34" charset="0"/>
              <a:sym typeface="KaiTi"/>
            </a:endParaRPr>
          </a:p>
          <a:p>
            <a:pPr lv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7030A0"/>
              </a:buClr>
              <a:buSzPts val="8000"/>
              <a:defRPr/>
            </a:pPr>
            <a:r>
              <a:rPr lang="zh-TW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Sans Serif Collection" panose="020B0502040504020204" pitchFamily="34" charset="0"/>
                <a:sym typeface="KaiTi"/>
              </a:rPr>
              <a:t>原生家庭的影響力</a:t>
            </a:r>
            <a:endParaRPr lang="en-US" altLang="zh-TW" sz="5400" b="1" dirty="0">
              <a:latin typeface="Microsoft YaHei" panose="020B0503020204020204" pitchFamily="34" charset="-122"/>
              <a:ea typeface="Microsoft YaHei" panose="020B0503020204020204" pitchFamily="34" charset="-122"/>
              <a:cs typeface="Sans Serif Collection" panose="020B0502040504020204" pitchFamily="34" charset="0"/>
              <a:sym typeface="KaiTi"/>
            </a:endParaRPr>
          </a:p>
          <a:p>
            <a:pPr lv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7030A0"/>
              </a:buClr>
              <a:buSzPts val="8000"/>
              <a:defRPr/>
            </a:pPr>
            <a:r>
              <a:rPr lang="en-US" altLang="zh-CN" sz="4000" b="1" dirty="0">
                <a:latin typeface="+mn-lt"/>
                <a:ea typeface="Microsoft YaHei" panose="020B0503020204020204" pitchFamily="34" charset="-122"/>
                <a:cs typeface="Sans Serif Collection" panose="020B0502040504020204" pitchFamily="34" charset="0"/>
                <a:sym typeface="KaiTi"/>
              </a:rPr>
              <a:t>The Impact of Your Family of Origin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iTi"/>
              <a:ea typeface="KaiTi"/>
              <a:cs typeface="Sans Serif Collection" panose="020B0502040504020204" pitchFamily="34" charset="0"/>
              <a:sym typeface="KaiTi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7030A0"/>
              </a:buClr>
              <a:buSzPts val="8000"/>
              <a:buFont typeface="KaiTi"/>
              <a:buNone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Sans Serif Collection" panose="020B0502040504020204" pitchFamily="34" charset="0"/>
              <a:sym typeface="KaiTi"/>
            </a:endParaRPr>
          </a:p>
          <a:p>
            <a:pPr lvl="0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3600"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ans Serif Collection" panose="020B0502040504020204" pitchFamily="34" charset="0"/>
                <a:sym typeface="KaiTi"/>
              </a:rPr>
              <a:t>李汝剛 牧師</a:t>
            </a:r>
            <a:endParaRPr lang="en-US" altLang="zh-CN" sz="2800" b="1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ans Serif Collection" panose="020B0502040504020204" pitchFamily="34" charset="0"/>
              <a:sym typeface="KaiTi"/>
            </a:endParaRPr>
          </a:p>
          <a:p>
            <a:pPr lvl="0"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3600"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KaiTi"/>
              </a:rPr>
              <a:t>Rev. Rugang Li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3600"/>
              <a:buFont typeface="KaiTi"/>
              <a:buNone/>
              <a:tabLst/>
              <a:defRPr/>
            </a:pP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iTi"/>
              <a:ea typeface="KaiTi"/>
              <a:cs typeface="Sans Serif Collection" panose="020B0502040504020204" pitchFamily="34" charset="0"/>
              <a:sym typeface="KaiTi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white"/>
              </a:buClr>
              <a:buSzPts val="1000"/>
              <a:buFont typeface="Arial"/>
              <a:buNone/>
              <a:tabLst/>
              <a:defRPr/>
            </a:pPr>
            <a:endParaRPr kumimoji="0" lang="zh-CN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aiTi"/>
              <a:ea typeface="KaiTi"/>
              <a:cs typeface="Sans Serif Collection" panose="020B0502040504020204" pitchFamily="34" charset="0"/>
              <a:sym typeface="KaiTi"/>
            </a:endParaRPr>
          </a:p>
          <a:p>
            <a:pPr marL="0" marR="0" lvl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  <a:p>
            <a:pPr marL="0" marR="0" lvl="0" indent="0" algn="ct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416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4D3FC47-222E-4F44-B90D-2FE7588E8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163" y="835131"/>
            <a:ext cx="2476817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5FAF78-8A75-4CF3-BA51-3222B468C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857" y="1016280"/>
            <a:ext cx="1659812" cy="219842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9C717EE-5CA6-4E65-AA03-9781CDBC6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73560" y="835131"/>
            <a:ext cx="2476817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34AF7EC-D70E-9E51-428B-44497DE2C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538" y="1016280"/>
            <a:ext cx="1753245" cy="219842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C3315F51-7DB1-481B-BEB0-C2972A03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163" y="3565196"/>
            <a:ext cx="2476817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96BCA5-67F3-FF52-8C79-08F5C355E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393" y="3746345"/>
            <a:ext cx="1758741" cy="219842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3841FE7-5F68-C764-C91A-E514776F4536}"/>
              </a:ext>
            </a:extLst>
          </p:cNvPr>
          <p:cNvSpPr/>
          <p:nvPr/>
        </p:nvSpPr>
        <p:spPr>
          <a:xfrm>
            <a:off x="1524001" y="835131"/>
            <a:ext cx="4724400" cy="5278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3496655-B913-4188-B56E-764EC61F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73560" y="3565196"/>
            <a:ext cx="2476817" cy="2548916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242588F-2AB1-1C1D-C359-BDF3EC02A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7140" y="3791316"/>
            <a:ext cx="2146041" cy="2108485"/>
          </a:xfrm>
          <a:prstGeom prst="rect">
            <a:avLst/>
          </a:prstGeo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95A85BCB-0E8B-0907-C4B9-C99AAE017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05000" y="1061300"/>
            <a:ext cx="3962400" cy="49161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143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7600D-DC9D-282F-99DE-C8BA7F834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371600"/>
            <a:ext cx="9294812" cy="4539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在这</a:t>
            </a:r>
            <a:r>
              <a:rPr lang="zh-TW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動盪不安的世界</a:t>
            </a:r>
            <a:r>
              <a:rPr lang="zh-CN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</a:t>
            </a:r>
            <a:r>
              <a:rPr lang="zh-TW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，教會該做什麼</a:t>
            </a:r>
            <a:r>
              <a:rPr lang="zh-CN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zh-TW" alt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zh-TW" altLang="en-US" sz="4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生命塑造
職場宣教
家庭建造</a:t>
            </a:r>
            <a:endParaRPr 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301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A99B5-E2EF-BC2D-650F-525C347FC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09600"/>
            <a:ext cx="11658600" cy="6019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大綱 </a:t>
            </a:r>
            <a:r>
              <a:rPr lang="en-US" altLang="zh-CN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Outline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57300" lvl="3">
              <a:lnSpc>
                <a:spcPct val="115000"/>
              </a:lnSpc>
              <a:spcBef>
                <a:spcPts val="0"/>
              </a:spcBef>
              <a:buNone/>
            </a:pP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原生家庭的正面影響
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原生家庭的負面影響
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在神的家中更新自己</a:t>
            </a:r>
            <a:endParaRPr lang="en-US" altLang="zh-TW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257300" lvl="3">
              <a:lnSpc>
                <a:spcPct val="115000"/>
              </a:lnSpc>
              <a:spcBef>
                <a:spcPts val="0"/>
              </a:spcBef>
              <a:buNone/>
            </a:pPr>
            <a:endParaRPr lang="en-US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028700" lvl="3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 The positive impact of your family of origin</a:t>
            </a:r>
          </a:p>
          <a:p>
            <a:pPr marL="1028700" lvl="3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 The negative </a:t>
            </a:r>
            <a:r>
              <a:rPr lang="en-US" sz="32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i</a:t>
            </a:r>
            <a:r>
              <a:rPr lang="en-US" sz="32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mpact of your family of origin</a:t>
            </a:r>
          </a:p>
          <a:p>
            <a:pPr marL="1028700" lvl="3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2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3. Renewing yourself in God's household</a:t>
            </a:r>
          </a:p>
        </p:txBody>
      </p:sp>
    </p:spTree>
    <p:extLst>
      <p:ext uri="{BB962C8B-B14F-4D97-AF65-F5344CB8AC3E}">
        <p14:creationId xmlns:p14="http://schemas.microsoft.com/office/powerpoint/2010/main" val="41376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D09C3-396D-1FBD-CD0E-6D2174F3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53DD0-6602-78D0-B20A-20EF5E4F0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altLang="zh-TW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TW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 </a:t>
            </a:r>
            <a:r>
              <a:rPr lang="en-US" altLang="zh-TW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Genesis 12</a:t>
            </a:r>
            <a:r>
              <a:rPr lang="zh-TW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1-3】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耶和華對亞伯蘭說：“你要離開本地、本族、父家，往我所要指示你的地去。 “我必叫你成為大國。 我必賜福給你，叫你的名為大，你也要叫別人得福。 為你祝福的，我必賜福與他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那咒詛你的，我必咒詛他。 地上的萬族都要因你得福。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95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DA668-1D90-CAFF-1CFF-849A37548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6E65E-C64F-7237-3714-5649BAC50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 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Genesis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18:17-19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耶和華說：“我所要作的事豈可瞞著亞伯拉罕呢？ 亞伯拉罕必要成為強大的國，地上的萬國都必因他得福。 我眷顧他，為要叫他吩咐他的眾子和他的眷屬遵守我的道，秉公行義，使我所應許亞伯拉罕的話都成就了。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43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5DBB4-A2AF-1B67-A38D-62F981D7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3E350-0046-B6C7-592C-F257C6B36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 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Genesis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26:2-5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耶和華向以撒顯現說：“你不要下埃及去，要住在我所指示你的地。 你寄居在這地，我必與你同在，賜福給你，因為我要將這些地都賜給你和你的後裔。 我必堅定我向你父亞伯拉罕所起的誓。 我要加增你的後裔，像天上的星那樣多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又要將這些地都賜給你的後裔，並且地上萬國必因你的後裔得福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都因亞伯拉罕聽從我的話，遵守我的吩咐和我的命令、律例、法度。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899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3A505-EBE1-BBEA-CC3E-BAFF92F75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8C6C9-EF14-5B70-5ABB-262182C22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 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Genesis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28:1-4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以撒叫了雅各來，給他祝福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。。。 願全能的 神賜福給你，使你生養眾多，成為多族，將應許亞伯拉罕的福賜給你和你的後裔，使你承受你所寄居的地為業，就是 神賜給亞伯拉罕的地。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425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6121-70B5-EED1-B2E3-987D3A417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20312-A0DD-9084-6AAE-67B5592BF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 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Genesis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28:13-15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耶和華站在梯子以上（或作“站在他旁邊”）說：“我是耶和華你祖亞伯拉罕的 神，也是以撒的 神，我要將你現在所躺臥之地賜給你和你的後裔。 你的後裔必像地上的塵沙那樣多，必向東西南北開展，地上萬族必因你和你的後裔得福。 我也與你同在，你無論往哪裡去，我必保佑你，領你歸回這地，總不離棄你，直到我成全了向你所應許的。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4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3B730-3CB1-68AA-23CA-A4E0245B7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6C7F6-5C10-6D43-5460-C9AFD4951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 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Genesis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50:24-25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約瑟死前，對他弟兄們說：“我要死了，但 神必定看顧你們，領你們從這地上去，到他起誓所應許給亞伯拉罕、以撒、雅各之地。 “約瑟叫以色列的子孫起誓說：”神必定看顧你們，你們要把我的骸骨從這裡搬上去。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204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55E0D-4A05-2E04-FB54-97C7CF579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11DF-E9DA-5B47-3A48-5DC728CC5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一、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原生家庭的正面影響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0" lvl="4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來自原生家庭的正面影響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sz="32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lvl="5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zh-TW" altLang="en-US" sz="28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無條件的愛
支持和鼓勵
價值觀
處事原則
情感支援
榜樣</a:t>
            </a:r>
            <a:r>
              <a:rPr lang="zh-CN" altLang="en-US" sz="28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作用</a:t>
            </a:r>
            <a:r>
              <a:rPr lang="zh-TW" altLang="en-US" sz="28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
文化傳統
教育機會
安全感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8F909357-27BE-5FDE-EF2F-0E5E0C210524}"/>
              </a:ext>
            </a:extLst>
          </p:cNvPr>
          <p:cNvSpPr/>
          <p:nvPr/>
        </p:nvSpPr>
        <p:spPr>
          <a:xfrm>
            <a:off x="5486400" y="2286000"/>
            <a:ext cx="533400" cy="40386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E4B163-FC1F-4A9E-4050-854F8D5C6F81}"/>
              </a:ext>
            </a:extLst>
          </p:cNvPr>
          <p:cNvSpPr txBox="1"/>
          <p:nvPr/>
        </p:nvSpPr>
        <p:spPr>
          <a:xfrm>
            <a:off x="7162800" y="2743200"/>
            <a:ext cx="3581400" cy="2959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建立自信
建立健康關係
實現個人成長
建立幸福生活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9803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70E02-949D-641C-B947-F77040DAD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33517-E418-A3F1-176B-7F4F3B1B2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</a:t>
            </a:r>
            <a:r>
              <a:rPr lang="zh-CN" altLang="en-US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出 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Exodus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20:4-6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不可為自己雕刻偶像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也不可作什麼形像彷彿上天、下地和地底下、水中的百物。 不可跪拜那些像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也不可事奉它，因為我耶和華你的 神，是忌邪的 神。 恨我的，我必追討他的罪，自父及子，直到三四代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愛我、守我誡命的，我必向他們發慈愛，直到千代。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380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93130-5365-558F-21BB-FCF53FE7E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1E476-A395-A548-E187-CB3F59CB6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【出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Exodus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34:6-7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耶和華在他面前宣告說：「耶和華，耶和華，是有憐悯、有恩典的 神，不輕易發怒，並有豐盛的慈愛和誠實。 為千萬人存留慈愛，赦免罪孽、過犯和罪惡，萬不以有罪的為無罪，必追討他的罪，自父及子，直到三四代。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9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4224-11A9-A060-DE0E-0DA52D818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BA060-AF99-866B-AE29-F489E330A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028700" lvl="2"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亞伯拉罕家族的犯罪模式和殘破的生活模式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每一代都有說謊的習慣
每一代都有偏心的父親或母親
每一代都有兄弟失和
每一代都有婚姻問題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2C3CDD-4B8F-29DF-31B8-40CC9A063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723" y="2362200"/>
            <a:ext cx="2976677" cy="4343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9994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FE39D-0186-7412-F5E0-84AD0F2E3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6521-A31B-9EA9-9298-AE63750BE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2860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altLang="zh-CN" sz="3200" kern="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		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來自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原生家庭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的負面影響：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zh-TW" altLang="en-US" sz="2800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情感虐待
身體虐待
忽視孩子
不健康的溝通模式
不切實際的期望
比較和批評
缺乏界限
不健康的家庭角色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45C6C9E3-549A-2AE1-89BB-F414BEDFACCD}"/>
              </a:ext>
            </a:extLst>
          </p:cNvPr>
          <p:cNvSpPr/>
          <p:nvPr/>
        </p:nvSpPr>
        <p:spPr>
          <a:xfrm>
            <a:off x="5486400" y="2286000"/>
            <a:ext cx="533400" cy="3733800"/>
          </a:xfrm>
          <a:prstGeom prst="rightBrace">
            <a:avLst>
              <a:gd name="adj1" fmla="val 8333"/>
              <a:gd name="adj2" fmla="val 5093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C1DD00-C1B7-A931-DC82-8339B51ECBBE}"/>
              </a:ext>
            </a:extLst>
          </p:cNvPr>
          <p:cNvSpPr txBox="1"/>
          <p:nvPr/>
        </p:nvSpPr>
        <p:spPr>
          <a:xfrm>
            <a:off x="7010400" y="2467123"/>
            <a:ext cx="3581400" cy="324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自尊心受損
情感不穩定
難以建立健康的人際關係
產生心理健康問題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4885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BC451-D6A5-CA87-173F-47A2D1535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C0B1C-0D77-1EE7-BCD0-B926C93B7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 indent="-457200">
              <a:lnSpc>
                <a:spcPct val="115000"/>
              </a:lnSpc>
              <a:spcAft>
                <a:spcPts val="800"/>
              </a:spcAft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你的原生家庭如何看待以下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话题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 </a:t>
            </a:r>
            <a:endParaRPr lang="en-US" altLang="zh-TW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lvl="2" indent="-457200">
              <a:lnSpc>
                <a:spcPct val="115000"/>
              </a:lnSpc>
              <a:spcAft>
                <a:spcPts val="800"/>
              </a:spcAft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父母的觀點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有何不同？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你傳給孩子什麼觀點？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943100" lvl="4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zh-CN" alt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2860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7F8C51-91C6-42D1-DF02-31AB996B52EF}"/>
              </a:ext>
            </a:extLst>
          </p:cNvPr>
          <p:cNvSpPr txBox="1"/>
          <p:nvPr/>
        </p:nvSpPr>
        <p:spPr>
          <a:xfrm>
            <a:off x="2438400" y="3373753"/>
            <a:ext cx="2438400" cy="30270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14300" indent="-228600" defTabSz="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Font typeface="Wingdings" panose="05000000000000000000" pitchFamily="2" charset="2"/>
              <a:buChar char="§"/>
              <a:defRPr/>
            </a:pPr>
            <a:r>
              <a:rPr lang="zh-TW" altLang="en-US" sz="28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金錢
衝突
性愛
傷心失落
表達憤怒
家庭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E55E6E-DA8A-8751-9BC8-1A216EB2FEFC}"/>
              </a:ext>
            </a:extLst>
          </p:cNvPr>
          <p:cNvSpPr txBox="1"/>
          <p:nvPr/>
        </p:nvSpPr>
        <p:spPr>
          <a:xfrm>
            <a:off x="6248400" y="3352800"/>
            <a:ext cx="2438400" cy="30270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14300" indent="-228600" defTabSz="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Font typeface="Wingdings" panose="05000000000000000000" pitchFamily="2" charset="2"/>
              <a:buChar char="§"/>
              <a:defRPr/>
            </a:pPr>
            <a:r>
              <a:rPr lang="zh-TW" altLang="en-US" sz="28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人際關係
對不同文化的態度
成功
感覺和情緒
教會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360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AE7BD-7FFE-23E6-649E-FE1B2E786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9A937-11BC-8C56-D732-D7ADF98E7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原生家庭的負面影響不是我們的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过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錯
神渴望青年男女建立新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家庭
人要離開父母與妻子連合，二人成為一體（創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24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
原生家庭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和圣经教导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的不一致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，带来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信仰與生活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脫節</a:t>
            </a:r>
            <a:endParaRPr lang="en-US" sz="32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837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59DCD-E5FD-40C7-84D9-BE4A82DC7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176B6-F264-AF1C-D370-7FF5794D2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原生家庭的負面影響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2860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altLang="zh-CN" sz="3200" kern="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				</a:t>
            </a:r>
            <a:r>
              <a:rPr lang="zh-TW" altLang="en-US" sz="36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你願意把過去那些未解決的罪和包袱扛在肩上
							並傳給下一代嗎？</a:t>
            </a:r>
            <a:endParaRPr lang="en-US" sz="36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894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DF459-4CB3-3FAD-4632-E5FFB3B4B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8A94C-6A83-D631-55AE-F844207CA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【耶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Jeremiah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31:27-28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耶和華說：「日子將到，我要把人的種和牲畜的種，播種在以色列家和猶大家。 我先前怎樣留意將他們拔出、拆毀、毀壞、傾覆、苦害，也必照樣留意將他們建立、栽植。 “這是耶和華說的。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【耶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Jeremiah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31:29-30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“當那些日子，人不再說：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'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父親吃了酸葡萄，兒子的牙酸倒了。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'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但各人必因自己的罪死亡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凡吃酸葡萄的，自己的牙必酸倒。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765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90301-6218-3F1F-6452-F839D0FF0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20618-FE5A-76D4-1B9F-9B483FE8C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【耶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Jeremiah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31:31-32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耶和華說：「日子將到，我要與以色列家和猶大家另立新約。 不像我拉著他們祖宗的手，領他們出埃及地的時候，與他們所立的約。 我雖作他們的丈夫，他們卻背了我的約。 “這是耶和華說的。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93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6646B-51CA-2589-AEE7-E9F00DD76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E0F9D-BA3E-18A9-0F76-C4701D76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【耶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Jeremiah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31:33-34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耶和華說：“那些日子以後，我與以色列家所立的約乃是這樣：我要將我的律法放在他們裡面，寫在他們心上。 我要作他們的 神，他們要作我的子民。 他們各人不再教導自己的鄰舍和自己的弟兄說：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『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你該認識耶和華。 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'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因為他們從最小的到至大的，都必認識我。 我要赦免他們的罪孽，不再記念他們的罪惡。 “這是耶和華說的。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54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A5EFE-46D2-F57F-80EA-C7FCE2BE7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0AEBD-C381-1233-CA99-9FB20B013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【可</a:t>
            </a:r>
            <a:r>
              <a:rPr lang="en-US" altLang="zh-CN" sz="3200" kern="0" dirty="0">
                <a:solidFill>
                  <a:srgbClr val="0F6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Mark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3:33-35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耶穌回答說：“誰是我的母親？ 誰是我的弟兄？ “就四面觀看那周圍坐著的人，說：”看哪！ 我的母親，我的弟兄。 凡遵行 神旨意的人，就是我的弟兄姐妹和母親了。 ”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51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071F-248E-D86B-09BC-BFF5CF2B1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46C39-B383-B93B-F4DE-DBEFC190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【太</a:t>
            </a:r>
            <a:r>
              <a:rPr lang="en-US" alt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Matthew </a:t>
            </a:r>
            <a:r>
              <a:rPr lang="en-US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10:34-39</a:t>
            </a:r>
            <a:r>
              <a:rPr lang="zh-CN" sz="3200" kern="0" dirty="0">
                <a:solidFill>
                  <a:srgbClr val="0F6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你們不要想，我來是叫地上太平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我來並不是叫地上太平，乃是叫地上動刀兵。 因為我來是叫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『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人與父親生疏，女兒與母親生疏，媳婦與婆婆生疏。 人的仇敵就是自己家裡的人。 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'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愛父母過於愛我的，不配作我的門徒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愛兒女過於愛我的，不配作我的門徒。 不背著他的十字架跟從我的，也不配作我的門徒。 得著生命的，將要失喪生命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為我失喪生命的，將要得著生命。</a:t>
            </a:r>
            <a:endParaRPr lang="en-US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996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23715-85C4-0D27-07EE-056957AF0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41025-36C8-9269-D972-30D1EFEE9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基督徒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要切斷原生家庭的罪惡模式，生命被耶穌反轉，順服聖靈，成為生命成熟的兒女。
不是不再孝敬父母、不再尊敬父母，而是要切斷父母留給我們的不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健康的生活模式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
基督徒應當正視家庭與文化的殘破與罪衍生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传代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的問題。</a:t>
            </a:r>
            <a:endParaRPr lang="en-US" sz="32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073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749C3-C317-D36D-6C35-625C11BE4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75812-E4DC-7C29-469C-3225F488C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哲學家喬治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·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桑塔亞那 （</a:t>
            </a:r>
            <a:r>
              <a:rPr lang="en-US" altLang="zh-TW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George Santayana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 ：那些無法從過去學到教訓的人，註定要重蹈覆轍。
我們如何在神的家中更新自己呢？</a:t>
            </a:r>
            <a:endParaRPr lang="en-US" sz="32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362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1E4CC-4E65-357C-09DD-FE33E746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D647D-30CB-AC26-C967-053986E16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按著神的話，切斷來自原生家庭的犯罪模式和不健康的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生活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方式，提升愛神愛人的能力。</a:t>
            </a:r>
            <a:endParaRPr lang="en-US" altLang="zh-TW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714500" lvl="3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若有人在基督里，他就是新造的人。旧事已过，都变成新的了。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林后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2nd Corinthians 5:17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)</a:t>
            </a:r>
          </a:p>
          <a:p>
            <a:pPr marL="1714500" lvl="3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如果你們聽過他的道，領了他的教，學了他的真理，就要脫去你們從前行為上的舊人，這舊人是因私慾的迷惑漸漸變壞的。 又要將你們的心志改換一新，並且穿上新人，這新人是照著 神的形像造的，有真理的仁義和聖潔。 （弗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Ephesians 4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21-24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602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7064-4E98-7DA1-E8E6-1B959DFEA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D63E-A70F-EDAA-9DCA-76E11DDC5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按著神的話，重建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以十字架为根基的人际关系。</a:t>
            </a:r>
          </a:p>
          <a:p>
            <a:pPr lvl="3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彼此接納 （羅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Romans 15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
彼此饒恕 （弗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Ephesians 4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32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
彼此相愛 （約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John 13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34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58330-E571-FC31-455D-AB8615266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916" y="2286000"/>
            <a:ext cx="2924484" cy="4343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0599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6DE5-D252-07EC-23FF-9ADD7602B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5DE5-DC25-8CA2-F47F-45EC42F44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11658600" cy="64008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、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在神的家中更新自己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按照神的話，管教孩子，愛他們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尊重他們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併為他們樹立好的榜樣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 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714500" lvl="3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趁有指望，管教你的儿子，你的心不可任他死亡。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箴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Proverbs 19:18)
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教养孩童，使他走当行的道，就是到老他也不偏离。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箴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Proverbs 22:6)
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你們作父親的，不要惹兒女的氣，只要照著主的教訓和警戒養育他們。 （弗 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Ephesians 6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TW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73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0E29A-D84D-E993-AF98-C6FB93F64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CAC83-D6EA-0F43-17C8-CFE64EF7E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04800"/>
            <a:ext cx="11658600" cy="6324600"/>
          </a:xfrm>
        </p:spPr>
        <p:txBody>
          <a:bodyPr>
            <a:noAutofit/>
          </a:bodyPr>
          <a:lstStyle/>
          <a:p>
            <a:pPr marL="0" lvl="0" indent="0" algn="ctr" defTabSz="914400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Tx/>
              <a:buNone/>
              <a:defRPr/>
            </a:pPr>
            <a:r>
              <a:rPr lang="zh-TW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認識原生家庭的影響</a:t>
            </a:r>
            <a:r>
              <a:rPr lang="zh-CN" altLang="en-US" sz="36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力</a:t>
            </a:r>
            <a:endParaRPr lang="en-US" altLang="zh-CN" sz="12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</a:pPr>
            <a:endParaRPr lang="en-US" altLang="zh-CN" sz="1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1257300" lvl="2" indent="-457200">
              <a:lnSpc>
                <a:spcPct val="115000"/>
              </a:lnSpc>
              <a:spcAft>
                <a:spcPts val="800"/>
              </a:spcAft>
            </a:pP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切斷負面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循环</a:t>
            </a:r>
            <a:r>
              <a:rPr lang="zh-TW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
修復人際關係
提高自我認識
實現生命成長</a:t>
            </a:r>
            <a:endParaRPr lang="zh-CN" altLang="en-US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19765"/>
      </p:ext>
    </p:extLst>
  </p:cSld>
  <p:clrMapOvr>
    <a:masterClrMapping/>
  </p:clrMapOvr>
</p:sld>
</file>

<file path=ppt/theme/theme1.xml><?xml version="1.0" encoding="utf-8"?>
<a:theme xmlns:a="http://schemas.openxmlformats.org/drawingml/2006/main" name="Chosen keywo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006D18A-6D11-9442-947B-A293A262BD43}" vid="{E652E898-1886-C749-9C4A-573DB845F050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51380</TotalTime>
  <Words>2967</Words>
  <Application>Microsoft Office PowerPoint</Application>
  <PresentationFormat>Widescreen</PresentationFormat>
  <Paragraphs>110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KaiTi</vt:lpstr>
      <vt:lpstr>Lato Heavy</vt:lpstr>
      <vt:lpstr>Microsoft YaHei</vt:lpstr>
      <vt:lpstr>Arial</vt:lpstr>
      <vt:lpstr>Calibri</vt:lpstr>
      <vt:lpstr>Century Gothic</vt:lpstr>
      <vt:lpstr>Wingdings</vt:lpstr>
      <vt:lpstr>Wingdings 3</vt:lpstr>
      <vt:lpstr>Chosen keyword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Rugang Li</dc:creator>
  <cp:lastModifiedBy>Rugang Li</cp:lastModifiedBy>
  <cp:revision>98</cp:revision>
  <cp:lastPrinted>2024-12-20T19:15:16Z</cp:lastPrinted>
  <dcterms:created xsi:type="dcterms:W3CDTF">2021-02-03T18:50:21Z</dcterms:created>
  <dcterms:modified xsi:type="dcterms:W3CDTF">2026-09-23T17:58:48Z</dcterms:modified>
</cp:coreProperties>
</file>