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888" r:id="rId2"/>
    <p:sldId id="1099" r:id="rId3"/>
    <p:sldId id="1009" r:id="rId4"/>
    <p:sldId id="1100" r:id="rId5"/>
    <p:sldId id="1101" r:id="rId6"/>
    <p:sldId id="1115" r:id="rId7"/>
    <p:sldId id="1114" r:id="rId8"/>
    <p:sldId id="1098" r:id="rId9"/>
    <p:sldId id="1102" r:id="rId10"/>
    <p:sldId id="1104" r:id="rId11"/>
    <p:sldId id="1105" r:id="rId12"/>
    <p:sldId id="1106" r:id="rId13"/>
    <p:sldId id="1107" r:id="rId14"/>
    <p:sldId id="1012" r:id="rId15"/>
  </p:sldIdLst>
  <p:sldSz cx="9144000" cy="5143500" type="screen16x9"/>
  <p:notesSz cx="7315200" cy="96012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CD9BC"/>
    <a:srgbClr val="FFFF66"/>
    <a:srgbClr val="EAEBB7"/>
    <a:srgbClr val="C9CC44"/>
    <a:srgbClr val="AEB092"/>
    <a:srgbClr val="AAB6A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526" autoAdjust="0"/>
  </p:normalViewPr>
  <p:slideViewPr>
    <p:cSldViewPr>
      <p:cViewPr varScale="1">
        <p:scale>
          <a:sx n="129" d="100"/>
          <a:sy n="129" d="100"/>
        </p:scale>
        <p:origin x="-1104" y="-8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10A215-44AC-48DA-AF86-EC2F785F13D6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85D5665-A5AE-45BB-8848-AA424DA21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48309" rIns="96645" bIns="48309" anchor="t" anchorCtr="0">
            <a:noAutofit/>
          </a:bodyPr>
          <a:lstStyle/>
          <a:p>
            <a:pPr>
              <a:buSzPts val="1400"/>
            </a:pPr>
            <a:endParaRPr/>
          </a:p>
        </p:txBody>
      </p:sp>
      <p:sp>
        <p:nvSpPr>
          <p:cNvPr id="133" name="Google Shape;13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9D37-59B6-4FD4-B62C-EA5223FD416D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9F6C-3832-4A94-9C78-A09827F550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9838-A36D-4165-A395-840B24B390A6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6CA8-7327-434E-99BD-8578615981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E5-0BC8-4359-9890-8277E61C6893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E28C-3C3A-49E1-9025-02BEA78887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C31A-9154-43B9-AC08-B2E1B37570E0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1B23-17D3-48A0-9A34-43C89BFDCD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C003D-1630-4417-9F76-668A9E0FFDC5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CCD0-35AC-49FD-98B8-8BED130348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8E6E-A14D-4A90-B2B4-E9F41E1F8165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350B-92BC-41F2-A4FE-565A1044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6C53-A131-498A-A525-37077DBA0095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A055-C9CE-4D91-9D43-D408D8ECF7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E5D7-D573-4729-A6A0-6031E4F961CC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77D0-42B9-4AEE-ADE2-0004775D97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2271-1D37-45F0-82D7-82D18C5C5122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1EDB-8CE2-40C9-AB82-6EA86292D4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8085-0888-43B1-9E2E-D6E727554759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5EFB-B999-418C-A689-C35398BA7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C5665-1B5B-4687-9E2E-C0A1946DE657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D2DC-6CF7-40E1-B2C3-9049AEEFDC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C1C240-9017-4C45-A094-DD8E498073CB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EEFD9F-D935-4FC2-AC09-44F040414E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1150"/>
          </a:xfrm>
        </p:spPr>
        <p:txBody>
          <a:bodyPr/>
          <a:lstStyle/>
          <a:p>
            <a:r>
              <a:rPr lang="zh-CN" altLang="en-US" sz="3600" b="1" dirty="0" smtClean="0"/>
              <a:t>在人前还是在神前？</a:t>
            </a:r>
            <a:br>
              <a:rPr lang="zh-CN" altLang="en-US" sz="3600" b="1" dirty="0" smtClean="0"/>
            </a:br>
            <a:r>
              <a:rPr lang="zh-CN" altLang="en-US" sz="3600" b="1" dirty="0" smtClean="0"/>
              <a:t>罗</a:t>
            </a:r>
            <a:r>
              <a:rPr lang="en-US" sz="3600" b="1" dirty="0" smtClean="0"/>
              <a:t>2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1-16</a:t>
            </a:r>
            <a:r>
              <a:rPr lang="zh-CN" altLang="en-US" sz="3600" b="1" dirty="0" smtClean="0"/>
              <a:t>节</a:t>
            </a:r>
            <a:endParaRPr lang="zh-CN" altLang="en-US" sz="3600" b="1" dirty="0"/>
          </a:p>
        </p:txBody>
      </p:sp>
      <p:pic>
        <p:nvPicPr>
          <p:cNvPr id="1026" name="Picture 2" descr="C:\Users\Peter Tian\Desktop\讲章预备\bible-book-on-the-tab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50"/>
            <a:ext cx="9144000" cy="3714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/>
              <a:t>三、神看的是里面真实的生命</a:t>
            </a:r>
            <a:r>
              <a:rPr lang="en-US" altLang="zh-CN" sz="3600" b="1" dirty="0"/>
              <a:t>   </a:t>
            </a:r>
            <a:r>
              <a:rPr lang="zh-CN" altLang="en-US" sz="3600" b="1" dirty="0"/>
              <a:t>6–16</a:t>
            </a:r>
            <a:br>
              <a:rPr lang="zh-CN" altLang="en-US" sz="3600" b="1" dirty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>首先：按真理。</a:t>
            </a:r>
            <a:r>
              <a:rPr lang="zh-CN" altLang="en-US" sz="3600" b="1" dirty="0">
                <a:solidFill>
                  <a:srgbClr val="0070C0"/>
                </a:solidFill>
              </a:rPr>
              <a:t>我们知道这样行的人，神必照真理审判他。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节</a:t>
            </a:r>
            <a:br>
              <a:rPr lang="zh-CN" altLang="en-US" sz="3600" b="1" dirty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>其次：照各人的行为。</a:t>
            </a:r>
            <a:r>
              <a:rPr lang="zh-CN" altLang="en-US" sz="3600" b="1" dirty="0">
                <a:solidFill>
                  <a:srgbClr val="0070C0"/>
                </a:solidFill>
              </a:rPr>
              <a:t>他必照各人的行为报告各人</a:t>
            </a:r>
            <a:r>
              <a:rPr lang="zh-CN" altLang="en-US" sz="3600" b="1" dirty="0">
                <a:solidFill>
                  <a:schemeClr val="tx1"/>
                </a:solidFill>
              </a:rPr>
              <a:t>。</a:t>
            </a:r>
            <a:r>
              <a:rPr lang="en-US" altLang="zh-CN" sz="3600" b="1" dirty="0">
                <a:solidFill>
                  <a:schemeClr val="tx1"/>
                </a:solidFill>
              </a:rPr>
              <a:t>6</a:t>
            </a:r>
            <a:r>
              <a:rPr lang="zh-CN" altLang="en-US" sz="3600" b="1" dirty="0">
                <a:solidFill>
                  <a:schemeClr val="tx1"/>
                </a:solidFill>
              </a:rPr>
              <a:t>节</a:t>
            </a:r>
            <a:br>
              <a:rPr lang="zh-CN" altLang="en-US" sz="3600" b="1" dirty="0">
                <a:solidFill>
                  <a:schemeClr val="tx1"/>
                </a:solidFill>
              </a:rPr>
            </a:br>
            <a:r>
              <a:rPr lang="zh-CN" altLang="en-US" sz="3600" b="1" dirty="0">
                <a:solidFill>
                  <a:schemeClr val="tx1"/>
                </a:solidFill>
              </a:rPr>
              <a:t/>
            </a:r>
            <a:br>
              <a:rPr lang="zh-CN" altLang="en-US" sz="3600" b="1" dirty="0">
                <a:solidFill>
                  <a:schemeClr val="tx1"/>
                </a:solidFill>
              </a:rPr>
            </a:br>
            <a:r>
              <a:rPr lang="zh-CN" altLang="en-US" sz="3600" b="1" dirty="0"/>
              <a:t>最后：良心和律法。</a:t>
            </a:r>
            <a:r>
              <a:rPr lang="zh-CN" altLang="en-US" sz="3600" b="1" dirty="0">
                <a:solidFill>
                  <a:srgbClr val="0070C0"/>
                </a:solidFill>
              </a:rPr>
              <a:t>神不偏待人</a:t>
            </a:r>
            <a:r>
              <a:rPr lang="en-US" altLang="zh-CN" sz="3600" b="1" dirty="0">
                <a:solidFill>
                  <a:srgbClr val="0070C0"/>
                </a:solidFill>
              </a:rPr>
              <a:t>  </a:t>
            </a:r>
            <a:r>
              <a:rPr lang="zh-CN" altLang="en-US" sz="3600" b="1" dirty="0"/>
              <a:t>11-16节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85235"/>
          </a:xfrm>
        </p:spPr>
        <p:txBody>
          <a:bodyPr/>
          <a:lstStyle/>
          <a:p>
            <a:pPr algn="l"/>
            <a:r>
              <a:rPr lang="zh-CN" altLang="en-US" sz="3600" b="1" dirty="0"/>
              <a:t>1、</a:t>
            </a:r>
            <a:r>
              <a:rPr lang="zh-CN" altLang="en-US" sz="3600" b="1" dirty="0" smtClean="0"/>
              <a:t>神按</a:t>
            </a:r>
            <a:r>
              <a:rPr lang="zh-CN" altLang="en-US" sz="3600" b="1" dirty="0"/>
              <a:t>真理审判</a:t>
            </a:r>
            <a:r>
              <a:rPr lang="zh-CN" altLang="en-US" sz="3600" b="1" dirty="0" smtClean="0"/>
              <a:t>人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en-US" altLang="zh-CN" sz="3600" b="1" dirty="0"/>
              <a:t>     </a:t>
            </a:r>
            <a:r>
              <a:rPr lang="zh-CN" altLang="en-US" sz="3600" b="1" dirty="0"/>
              <a:t>2我们知道这样行的人，</a:t>
            </a:r>
            <a:r>
              <a:rPr lang="zh-CN" altLang="en-US" sz="3600" b="1" dirty="0">
                <a:solidFill>
                  <a:srgbClr val="0070C0"/>
                </a:solidFill>
              </a:rPr>
              <a:t>神必照真理</a:t>
            </a:r>
            <a:r>
              <a:rPr lang="zh-CN" altLang="en-US" sz="3600" b="1" dirty="0"/>
              <a:t>审判他。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42"/>
          </a:xfrm>
        </p:spPr>
        <p:txBody>
          <a:bodyPr/>
          <a:lstStyle/>
          <a:p>
            <a:pPr algn="l"/>
            <a:r>
              <a:rPr lang="zh-CN" altLang="en-US" sz="3600" b="1" dirty="0"/>
              <a:t>2、</a:t>
            </a:r>
            <a:r>
              <a:rPr lang="zh-CN" altLang="en-US" sz="3600" b="1" dirty="0" smtClean="0"/>
              <a:t>神</a:t>
            </a:r>
            <a:r>
              <a:rPr lang="zh-CN" altLang="en-US" sz="3600" b="1" dirty="0" smtClean="0"/>
              <a:t>按</a:t>
            </a:r>
            <a:r>
              <a:rPr lang="zh-CN" altLang="en-US" sz="3600" b="1" dirty="0" smtClean="0"/>
              <a:t>人</a:t>
            </a:r>
            <a:r>
              <a:rPr lang="zh-CN" altLang="en-US" sz="3600" b="1" dirty="0"/>
              <a:t>的</a:t>
            </a:r>
            <a:r>
              <a:rPr lang="zh-CN" altLang="en-US" sz="3600" b="1" dirty="0" smtClean="0"/>
              <a:t>行为</a:t>
            </a:r>
            <a:r>
              <a:rPr lang="zh-CN" altLang="en-US" sz="3600" b="1" dirty="0" smtClean="0"/>
              <a:t>审判人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>6他必</a:t>
            </a:r>
            <a:r>
              <a:rPr lang="zh-CN" altLang="en-US" sz="3600" b="1" dirty="0">
                <a:solidFill>
                  <a:srgbClr val="0070C0"/>
                </a:solidFill>
              </a:rPr>
              <a:t>照各人的行为</a:t>
            </a:r>
            <a:r>
              <a:rPr lang="zh-CN" altLang="en-US" sz="3600" b="1" dirty="0"/>
              <a:t>报应各人</a:t>
            </a:r>
            <a:r>
              <a:rPr lang="zh-CN" altLang="en-US" sz="3600" b="1" dirty="0" smtClean="0"/>
              <a:t>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>7</a:t>
            </a:r>
            <a:r>
              <a:rPr lang="zh-CN" altLang="en-US" sz="3600" b="1" dirty="0">
                <a:solidFill>
                  <a:srgbClr val="00B050"/>
                </a:solidFill>
              </a:rPr>
              <a:t>凡恒心行善</a:t>
            </a:r>
            <a:r>
              <a:rPr lang="zh-CN" altLang="en-US" sz="3600" b="1" dirty="0"/>
              <a:t>寻求荣耀尊贵，和不能朽坏之福的，就以永生报应他们。</a:t>
            </a:r>
            <a:br>
              <a:rPr lang="zh-CN" altLang="en-US" sz="3600" b="1" dirty="0"/>
            </a:br>
            <a:r>
              <a:rPr lang="zh-CN" altLang="en-US" sz="3600" b="1" dirty="0"/>
              <a:t>8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</a:rPr>
              <a:t>惟有结党</a:t>
            </a:r>
            <a:r>
              <a:rPr lang="zh-CN" altLang="en-US" sz="3600" b="1" dirty="0"/>
              <a:t>不顺从真理，反顺从不义的，就以忿怒恼恨报应他们。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/>
              <a:t>3</a:t>
            </a:r>
            <a:r>
              <a:rPr lang="zh-CN" altLang="en-US" sz="3600" b="1" dirty="0" smtClean="0"/>
              <a:t>、神按人的良知</a:t>
            </a:r>
            <a:r>
              <a:rPr lang="en-US" altLang="zh-CN" sz="3600" b="1" dirty="0" smtClean="0"/>
              <a:t>/</a:t>
            </a:r>
            <a:r>
              <a:rPr lang="zh-CN" altLang="en-US" sz="3600" b="1" dirty="0" smtClean="0"/>
              <a:t>律法审判人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1100" b="1" dirty="0"/>
              <a:t/>
            </a:r>
            <a:br>
              <a:rPr lang="zh-CN" altLang="en-US" sz="1100" b="1" dirty="0"/>
            </a:br>
            <a:r>
              <a:rPr lang="zh-CN" altLang="en-US" sz="3600" b="1" dirty="0"/>
              <a:t>11因为</a:t>
            </a:r>
            <a:r>
              <a:rPr lang="zh-CN" altLang="en-US" sz="3600" b="1" dirty="0">
                <a:solidFill>
                  <a:srgbClr val="0070C0"/>
                </a:solidFill>
              </a:rPr>
              <a:t>神不偏待人</a:t>
            </a:r>
            <a:r>
              <a:rPr lang="zh-CN" altLang="en-US" sz="3600" b="1" dirty="0" smtClean="0"/>
              <a:t>。12</a:t>
            </a:r>
            <a:r>
              <a:rPr lang="zh-CN" altLang="en-US" sz="3600" b="1" dirty="0">
                <a:solidFill>
                  <a:srgbClr val="0070C0"/>
                </a:solidFill>
              </a:rPr>
              <a:t>凡没有律法</a:t>
            </a:r>
            <a:r>
              <a:rPr lang="zh-CN" altLang="en-US" sz="3600" b="1" dirty="0"/>
              <a:t>犯了罪的，也必不按律法灭亡。</a:t>
            </a:r>
            <a:r>
              <a:rPr lang="zh-CN" altLang="en-US" sz="3600" b="1" dirty="0">
                <a:solidFill>
                  <a:srgbClr val="0070C0"/>
                </a:solidFill>
              </a:rPr>
              <a:t>凡在律法以下</a:t>
            </a:r>
            <a:r>
              <a:rPr lang="zh-CN" altLang="en-US" sz="3600" b="1" dirty="0"/>
              <a:t>犯了罪的，也必按律法受</a:t>
            </a:r>
            <a:r>
              <a:rPr lang="zh-CN" altLang="en-US" sz="3600" b="1" dirty="0" smtClean="0"/>
              <a:t>审判</a:t>
            </a:r>
            <a:r>
              <a:rPr lang="en-US" altLang="zh-CN" sz="3600" b="1" dirty="0" smtClean="0"/>
              <a:t>……14</a:t>
            </a:r>
            <a:r>
              <a:rPr lang="zh-CN" altLang="en-US" sz="3600" b="1" dirty="0" smtClean="0"/>
              <a:t>没有</a:t>
            </a:r>
            <a:r>
              <a:rPr lang="zh-CN" altLang="en-US" sz="3600" b="1" dirty="0" smtClean="0"/>
              <a:t>律法的外邦人，若顺着本性行律法上的事，他们虽然没有律法，自己就是自己的律法</a:t>
            </a:r>
            <a:r>
              <a:rPr lang="zh-CN" altLang="en-US" sz="3600" b="1" dirty="0" smtClean="0"/>
              <a:t>。</a:t>
            </a:r>
            <a:r>
              <a:rPr lang="en-US" altLang="zh-CN" sz="3600" b="1" dirty="0" smtClean="0"/>
              <a:t>15</a:t>
            </a:r>
            <a:r>
              <a:rPr lang="zh-CN" altLang="en-US" sz="3600" b="1" dirty="0" smtClean="0"/>
              <a:t>这是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显出律法的功用刻在他们心里，他们是非之心同作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见证</a:t>
            </a:r>
            <a:r>
              <a:rPr lang="en-US" altLang="zh-CN" sz="3600" b="1" dirty="0" smtClean="0"/>
              <a:t>……</a:t>
            </a:r>
            <a:r>
              <a:rPr lang="en-US" altLang="zh-CN" sz="3600" b="1" dirty="0" smtClean="0"/>
              <a:t>16 </a:t>
            </a:r>
            <a:r>
              <a:rPr lang="zh-CN" altLang="en-US" sz="3600" b="1" dirty="0" smtClean="0"/>
              <a:t>就在神藉着耶稣基督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审判人隐秘事的日子</a:t>
            </a:r>
            <a:r>
              <a:rPr lang="zh-CN" altLang="en-US" sz="3600" b="1" dirty="0" smtClean="0"/>
              <a:t>，照着我的福音所言。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>
            <a:spLocks noGrp="1"/>
          </p:cNvSpPr>
          <p:nvPr>
            <p:ph type="title"/>
          </p:nvPr>
        </p:nvSpPr>
        <p:spPr>
          <a:xfrm>
            <a:off x="0" y="1"/>
            <a:ext cx="9144000" cy="2952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 b="1" dirty="0" err="1">
                <a:latin typeface="汉仪中楷简" panose="02010604000101010101" pitchFamily="2" charset="-122"/>
                <a:ea typeface="汉仪中楷简" panose="02010604000101010101" pitchFamily="2" charset="-122"/>
                <a:cs typeface="Arial" panose="020B0604020202020204"/>
                <a:sym typeface="Arial" panose="020B0604020202020204"/>
              </a:rPr>
              <a:t>总结</a:t>
            </a:r>
            <a:r>
              <a:rPr lang="en-US" sz="4000" b="1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/>
            </a:r>
            <a:br>
              <a:rPr lang="en-US" sz="4000" b="1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r>
              <a:rPr lang="en-US" sz="4000" b="1" dirty="0" smtClean="0"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Summary</a:t>
            </a:r>
            <a:endParaRPr sz="4000" dirty="0"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2343150"/>
            <a:ext cx="9144000" cy="2800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 eaLnBrk="0" hangingPunct="0"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4" name="标题 1"/>
          <p:cNvSpPr txBox="1"/>
          <p:nvPr/>
        </p:nvSpPr>
        <p:spPr bwMode="auto">
          <a:xfrm>
            <a:off x="0" y="3105150"/>
            <a:ext cx="9144000" cy="2190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sz="3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7" name="标题 1"/>
          <p:cNvSpPr txBox="1"/>
          <p:nvPr/>
        </p:nvSpPr>
        <p:spPr bwMode="auto">
          <a:xfrm>
            <a:off x="0" y="2571750"/>
            <a:ext cx="9144000" cy="2362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 eaLnBrk="0" hangingPunct="0"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汉仪中楷简"/>
              <a:cs typeface="+mj-cs"/>
            </a:endParaRPr>
          </a:p>
        </p:txBody>
      </p:sp>
      <p:sp>
        <p:nvSpPr>
          <p:cNvPr id="6" name="标题 1"/>
          <p:cNvSpPr txBox="1"/>
          <p:nvPr/>
        </p:nvSpPr>
        <p:spPr bwMode="auto">
          <a:xfrm>
            <a:off x="0" y="1962150"/>
            <a:ext cx="9144000" cy="318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  <a:t/>
            </a:r>
            <a:b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</a:br>
            <a:r>
              <a:rPr kumimoji="0" lang="zh-CN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  <a:t/>
            </a:r>
            <a:br>
              <a:rPr kumimoji="0" lang="zh-CN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</a:b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汉仪中楷简"/>
              <a:cs typeface="+mj-cs"/>
            </a:endParaRPr>
          </a:p>
        </p:txBody>
      </p:sp>
      <p:sp>
        <p:nvSpPr>
          <p:cNvPr id="8" name="标题 1"/>
          <p:cNvSpPr txBox="1"/>
          <p:nvPr/>
        </p:nvSpPr>
        <p:spPr bwMode="auto">
          <a:xfrm>
            <a:off x="0" y="1276350"/>
            <a:ext cx="9144000" cy="3867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标题 1"/>
          <p:cNvSpPr txBox="1"/>
          <p:nvPr/>
        </p:nvSpPr>
        <p:spPr bwMode="auto">
          <a:xfrm>
            <a:off x="533400" y="2038350"/>
            <a:ext cx="8001000" cy="3105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zh-CN" altLang="en-US" sz="3600" b="1" dirty="0" smtClean="0"/>
              <a:t>保罗的蒙召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3600" b="1" dirty="0" smtClean="0"/>
              <a:t>福音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3600" b="1" dirty="0" smtClean="0"/>
              <a:t>神的义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3600" b="1" dirty="0" smtClean="0"/>
              <a:t>神的忿怒</a:t>
            </a:r>
            <a:r>
              <a:rPr lang="zh-CN" altLang="en-US" sz="3600" b="1" dirty="0" smtClean="0">
                <a:sym typeface="+mn-ea"/>
              </a:rPr>
              <a:t>与人的罪</a:t>
            </a:r>
          </a:p>
        </p:txBody>
      </p:sp>
      <p:sp>
        <p:nvSpPr>
          <p:cNvPr id="3" name="Down Arrow 2"/>
          <p:cNvSpPr/>
          <p:nvPr/>
        </p:nvSpPr>
        <p:spPr>
          <a:xfrm>
            <a:off x="4419600" y="971550"/>
            <a:ext cx="381000" cy="6096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Down Arrow 3"/>
          <p:cNvSpPr/>
          <p:nvPr/>
        </p:nvSpPr>
        <p:spPr>
          <a:xfrm>
            <a:off x="4419600" y="2190750"/>
            <a:ext cx="381000" cy="6096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Down Arrow 4"/>
          <p:cNvSpPr/>
          <p:nvPr/>
        </p:nvSpPr>
        <p:spPr>
          <a:xfrm>
            <a:off x="4343400" y="3638550"/>
            <a:ext cx="381000" cy="6096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474"/>
            <a:ext cx="8229600" cy="579276"/>
          </a:xfrm>
        </p:spPr>
        <p:txBody>
          <a:bodyPr/>
          <a:lstStyle/>
          <a:p>
            <a:r>
              <a:rPr lang="zh-CN" altLang="en-US" b="1" dirty="0"/>
              <a:t>祈祷</a:t>
            </a:r>
            <a:r>
              <a:rPr lang="en-US" altLang="zh-CN" b="1" dirty="0"/>
              <a:t>/Prayer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895351"/>
            <a:ext cx="9108504" cy="4248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572000" y="2038350"/>
            <a:ext cx="1905000" cy="10477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Rounded Rectangle 6"/>
          <p:cNvSpPr/>
          <p:nvPr/>
        </p:nvSpPr>
        <p:spPr>
          <a:xfrm>
            <a:off x="1828800" y="2038350"/>
            <a:ext cx="1905000" cy="10477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Oval 5"/>
          <p:cNvSpPr/>
          <p:nvPr/>
        </p:nvSpPr>
        <p:spPr>
          <a:xfrm>
            <a:off x="3581400" y="742950"/>
            <a:ext cx="13716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63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一、人喜欢论断别人，却忽略自己   </a:t>
            </a:r>
            <a:r>
              <a:rPr lang="en-US" sz="3600" b="1" dirty="0" smtClean="0"/>
              <a:t>1</a:t>
            </a:r>
            <a:r>
              <a:rPr lang="en-US" altLang="zh-CN" sz="3600" b="1" dirty="0" smtClean="0"/>
              <a:t>–</a:t>
            </a:r>
            <a:r>
              <a:rPr lang="en-US" sz="3600" b="1" dirty="0" smtClean="0"/>
              <a:t>3</a:t>
            </a:r>
            <a:br>
              <a:rPr lang="en-US" sz="3600" b="1" dirty="0" smtClean="0"/>
            </a:br>
            <a:endParaRPr lang="zh-CN" altLang="en-US" sz="3600" b="1" dirty="0"/>
          </a:p>
        </p:txBody>
      </p:sp>
      <p:sp>
        <p:nvSpPr>
          <p:cNvPr id="3" name="标题 1"/>
          <p:cNvSpPr txBox="1"/>
          <p:nvPr/>
        </p:nvSpPr>
        <p:spPr bwMode="auto">
          <a:xfrm>
            <a:off x="3810000" y="666750"/>
            <a:ext cx="12192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保罗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标题 1"/>
          <p:cNvSpPr txBox="1"/>
          <p:nvPr/>
        </p:nvSpPr>
        <p:spPr bwMode="auto">
          <a:xfrm>
            <a:off x="4495800" y="2038350"/>
            <a:ext cx="21336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犹太基督徒群体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标题 1"/>
          <p:cNvSpPr txBox="1"/>
          <p:nvPr/>
        </p:nvSpPr>
        <p:spPr bwMode="auto">
          <a:xfrm>
            <a:off x="1828800" y="2038350"/>
            <a:ext cx="22098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外邦基督徒群体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Up-Down Arrow 8"/>
          <p:cNvSpPr/>
          <p:nvPr/>
        </p:nvSpPr>
        <p:spPr>
          <a:xfrm rot="2487577">
            <a:off x="3291616" y="1553300"/>
            <a:ext cx="384542" cy="630154"/>
          </a:xfrm>
          <a:prstGeom prst="up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Up-Down Arrow 9"/>
          <p:cNvSpPr/>
          <p:nvPr/>
        </p:nvSpPr>
        <p:spPr>
          <a:xfrm rot="19064804">
            <a:off x="4737860" y="1550026"/>
            <a:ext cx="393406" cy="671149"/>
          </a:xfrm>
          <a:prstGeom prst="up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标题 1"/>
          <p:cNvSpPr txBox="1"/>
          <p:nvPr/>
        </p:nvSpPr>
        <p:spPr bwMode="auto">
          <a:xfrm>
            <a:off x="0" y="3562350"/>
            <a:ext cx="9144000" cy="1581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eaLnBrk="0" hangingPunct="0"/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lang="en-US" sz="3200" b="1" dirty="0" smtClean="0">
                <a:latin typeface="+mj-lt"/>
                <a:ea typeface="+mj-ea"/>
                <a:cs typeface="+mj-cs"/>
              </a:rPr>
              <a:t>: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1-2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你这论断人的，无论你是谁，也无可推诿。</a:t>
            </a:r>
            <a:r>
              <a:rPr lang="zh-CN" altLang="en-US" sz="3200" b="1" dirty="0" smtClean="0"/>
              <a:t>你在什么事上论断人，就在什么事上定自已的罪。因你这论断人的，自已所行的却和别人一样。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约</a:t>
            </a:r>
            <a:r>
              <a:rPr lang="en-US" altLang="zh-CN" sz="3600" b="1" dirty="0" smtClean="0"/>
              <a:t>8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3</a:t>
            </a:r>
            <a:r>
              <a:rPr lang="zh-CN" altLang="en-US" sz="3600" b="1" dirty="0" smtClean="0"/>
              <a:t>文士和法利赛人，带着一个行淫时被拿的妇人来，叫他站在当中。</a:t>
            </a:r>
            <a:br>
              <a:rPr lang="zh-CN" altLang="en-US" sz="3600" b="1" dirty="0" smtClean="0"/>
            </a:br>
            <a:r>
              <a:rPr lang="zh-CN" altLang="en-US" sz="1400" b="1" dirty="0" smtClean="0"/>
              <a:t/>
            </a:r>
            <a:br>
              <a:rPr lang="zh-CN" altLang="en-US" sz="1400" b="1" dirty="0" smtClean="0"/>
            </a:br>
            <a:r>
              <a:rPr lang="en-US" altLang="zh-CN" sz="3600" b="1" dirty="0" smtClean="0"/>
              <a:t>4</a:t>
            </a:r>
            <a:r>
              <a:rPr lang="zh-CN" altLang="en-US" sz="3600" b="1" dirty="0" smtClean="0"/>
              <a:t>就对耶稣说，夫子，这妇人是正行淫之时被拿的。</a:t>
            </a:r>
            <a:br>
              <a:rPr lang="zh-CN" altLang="en-US" sz="3600" b="1" dirty="0" smtClean="0"/>
            </a:br>
            <a:r>
              <a:rPr lang="zh-CN" altLang="en-US" sz="1400" b="1" dirty="0" smtClean="0"/>
              <a:t/>
            </a:r>
            <a:br>
              <a:rPr lang="zh-CN" altLang="en-US" sz="1400" b="1" dirty="0" smtClean="0"/>
            </a:br>
            <a:r>
              <a:rPr lang="en-US" altLang="zh-CN" sz="3600" b="1" dirty="0" smtClean="0"/>
              <a:t>5</a:t>
            </a:r>
            <a:r>
              <a:rPr lang="zh-CN" altLang="en-US" sz="3600" b="1" dirty="0" smtClean="0"/>
              <a:t>摩西在律法上吩咐我们，把这样的妇人用石头打死。你说该把她怎么样呢？</a:t>
            </a:r>
            <a:br>
              <a:rPr lang="zh-CN" altLang="en-US" sz="3600" b="1" dirty="0" smtClean="0"/>
            </a:br>
            <a:r>
              <a:rPr lang="zh-CN" altLang="en-US" sz="1400" b="1" dirty="0" smtClean="0"/>
              <a:t/>
            </a:r>
            <a:br>
              <a:rPr lang="zh-CN" altLang="en-US" sz="1400" b="1" dirty="0" smtClean="0"/>
            </a:br>
            <a:r>
              <a:rPr lang="en-US" altLang="zh-CN" sz="3600" b="1" dirty="0" smtClean="0"/>
              <a:t>6</a:t>
            </a:r>
            <a:r>
              <a:rPr lang="zh-CN" altLang="en-US" sz="3600" b="1" dirty="0" smtClean="0"/>
              <a:t>他们说这话，乃试探耶稣，要得着告他的把柄。耶稣却弯着腰用指头在地上画字。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altLang="zh-CN" sz="3600" b="1" dirty="0" smtClean="0"/>
              <a:t>7</a:t>
            </a:r>
            <a:r>
              <a:rPr lang="zh-CN" altLang="en-US" sz="3600" b="1" dirty="0" smtClean="0"/>
              <a:t>他们还是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不住地问他</a:t>
            </a:r>
            <a:r>
              <a:rPr lang="zh-CN" altLang="en-US" sz="3600" b="1" dirty="0" smtClean="0"/>
              <a:t>，耶稣就直起腰来，对他们说，你们中间谁是没有罪的，谁就可以先拿石头打她。</a:t>
            </a:r>
            <a:br>
              <a:rPr lang="zh-CN" altLang="en-US" sz="3600" b="1" dirty="0" smtClean="0"/>
            </a:br>
            <a:r>
              <a:rPr lang="zh-CN" altLang="en-US" sz="2000" b="1" dirty="0" smtClean="0"/>
              <a:t/>
            </a:r>
            <a:br>
              <a:rPr lang="zh-CN" altLang="en-US" sz="2000" b="1" dirty="0" smtClean="0"/>
            </a:br>
            <a:r>
              <a:rPr lang="en-US" altLang="zh-CN" sz="3600" b="1" dirty="0" smtClean="0">
                <a:sym typeface="+mn-ea"/>
              </a:rPr>
              <a:t>8</a:t>
            </a:r>
            <a:r>
              <a:rPr lang="zh-CN" altLang="en-US" sz="3600" b="1" dirty="0" smtClean="0">
                <a:sym typeface="+mn-ea"/>
              </a:rPr>
              <a:t>于是又弯着腰用指头在地上画字。</a:t>
            </a:r>
            <a:br>
              <a:rPr lang="zh-CN" altLang="en-US" sz="3600" b="1" dirty="0" smtClean="0">
                <a:sym typeface="+mn-ea"/>
              </a:rPr>
            </a:br>
            <a:r>
              <a:rPr lang="zh-CN" altLang="en-US" sz="2000" b="1" dirty="0" smtClean="0">
                <a:sym typeface="+mn-ea"/>
              </a:rPr>
              <a:t/>
            </a:r>
            <a:br>
              <a:rPr lang="zh-CN" altLang="en-US" sz="2000" b="1" dirty="0" smtClean="0">
                <a:sym typeface="+mn-ea"/>
              </a:rPr>
            </a:br>
            <a:r>
              <a:rPr lang="en-US" altLang="zh-CN" sz="3600" b="1" dirty="0" smtClean="0">
                <a:sym typeface="+mn-ea"/>
              </a:rPr>
              <a:t>9</a:t>
            </a:r>
            <a:r>
              <a:rPr lang="zh-CN" altLang="en-US" sz="3600" b="1" dirty="0" smtClean="0">
                <a:sym typeface="+mn-ea"/>
              </a:rPr>
              <a:t>他们听见这话，就从老到少一个一个地都出去了。只剩下耶稣一人。还有那妇人仍然站在当中。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29395" cy="2668270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sym typeface="+mn-ea"/>
              </a:rPr>
              <a:t>10</a:t>
            </a:r>
            <a:r>
              <a:rPr lang="zh-CN" altLang="en-US" sz="3600" b="1" dirty="0" smtClean="0">
                <a:sym typeface="+mn-ea"/>
              </a:rPr>
              <a:t>耶稣就直起腰来，对她说，</a:t>
            </a:r>
            <a:r>
              <a:rPr lang="zh-CN" altLang="en-US" sz="3600" b="1" dirty="0" smtClean="0">
                <a:solidFill>
                  <a:srgbClr val="0070C0"/>
                </a:solidFill>
                <a:sym typeface="+mn-ea"/>
              </a:rPr>
              <a:t>妇人，那些人在哪里呢？没有人定你的罪吗</a:t>
            </a:r>
            <a:r>
              <a:rPr lang="zh-CN" altLang="en-US" sz="3600" b="1" dirty="0" smtClean="0">
                <a:sym typeface="+mn-ea"/>
              </a:rPr>
              <a:t>？</a:t>
            </a:r>
            <a:r>
              <a:rPr lang="en-US" altLang="zh-CN" sz="3600" b="1" dirty="0" smtClean="0">
                <a:sym typeface="+mn-ea"/>
              </a:rPr>
              <a:t>11</a:t>
            </a:r>
            <a:r>
              <a:rPr lang="zh-CN" altLang="en-US" sz="3600" b="1" dirty="0" smtClean="0">
                <a:sym typeface="+mn-ea"/>
              </a:rPr>
              <a:t>她说，主阿，没有。耶稣说，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  <a:sym typeface="+mn-ea"/>
              </a:rPr>
              <a:t>我也不定你的罪</a:t>
            </a:r>
            <a:r>
              <a:rPr lang="zh-CN" altLang="en-US" sz="3600" b="1" dirty="0" smtClean="0">
                <a:sym typeface="+mn-ea"/>
              </a:rPr>
              <a:t>。</a:t>
            </a:r>
            <a:r>
              <a:rPr lang="zh-CN" altLang="en-US" sz="3600" b="1" dirty="0" smtClean="0">
                <a:solidFill>
                  <a:srgbClr val="0070C0"/>
                </a:solidFill>
                <a:sym typeface="+mn-ea"/>
              </a:rPr>
              <a:t>去吧。从此不要再犯罪了</a:t>
            </a:r>
            <a:r>
              <a:rPr lang="zh-CN" altLang="en-US" sz="3600" b="1" dirty="0" smtClean="0">
                <a:sym typeface="+mn-ea"/>
              </a:rPr>
              <a:t>。</a:t>
            </a:r>
            <a:endParaRPr lang="zh-CN" altLang="en-US" sz="3600" b="1" dirty="0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-75565" y="2358390"/>
            <a:ext cx="5145405" cy="2803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l"/>
            <a:endParaRPr lang="zh-CN" altLang="en-US" sz="3600" b="1" dirty="0"/>
          </a:p>
        </p:txBody>
      </p:sp>
      <p:pic>
        <p:nvPicPr>
          <p:cNvPr id="4" name="Picture 3" descr="耶穌對人的憐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365" y="2579370"/>
            <a:ext cx="4558030" cy="2564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635" cy="352488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sym typeface="+mn-ea"/>
              </a:rPr>
              <a:t>         </a:t>
            </a:r>
            <a:r>
              <a:rPr lang="zh-CN" altLang="en-US" sz="3600" b="1" dirty="0" smtClean="0">
                <a:sym typeface="+mn-ea"/>
              </a:rPr>
              <a:t>文士和法利赛人</a:t>
            </a:r>
            <a:r>
              <a:rPr lang="en-US" altLang="zh-CN" sz="3600" b="1" dirty="0" smtClean="0">
                <a:sym typeface="+mn-ea"/>
              </a:rPr>
              <a:t>                  </a:t>
            </a:r>
            <a:r>
              <a:rPr lang="zh-CN" altLang="en-US" sz="3600" b="1" dirty="0" smtClean="0">
                <a:sym typeface="+mn-ea"/>
              </a:rPr>
              <a:t>耶稣</a:t>
            </a:r>
            <a:br>
              <a:rPr lang="zh-CN" altLang="en-US" sz="3600" b="1" dirty="0" smtClean="0">
                <a:sym typeface="+mn-ea"/>
              </a:rPr>
            </a:br>
            <a:r>
              <a:rPr lang="zh-CN" altLang="en-US" sz="3600" b="1" dirty="0" smtClean="0">
                <a:sym typeface="+mn-ea"/>
              </a:rPr>
              <a:t/>
            </a:r>
            <a:br>
              <a:rPr lang="zh-CN" altLang="en-US" sz="3600" b="1" dirty="0" smtClean="0">
                <a:sym typeface="+mn-ea"/>
              </a:rPr>
            </a:br>
            <a:r>
              <a:rPr lang="zh-CN" altLang="en-US" sz="3600" b="1" dirty="0" smtClean="0">
                <a:sym typeface="+mn-ea"/>
              </a:rPr>
              <a:t/>
            </a:r>
            <a:br>
              <a:rPr lang="zh-CN" altLang="en-US" sz="3600" b="1" dirty="0" smtClean="0">
                <a:sym typeface="+mn-ea"/>
              </a:rPr>
            </a:br>
            <a:r>
              <a:rPr lang="en-US" altLang="zh-CN" sz="3600" b="1" dirty="0" smtClean="0">
                <a:sym typeface="+mn-ea"/>
              </a:rPr>
              <a:t>                             </a:t>
            </a:r>
            <a:r>
              <a:rPr lang="zh-CN" altLang="en-US" sz="3600" b="1" dirty="0" smtClean="0">
                <a:sym typeface="+mn-ea"/>
              </a:rPr>
              <a:t>犯淫乱罪的妇女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 smtClean="0"/>
              <a:t>                                  </a:t>
            </a:r>
            <a:endParaRPr lang="zh-CN" altLang="en-US" sz="3600" b="1" dirty="0"/>
          </a:p>
        </p:txBody>
      </p:sp>
      <p:sp>
        <p:nvSpPr>
          <p:cNvPr id="2" name="Down Arrow 1"/>
          <p:cNvSpPr/>
          <p:nvPr/>
        </p:nvSpPr>
        <p:spPr>
          <a:xfrm rot="19980000">
            <a:off x="3402965" y="963295"/>
            <a:ext cx="363220" cy="979170"/>
          </a:xfrm>
          <a:prstGeom prst="downArrow">
            <a:avLst/>
          </a:prstGeom>
        </p:spPr>
        <p:style>
          <a:lnRef idx="0">
            <a:srgbClr val="FFFFFF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wn Arrow 2"/>
          <p:cNvSpPr/>
          <p:nvPr/>
        </p:nvSpPr>
        <p:spPr>
          <a:xfrm rot="19980000">
            <a:off x="5596255" y="2456815"/>
            <a:ext cx="363220" cy="979170"/>
          </a:xfrm>
          <a:prstGeom prst="downArrow">
            <a:avLst/>
          </a:prstGeom>
        </p:spPr>
        <p:style>
          <a:lnRef idx="0">
            <a:srgbClr val="FFFFFF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 rot="2340000">
            <a:off x="3225165" y="2432685"/>
            <a:ext cx="363220" cy="979170"/>
          </a:xfrm>
          <a:prstGeom prst="downArrow">
            <a:avLst/>
          </a:prstGeom>
        </p:spPr>
        <p:style>
          <a:lnRef idx="0">
            <a:srgbClr val="FFFFFF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2400000">
            <a:off x="5682615" y="990600"/>
            <a:ext cx="363220" cy="979170"/>
          </a:xfrm>
          <a:prstGeom prst="downArrow">
            <a:avLst/>
          </a:prstGeom>
        </p:spPr>
        <p:style>
          <a:lnRef idx="0">
            <a:srgbClr val="FFFFFF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标题 1"/>
          <p:cNvSpPr txBox="1"/>
          <p:nvPr/>
        </p:nvSpPr>
        <p:spPr bwMode="auto">
          <a:xfrm>
            <a:off x="1097915" y="3333750"/>
            <a:ext cx="3088005" cy="15817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3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+mn-ea"/>
              </a:rPr>
              <a:t>定罪、</a:t>
            </a:r>
            <a:r>
              <a:rPr kumimoji="0" lang="zh-CN" altLang="en-US" sz="3600" b="1" i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指责、打击、审判</a:t>
            </a:r>
          </a:p>
        </p:txBody>
      </p:sp>
      <p:sp>
        <p:nvSpPr>
          <p:cNvPr id="7" name="标题 1"/>
          <p:cNvSpPr txBox="1"/>
          <p:nvPr/>
        </p:nvSpPr>
        <p:spPr bwMode="auto">
          <a:xfrm>
            <a:off x="5327015" y="3416935"/>
            <a:ext cx="3088005" cy="16941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指出罪、爱心、劝勉和挽回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二、神的恩慈不是纵容，而是领人悔改</a:t>
            </a:r>
            <a:r>
              <a:rPr lang="en-US" altLang="zh-CN" sz="3600" b="1" dirty="0" smtClean="0"/>
              <a:t>  </a:t>
            </a:r>
            <a:r>
              <a:rPr lang="zh-CN" altLang="en-US" sz="3600" b="1" dirty="0" smtClean="0"/>
              <a:t>4–5</a:t>
            </a:r>
            <a:br>
              <a:rPr lang="zh-CN" altLang="en-US" sz="3600" b="1" dirty="0" smtClean="0"/>
            </a:b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zh-CN" altLang="en-US" sz="3600" b="1" dirty="0" smtClean="0"/>
              <a:t>4还是你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藐视他丰富的恩慈，宽容，忍耐</a:t>
            </a:r>
            <a:r>
              <a:rPr lang="zh-CN" altLang="en-US" sz="3600" b="1" dirty="0" smtClean="0"/>
              <a:t>，不晓得他的恩慈是领你悔改呢？</a:t>
            </a:r>
            <a:br>
              <a:rPr lang="zh-CN" altLang="en-US" sz="3600" b="1" dirty="0" smtClean="0"/>
            </a:b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zh-CN" altLang="en-US" sz="3600" b="1" dirty="0" smtClean="0"/>
              <a:t>5你竟任着你刚硬不悔改的心，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为自己积蓄忿怒，以致神震怒</a:t>
            </a:r>
            <a:r>
              <a:rPr lang="zh-CN" altLang="en-US" sz="3600" b="1" dirty="0" smtClean="0"/>
              <a:t>，显他公义审判的日子来到。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77</TotalTime>
  <Words>289</Words>
  <Application>WPS Presentation</Application>
  <PresentationFormat>On-screen Show (16:9)</PresentationFormat>
  <Paragraphs>21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主题</vt:lpstr>
      <vt:lpstr>在人前还是在神前？ 罗2：1-16节</vt:lpstr>
      <vt:lpstr>保罗的蒙召   福音   神的义   神的忿怒与人的罪</vt:lpstr>
      <vt:lpstr>祈祷/Prayer</vt:lpstr>
      <vt:lpstr>一、人喜欢论断别人，却忽略自己   1–3 </vt:lpstr>
      <vt:lpstr>约8：3文士和法利赛人，带着一个行淫时被拿的妇人来，叫他站在当中。  4就对耶稣说，夫子，这妇人是正行淫之时被拿的。  5摩西在律法上吩咐我们，把这样的妇人用石头打死。你说该把她怎么样呢？  6他们说这话，乃试探耶稣，要得着告他的把柄。耶稣却弯着腰用指头在地上画字。</vt:lpstr>
      <vt:lpstr>7他们还是不住地问他，耶稣就直起腰来，对他们说，你们中间谁是没有罪的，谁就可以先拿石头打她。  8于是又弯着腰用指头在地上画字。  9他们听见这话，就从老到少一个一个地都出去了。只剩下耶稣一人。还有那妇人仍然站在当中。</vt:lpstr>
      <vt:lpstr>10耶稣就直起腰来，对她说，妇人，那些人在哪里呢？没有人定你的罪吗？11她说，主阿，没有。耶稣说，我也不定你的罪。去吧。从此不要再犯罪了。</vt:lpstr>
      <vt:lpstr>         文士和法利赛人                  耶稣                                犯淫乱罪的妇女                                   </vt:lpstr>
      <vt:lpstr>二、神的恩慈不是纵容，而是领人悔改  4–5  4还是你藐视他丰富的恩慈，宽容，忍耐，不晓得他的恩慈是领你悔改呢？  5你竟任着你刚硬不悔改的心，为自己积蓄忿怒，以致神震怒，显他公义审判的日子来到。</vt:lpstr>
      <vt:lpstr>三、神看的是里面真实的生命   6–16  首先：按真理。我们知道这样行的人，神必照真理审判他。2节  其次：照各人的行为。他必照各人的行为报告各人。6节  最后：良心和律法。神不偏待人  11-16节</vt:lpstr>
      <vt:lpstr>1、神按真理审判人       2我们知道这样行的人，神必照真理审判他。</vt:lpstr>
      <vt:lpstr>2、神按人的行为审判人  6他必照各人的行为报应各人。  7凡恒心行善寻求荣耀尊贵，和不能朽坏之福的，就以永生报应他们。 8惟有结党不顺从真理，反顺从不义的，就以忿怒恼恨报应他们。</vt:lpstr>
      <vt:lpstr>3、神按人的良知/律法审判人  11因为神不偏待人。12凡没有律法犯了罪的，也必不按律法灭亡。凡在律法以下犯了罪的，也必按律法受审判……14没有律法的外邦人，若顺着本性行律法上的事，他们虽然没有律法，自己就是自己的律法。15这是显出律法的功用刻在他们心里，他们是非之心同作见证……16 就在神藉着耶稣基督审判人隐秘事的日子，照着我的福音所言。</vt:lpstr>
      <vt:lpstr>总结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20:3 除了我以外，你不可有别的神。20:4 不可为自己雕刻偶像；也不可做甚么形像彷佛上天、下地和地底下、水中的百物.  20:7 不可妄称耶和华你　神的名；因为妄称耶和华名的，耶和华必不以他为无罪。不可妄称耶和华你　神的名；因为妄称耶和华名的，耶和华必不以他为无罪。 </dc:title>
  <dc:creator>peter tian</dc:creator>
  <cp:lastModifiedBy>peter tian</cp:lastModifiedBy>
  <cp:revision>1623</cp:revision>
  <dcterms:created xsi:type="dcterms:W3CDTF">2026-05-30T12:07:49Z</dcterms:created>
  <dcterms:modified xsi:type="dcterms:W3CDTF">2026-05-30T16:22:15Z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1033-12.1.0.26880</vt:lpwstr>
  </property>
  <property fmtid="{D5CDD505-2E9C-101B-9397-08002B2CF9AE}" pid="3" name="ICV">
    <vt:lpwstr>69A61B536E3F46B0A27A49180A60E37D_12</vt:lpwstr>
  </property>
</Properties>
</file>