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88" r:id="rId2"/>
    <p:sldId id="1009" r:id="rId3"/>
    <p:sldId id="1083" r:id="rId4"/>
    <p:sldId id="1084" r:id="rId5"/>
    <p:sldId id="1085" r:id="rId6"/>
    <p:sldId id="1086" r:id="rId7"/>
    <p:sldId id="1100" r:id="rId8"/>
    <p:sldId id="1101" r:id="rId9"/>
    <p:sldId id="1102" r:id="rId10"/>
    <p:sldId id="1090" r:id="rId11"/>
    <p:sldId id="1091" r:id="rId12"/>
    <p:sldId id="1092" r:id="rId13"/>
    <p:sldId id="1094" r:id="rId14"/>
    <p:sldId id="1095" r:id="rId15"/>
    <p:sldId id="1096" r:id="rId16"/>
    <p:sldId id="1097" r:id="rId17"/>
    <p:sldId id="1099" r:id="rId18"/>
    <p:sldId id="1098" r:id="rId19"/>
    <p:sldId id="1012" r:id="rId20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CD9BC"/>
    <a:srgbClr val="FFFF66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526" autoAdjust="0"/>
  </p:normalViewPr>
  <p:slideViewPr>
    <p:cSldViewPr>
      <p:cViewPr>
        <p:scale>
          <a:sx n="75" d="100"/>
          <a:sy n="75" d="100"/>
        </p:scale>
        <p:origin x="-252" y="-9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4/25/2026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2026/4/25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</p:spPr>
        <p:txBody>
          <a:bodyPr/>
          <a:lstStyle/>
          <a:p>
            <a:r>
              <a:rPr lang="zh-CN" altLang="en-US" sz="3600" b="1" dirty="0" smtClean="0"/>
              <a:t>在末后的日子，作发光的人</a:t>
            </a:r>
            <a:br>
              <a:rPr lang="zh-CN" altLang="en-US" sz="3600" b="1" dirty="0" smtClean="0"/>
            </a:br>
            <a:r>
              <a:rPr lang="zh-CN" altLang="en-US" sz="3600" b="1" dirty="0" smtClean="0"/>
              <a:t>但</a:t>
            </a:r>
            <a:r>
              <a:rPr lang="en-US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1-4</a:t>
            </a:r>
            <a:r>
              <a:rPr lang="zh-CN" altLang="en-US" sz="3600" b="1" dirty="0" smtClean="0"/>
              <a:t>节</a:t>
            </a:r>
            <a:endParaRPr lang="zh-CN" altLang="en-US" sz="3600" b="1" dirty="0"/>
          </a:p>
        </p:txBody>
      </p:sp>
      <p:pic>
        <p:nvPicPr>
          <p:cNvPr id="1026" name="Picture 2" descr="C:\Users\Peter Tian\Desktop\讲章预备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150"/>
            <a:ext cx="9144000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479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二、在死亡之后，仍有复活（</a:t>
            </a:r>
            <a:r>
              <a:rPr lang="en-US" sz="3600" b="1" dirty="0" smtClean="0"/>
              <a:t>12:2</a:t>
            </a:r>
            <a:r>
              <a:rPr lang="zh-CN" altLang="en-US" sz="3600" b="1" dirty="0" smtClean="0"/>
              <a:t>）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3600" b="1" dirty="0" smtClean="0"/>
              <a:t>但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 </a:t>
            </a:r>
            <a:r>
              <a:rPr lang="zh-CN" altLang="en-US" sz="3600" b="1" dirty="0" smtClean="0"/>
              <a:t>睡在尘埃中的，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必有多人复醒，其中有得永生的，有受羞辱、永远被憎恶的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971800" y="257175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永恒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914400" y="40005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永生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5181600" y="4000500"/>
            <a:ext cx="396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永远被定罪、弃绝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own Arrow 5"/>
          <p:cNvSpPr/>
          <p:nvPr/>
        </p:nvSpPr>
        <p:spPr>
          <a:xfrm rot="2880110">
            <a:off x="2217013" y="3229080"/>
            <a:ext cx="484632" cy="126053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Down Arrow 6"/>
          <p:cNvSpPr/>
          <p:nvPr/>
        </p:nvSpPr>
        <p:spPr>
          <a:xfrm rot="19074806">
            <a:off x="4474754" y="3181238"/>
            <a:ext cx="484632" cy="126053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000" b="1" dirty="0" smtClean="0"/>
              <a:t>帖前</a:t>
            </a:r>
            <a:r>
              <a:rPr lang="en-US" sz="3000" b="1" dirty="0" smtClean="0"/>
              <a:t>4</a:t>
            </a:r>
            <a:r>
              <a:rPr lang="zh-CN" altLang="en-US" sz="3000" b="1" dirty="0" smtClean="0"/>
              <a:t>：</a:t>
            </a:r>
            <a:r>
              <a:rPr lang="en-US" sz="3000" b="1" dirty="0" smtClean="0"/>
              <a:t>13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论到睡了的人</a:t>
            </a:r>
            <a:r>
              <a:rPr lang="zh-CN" altLang="en-US" sz="3000" b="1" dirty="0" smtClean="0"/>
              <a:t>，我们不愿意弟兄们不知道，恐怕你们忧伤，像那些没有指望的人一样。</a:t>
            </a:r>
            <a:r>
              <a:rPr lang="en-US" altLang="zh-CN" sz="3000" b="1" dirty="0" smtClean="0"/>
              <a:t/>
            </a:r>
            <a:br>
              <a:rPr lang="en-US" altLang="zh-CN" sz="3000" b="1" dirty="0" smtClean="0"/>
            </a:br>
            <a:r>
              <a:rPr lang="en-US" altLang="zh-CN" sz="800" b="1" dirty="0" smtClean="0"/>
              <a:t/>
            </a:r>
            <a:br>
              <a:rPr lang="en-US" altLang="zh-CN" sz="800" b="1" dirty="0" smtClean="0"/>
            </a:br>
            <a:r>
              <a:rPr lang="en-US" sz="3000" b="1" dirty="0" smtClean="0"/>
              <a:t>14</a:t>
            </a:r>
            <a:r>
              <a:rPr lang="zh-CN" altLang="en-US" sz="3000" b="1" dirty="0" smtClean="0"/>
              <a:t>我们若信耶稣死而复活</a:t>
            </a:r>
            <a:r>
              <a:rPr lang="zh-CN" altLang="en-US" sz="3000" b="1" dirty="0" smtClean="0"/>
              <a:t>了那已经在耶稣里睡了的人，神也必将他与耶稣一同带来</a:t>
            </a:r>
            <a:r>
              <a:rPr lang="zh-CN" altLang="en-US" sz="3000" b="1" dirty="0" smtClean="0"/>
              <a:t>。</a:t>
            </a:r>
            <a:r>
              <a:rPr lang="en-US" altLang="zh-CN" sz="3000" b="1" dirty="0" smtClean="0"/>
              <a:t>15</a:t>
            </a:r>
            <a:r>
              <a:rPr lang="zh-CN" altLang="en-US" sz="3000" b="1" dirty="0" smtClean="0"/>
              <a:t>我们现在照主的话告诉你们一件事。我们这活着还存留到主降临的人，断不能在那已经睡了的人之先</a:t>
            </a:r>
            <a:r>
              <a:rPr lang="zh-CN" altLang="en-US" sz="3000" b="1" dirty="0" smtClean="0"/>
              <a:t>。</a:t>
            </a:r>
            <a:r>
              <a:rPr lang="en-US" altLang="zh-CN" sz="3000" b="1" dirty="0" smtClean="0"/>
              <a:t>16</a:t>
            </a:r>
            <a:r>
              <a:rPr lang="zh-CN" altLang="en-US" sz="3000" b="1" dirty="0" smtClean="0"/>
              <a:t>因为主必亲自从天降临，有呼叫的声音，和天使长的声音，又有神的号吹响。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那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在基督里死了的人必先复活</a:t>
            </a:r>
            <a:r>
              <a:rPr lang="zh-CN" altLang="en-US" sz="3000" b="1" dirty="0" smtClean="0"/>
              <a:t>。</a:t>
            </a:r>
            <a:r>
              <a:rPr lang="en-US" sz="3000" b="1" dirty="0" smtClean="0"/>
              <a:t>17</a:t>
            </a:r>
            <a:r>
              <a:rPr lang="zh-CN" altLang="en-US" sz="3000" b="1" dirty="0" smtClean="0"/>
              <a:t>以后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我们这活着还存留的人，必和他们一同被提到云里，在空中与主相遇</a:t>
            </a:r>
            <a:r>
              <a:rPr lang="en-US" altLang="zh-CN" sz="3000" b="1" dirty="0" smtClean="0"/>
              <a:t>……</a:t>
            </a:r>
            <a:r>
              <a:rPr lang="en-US" sz="3000" b="1" dirty="0" smtClean="0"/>
              <a:t>18</a:t>
            </a:r>
            <a:r>
              <a:rPr lang="zh-CN" altLang="en-US" sz="3000" b="1" dirty="0" smtClean="0"/>
              <a:t>所以你们当用这些话彼此劝慰。</a:t>
            </a:r>
            <a:endParaRPr lang="zh-CN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20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4</a:t>
            </a:r>
            <a:r>
              <a:rPr lang="zh-CN" altLang="en-US" sz="3600" b="1" dirty="0" smtClean="0"/>
              <a:t>我又看见几个宝座，也有坐在上面的，并有审判的权柄赐给他们。我又看见那些因为给耶稣作见证，并为神之道被斩者的灵魂，和那没有拜过兽与兽像，也没有在额上和手上受过它印记之人的灵魂，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他们都复活了，与基督一同作王一千年</a:t>
            </a:r>
            <a:r>
              <a:rPr lang="zh-CN" altLang="en-US" sz="3600" b="1" dirty="0" smtClean="0"/>
              <a:t>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en-US" sz="3600" b="1" dirty="0" smtClean="0"/>
              <a:t>5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这是头一次的复活</a:t>
            </a:r>
            <a:r>
              <a:rPr lang="zh-CN" altLang="en-US" sz="3600" b="1" dirty="0" smtClean="0"/>
              <a:t>。其余的死人还没有复活，直等那一千年完了。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启</a:t>
            </a:r>
            <a:r>
              <a:rPr lang="en-US" altLang="zh-CN" sz="3600" b="1" dirty="0" smtClean="0"/>
              <a:t>20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11</a:t>
            </a:r>
            <a:r>
              <a:rPr lang="zh-CN" altLang="en-US" sz="3600" b="1" dirty="0" smtClean="0"/>
              <a:t>我又看见一个白色的大宝座，与坐在上面的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我又看见死了的人，无论大小，都站在宝座前。案卷展开了</a:t>
            </a:r>
            <a:r>
              <a:rPr lang="zh-CN" altLang="en-US" sz="3600" b="1" dirty="0" smtClean="0"/>
              <a:t>。并且另有一卷展开，就是生命册。死了的人都凭着这些案卷所记载的，照他们所行的受审判。</a:t>
            </a:r>
            <a:r>
              <a:rPr lang="en-US" sz="3600" b="1" dirty="0" smtClean="0"/>
              <a:t>13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于是海交出其中的死人。死亡和阴间也交出其中的死人。他们都照各人所行的受审判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/>
              <a:t>这火湖就是第二次的死。</a:t>
            </a:r>
            <a:r>
              <a:rPr lang="en-US" sz="3600" b="1" dirty="0" smtClean="0"/>
              <a:t>15</a:t>
            </a:r>
            <a:r>
              <a:rPr lang="zh-CN" altLang="en-US" sz="3600" b="1" dirty="0" smtClean="0"/>
              <a:t>若有人名字没记在生命册上，他就被扔在火湖里。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三、智慧人必发光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	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智慧人</a:t>
            </a:r>
            <a:r>
              <a:rPr lang="zh-CN" altLang="en-US" sz="3600" b="1" dirty="0" smtClean="0"/>
              <a:t>必发光如同天上的光。那使多人归义的，必发光如星，直到永永远远。</a:t>
            </a:r>
            <a:r>
              <a:rPr lang="en-US" sz="3600" b="1" dirty="0" smtClean="0"/>
              <a:t>4</a:t>
            </a:r>
            <a:r>
              <a:rPr lang="zh-CN" altLang="en-US" sz="3600" b="1" dirty="0" smtClean="0"/>
              <a:t>但以理阿，你要隐藏这话，封闭这书，直到末时。必有多人来往奔跑（或作切心研究），知识就必增长。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909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、切心研究，明白神旨意的人。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</a:t>
            </a:r>
            <a:r>
              <a:rPr lang="en-US" sz="3600" b="1" dirty="0" smtClean="0"/>
              <a:t>4</a:t>
            </a:r>
            <a:r>
              <a:rPr lang="zh-CN" altLang="en-US" sz="3600" b="1" dirty="0" smtClean="0"/>
              <a:t> </a:t>
            </a:r>
            <a:r>
              <a:rPr lang="zh-CN" altLang="en-US" sz="3600" b="1" dirty="0" smtClean="0"/>
              <a:t>但以理阿，你要隐藏这话，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封闭这书</a:t>
            </a:r>
            <a:r>
              <a:rPr lang="zh-CN" altLang="en-US" sz="3600" b="1" dirty="0" smtClean="0"/>
              <a:t>，直到末时。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必有多人来往奔跑</a:t>
            </a:r>
            <a:r>
              <a:rPr lang="zh-CN" altLang="en-US" sz="3600" b="1" dirty="0" smtClean="0"/>
              <a:t>（或作</a:t>
            </a:r>
            <a:r>
              <a:rPr lang="zh-CN" altLang="en-US" sz="3600" b="1" dirty="0" smtClean="0">
                <a:solidFill>
                  <a:srgbClr val="00B050"/>
                </a:solidFill>
              </a:rPr>
              <a:t>切心研究</a:t>
            </a:r>
            <a:r>
              <a:rPr lang="zh-CN" altLang="en-US" sz="3600" b="1" dirty="0" smtClean="0"/>
              <a:t>），知识就必增长。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861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、活出生命的见证、引人归主。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       </a:t>
            </a:r>
            <a:r>
              <a:rPr lang="en-US" sz="3600" b="1" dirty="0" smtClean="0"/>
              <a:t>3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智慧人必发光，</a:t>
            </a:r>
            <a:r>
              <a:rPr lang="zh-CN" altLang="en-US" sz="3600" b="1" dirty="0" smtClean="0"/>
              <a:t>如同天上的光。那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使多人归义</a:t>
            </a:r>
            <a:r>
              <a:rPr lang="zh-CN" altLang="en-US" sz="3600" b="1" dirty="0" smtClean="0"/>
              <a:t>的，必发光如星，直到永永远远。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62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一位弟兄</a:t>
            </a:r>
            <a:endParaRPr lang="zh-CN" altLang="en-US" sz="36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2514600" y="0"/>
            <a:ext cx="4495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热心服侍、向人传福音、参加各样活动。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667000" y="158115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很少花时间陪伴太太、孩子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……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990600" y="180975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家庭生活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990600" y="0"/>
            <a:ext cx="1219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教会生活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1066800" y="3714750"/>
            <a:ext cx="1295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atin typeface="+mj-lt"/>
                <a:ea typeface="+mj-ea"/>
                <a:cs typeface="+mj-cs"/>
              </a:rPr>
              <a:t>职业 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743200" y="363855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地里时常草比庄稼还高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7543800" y="0"/>
            <a:ext cx="1600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弟兄姊妹夸赞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7696200" y="1581150"/>
            <a:ext cx="1447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家人抱怨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7848600" y="3486150"/>
            <a:ext cx="1295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邻舍嘲讽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685800" y="438150"/>
            <a:ext cx="304800" cy="41148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Left Brace 12"/>
          <p:cNvSpPr/>
          <p:nvPr/>
        </p:nvSpPr>
        <p:spPr>
          <a:xfrm>
            <a:off x="2133600" y="209550"/>
            <a:ext cx="381000" cy="83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Left Brace 13"/>
          <p:cNvSpPr/>
          <p:nvPr/>
        </p:nvSpPr>
        <p:spPr>
          <a:xfrm>
            <a:off x="2133600" y="1885950"/>
            <a:ext cx="381000" cy="83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Left Brace 14"/>
          <p:cNvSpPr/>
          <p:nvPr/>
        </p:nvSpPr>
        <p:spPr>
          <a:xfrm>
            <a:off x="2209800" y="3867150"/>
            <a:ext cx="381000" cy="83820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Notched Right Arrow 15"/>
          <p:cNvSpPr/>
          <p:nvPr/>
        </p:nvSpPr>
        <p:spPr>
          <a:xfrm>
            <a:off x="6934200" y="438150"/>
            <a:ext cx="533400" cy="38100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Notched Right Arrow 16"/>
          <p:cNvSpPr/>
          <p:nvPr/>
        </p:nvSpPr>
        <p:spPr>
          <a:xfrm>
            <a:off x="6858000" y="2038350"/>
            <a:ext cx="533400" cy="38100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Notched Right Arrow 17"/>
          <p:cNvSpPr/>
          <p:nvPr/>
        </p:nvSpPr>
        <p:spPr>
          <a:xfrm>
            <a:off x="7086600" y="4019550"/>
            <a:ext cx="533400" cy="381000"/>
          </a:xfrm>
          <a:prstGeom prst="notch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大利乌随心所愿，立一百二十个总督，治理通国</a:t>
            </a:r>
            <a:r>
              <a:rPr lang="en-US" altLang="zh-CN" sz="3600" b="1" dirty="0" smtClean="0"/>
              <a:t>……3</a:t>
            </a:r>
            <a:r>
              <a:rPr lang="zh-CN" altLang="en-US" sz="3600" b="1" dirty="0" smtClean="0"/>
              <a:t>因这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但以理有美好的灵性</a:t>
            </a:r>
            <a:r>
              <a:rPr lang="zh-CN" altLang="en-US" sz="3600" b="1" dirty="0" smtClean="0"/>
              <a:t>，所以显然超乎其余的总长和总督，王又想立他治理通国。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那时，总长和总督寻找但以理误国的把柄，为要参他。只是找不着他的错误过失，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因他忠心办事，毫无错误过失。</a:t>
            </a: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那些人便说，我们要找参这但以理的把柄，除非在他神的律法中就寻不着。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2952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234315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57175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一、在患难中，神仍掌权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</a:t>
            </a:r>
            <a:r>
              <a:rPr lang="zh-CN" altLang="en-US" sz="3600" b="1" dirty="0" smtClean="0"/>
              <a:t> 那时，保佑你本国之民的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天使长米迦勒</a:t>
            </a:r>
            <a:r>
              <a:rPr lang="zh-CN" altLang="en-US" sz="3600" b="1" dirty="0" smtClean="0"/>
              <a:t>必站起来，并且有大艰难，从有国以来直到此时，没有这样的。你本国的民中，凡名录在册上的，必得拯救。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sz="3600" b="1" dirty="0" smtClean="0"/>
              <a:t>1</a:t>
            </a:r>
            <a:r>
              <a:rPr lang="zh-CN" altLang="en-US" sz="3600" b="1" dirty="0" smtClean="0"/>
              <a:t>、米迦勒是谁？</a:t>
            </a:r>
            <a:br>
              <a:rPr lang="zh-CN" altLang="en-US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en-US" altLang="zh-CN" sz="3600" b="1" dirty="0" smtClean="0">
                <a:solidFill>
                  <a:srgbClr val="0070C0"/>
                </a:solidFill>
              </a:rPr>
              <a:t>A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、他是“天使长”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1800" b="1" dirty="0" smtClean="0"/>
              <a:t/>
            </a:r>
            <a:br>
              <a:rPr lang="en-US" altLang="zh-CN" sz="1800" b="1" dirty="0" smtClean="0"/>
            </a:br>
            <a:r>
              <a:rPr lang="zh-CN" altLang="en-US" sz="3600" b="1" dirty="0" smtClean="0"/>
              <a:t>但 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 </a:t>
            </a:r>
            <a:r>
              <a:rPr lang="zh-CN" altLang="en-US" sz="3600" b="1" dirty="0" smtClean="0"/>
              <a:t>天使长米迦</a:t>
            </a:r>
            <a:r>
              <a:rPr lang="zh-CN" altLang="en-US" sz="3600" b="1" dirty="0" smtClean="0"/>
              <a:t>勒必站起来</a:t>
            </a:r>
            <a:r>
              <a:rPr lang="en-US" altLang="zh-CN" sz="3600" b="1" dirty="0" smtClean="0"/>
              <a:t>……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犹</a:t>
            </a:r>
            <a:r>
              <a:rPr lang="en-US" sz="3600" b="1" dirty="0" smtClean="0"/>
              <a:t> 1:9 </a:t>
            </a:r>
            <a:r>
              <a:rPr lang="zh-CN" altLang="en-US" sz="3600" b="1" dirty="0" smtClean="0"/>
              <a:t>天使长米迦</a:t>
            </a:r>
            <a:r>
              <a:rPr lang="zh-CN" altLang="en-US" sz="3600" b="1" dirty="0" smtClean="0"/>
              <a:t>勒</a:t>
            </a:r>
            <a:r>
              <a:rPr lang="zh-CN" altLang="en-US" sz="3600" b="1" dirty="0" smtClean="0"/>
              <a:t>为摩西的尸首</a:t>
            </a:r>
            <a:r>
              <a:rPr lang="en-US" altLang="zh-CN" sz="3600" b="1" dirty="0" smtClean="0"/>
              <a:t>……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1800" b="1" dirty="0" smtClean="0"/>
              <a:t/>
            </a:r>
            <a:br>
              <a:rPr lang="zh-CN" altLang="en-US" sz="1800" b="1" dirty="0" smtClean="0"/>
            </a:br>
            <a:r>
              <a:rPr lang="en-US" altLang="zh-CN" sz="3600" b="1" dirty="0" smtClean="0">
                <a:solidFill>
                  <a:srgbClr val="0070C0"/>
                </a:solidFill>
              </a:rPr>
              <a:t>B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、他是“神百姓的保护者”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3600" dirty="0" smtClean="0"/>
              <a:t>     </a:t>
            </a:r>
            <a:r>
              <a:rPr lang="zh-CN" altLang="en-US" sz="3600" b="1" dirty="0" smtClean="0"/>
              <a:t>但 </a:t>
            </a:r>
            <a:r>
              <a:rPr lang="en-US" altLang="zh-CN" sz="3600" b="1" dirty="0" smtClean="0"/>
              <a:t>10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10-21</a:t>
            </a:r>
            <a:r>
              <a:rPr lang="zh-CN" altLang="en-US" sz="3600" b="1" dirty="0" smtClean="0"/>
              <a:t>；</a:t>
            </a:r>
            <a:r>
              <a:rPr lang="en-US" altLang="zh-CN" sz="3600" b="1" dirty="0" smtClean="0"/>
              <a:t>   </a:t>
            </a:r>
            <a:r>
              <a:rPr lang="zh-CN" altLang="en-US" sz="3600" b="1" dirty="0" smtClean="0"/>
              <a:t>启</a:t>
            </a: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章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909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、末后必有大艰难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/>
            </a:r>
            <a:br>
              <a:rPr lang="zh-CN" altLang="en-US" sz="3600" b="1" dirty="0" smtClean="0"/>
            </a:br>
            <a:r>
              <a:rPr lang="en-US" altLang="zh-CN" sz="3600" b="1" dirty="0" smtClean="0"/>
              <a:t>12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那时</a:t>
            </a:r>
            <a:r>
              <a:rPr lang="en-US" altLang="zh-CN" sz="3600" b="1" dirty="0" smtClean="0"/>
              <a:t>……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必有大艰难</a:t>
            </a:r>
            <a:r>
              <a:rPr lang="zh-CN" altLang="en-US" sz="3600" b="1" dirty="0" smtClean="0"/>
              <a:t>，从有国以来直到此时，没有这样的</a:t>
            </a:r>
            <a:r>
              <a:rPr lang="en-US" altLang="zh-CN" sz="3600" b="1" dirty="0" smtClean="0"/>
              <a:t>【</a:t>
            </a:r>
            <a:r>
              <a:rPr lang="zh-CN" altLang="en-US" sz="3600" b="1" dirty="0" smtClean="0"/>
              <a:t>灾难</a:t>
            </a:r>
            <a:r>
              <a:rPr lang="en-US" altLang="zh-CN" sz="3600" b="1" dirty="0" smtClean="0"/>
              <a:t>】</a:t>
            </a:r>
            <a:r>
              <a:rPr lang="zh-CN" altLang="en-US" sz="3600" b="1" dirty="0" smtClean="0"/>
              <a:t>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太</a:t>
            </a:r>
            <a:r>
              <a:rPr lang="en-US" altLang="zh-CN" sz="3600" b="1" dirty="0" smtClean="0"/>
              <a:t>24</a:t>
            </a:r>
            <a:r>
              <a:rPr lang="zh-CN" altLang="en-US" sz="3600" b="1" dirty="0" smtClean="0"/>
              <a:t>：</a:t>
            </a:r>
            <a:r>
              <a:rPr lang="en-US" altLang="zh-CN" sz="3600" b="1" dirty="0" smtClean="0"/>
              <a:t>21</a:t>
            </a:r>
            <a:r>
              <a:rPr lang="zh-CN" altLang="en-US" sz="3600" b="1" dirty="0" smtClean="0"/>
              <a:t>因为那时必有大灾难，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从世界的起头，直到如今，没有这样的灾难</a:t>
            </a:r>
            <a:r>
              <a:rPr lang="zh-CN" altLang="en-US" sz="3600" b="1" dirty="0" smtClean="0"/>
              <a:t>，后来也必没有。</a:t>
            </a:r>
            <a:r>
              <a:rPr lang="en-US" altLang="zh-CN" sz="3600" b="1" dirty="0" smtClean="0"/>
              <a:t>22</a:t>
            </a:r>
            <a:r>
              <a:rPr lang="zh-CN" altLang="en-US" sz="3600" b="1" dirty="0" smtClean="0"/>
              <a:t>若不减少那日子，凡有血气的，总没有一个得救的。只是为选民，那日子必减少了。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600" b="1" dirty="0"/>
          </a:p>
        </p:txBody>
      </p:sp>
      <p:pic>
        <p:nvPicPr>
          <p:cNvPr id="1026" name="Picture 2" descr="E:\2026 证道\在末后的日子，作发光的人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4465" cy="3181350"/>
          </a:xfrm>
          <a:prstGeom prst="rect">
            <a:avLst/>
          </a:prstGeom>
          <a:noFill/>
        </p:spPr>
      </p:pic>
      <p:pic>
        <p:nvPicPr>
          <p:cNvPr id="1027" name="Picture 3" descr="E:\2026 证道\在末后的日子，作发光的人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81140"/>
            <a:ext cx="2895600" cy="3324148"/>
          </a:xfrm>
          <a:prstGeom prst="rect">
            <a:avLst/>
          </a:prstGeom>
          <a:noFill/>
        </p:spPr>
      </p:pic>
      <p:pic>
        <p:nvPicPr>
          <p:cNvPr id="1028" name="Picture 4" descr="E:\2026 证道\在末后的日子，作发光的人\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8550" y="1936087"/>
            <a:ext cx="2965450" cy="320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191000" y="0"/>
            <a:ext cx="5105400" cy="5143500"/>
          </a:xfrm>
        </p:spPr>
        <p:txBody>
          <a:bodyPr/>
          <a:lstStyle/>
          <a:p>
            <a:pPr algn="l"/>
            <a:r>
              <a:rPr lang="zh-CN" altLang="en-US" sz="3000" b="1" dirty="0" smtClean="0"/>
              <a:t>但</a:t>
            </a:r>
            <a:r>
              <a:rPr lang="en-US" sz="3000" b="1" dirty="0" smtClean="0"/>
              <a:t>10</a:t>
            </a:r>
            <a:r>
              <a:rPr lang="zh-CN" altLang="en-US" sz="3000" b="1" dirty="0" smtClean="0"/>
              <a:t>：</a:t>
            </a:r>
            <a:r>
              <a:rPr lang="en-US" sz="3000" b="1" dirty="0" smtClean="0"/>
              <a:t>11</a:t>
            </a:r>
            <a:r>
              <a:rPr lang="zh-CN" altLang="en-US" sz="3000" b="1" dirty="0" smtClean="0"/>
              <a:t>他对我说，大蒙眷爱的但以理</a:t>
            </a:r>
            <a:r>
              <a:rPr lang="zh-CN" altLang="en-US" sz="3000" b="1" dirty="0" smtClean="0"/>
              <a:t>阿</a:t>
            </a:r>
            <a:r>
              <a:rPr lang="en-US" altLang="zh-CN" sz="3000" b="1" dirty="0" smtClean="0"/>
              <a:t>……</a:t>
            </a:r>
            <a:r>
              <a:rPr lang="zh-CN" altLang="en-US" sz="3000" b="1" dirty="0" smtClean="0"/>
              <a:t>我</a:t>
            </a:r>
            <a:r>
              <a:rPr lang="zh-CN" altLang="en-US" sz="3000" b="1" dirty="0" smtClean="0"/>
              <a:t>现在奉差遣来到你</a:t>
            </a:r>
            <a:r>
              <a:rPr lang="zh-CN" altLang="en-US" sz="3000" b="1" dirty="0" smtClean="0"/>
              <a:t>这里</a:t>
            </a:r>
            <a:r>
              <a:rPr lang="en-US" altLang="zh-CN" sz="3000" b="1" dirty="0" smtClean="0"/>
              <a:t>……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因为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从你第一日</a:t>
            </a:r>
            <a:r>
              <a:rPr lang="zh-CN" altLang="en-US" sz="3000" b="1" dirty="0" smtClean="0"/>
              <a:t>专心求明白将来的事，又在你神面前刻苦己心，</a:t>
            </a:r>
            <a:r>
              <a:rPr lang="zh-CN" altLang="en-US" sz="3000" b="1" dirty="0" smtClean="0">
                <a:solidFill>
                  <a:srgbClr val="0070C0"/>
                </a:solidFill>
              </a:rPr>
              <a:t>你的言语已蒙应允</a:t>
            </a:r>
            <a:r>
              <a:rPr lang="zh-CN" altLang="en-US" sz="3000" b="1" dirty="0" smtClean="0"/>
              <a:t>。我是因你的言语而来。</a:t>
            </a:r>
            <a:r>
              <a:rPr lang="en-US" sz="3000" b="1" dirty="0" smtClean="0"/>
              <a:t>13</a:t>
            </a:r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</a:rPr>
              <a:t>但波斯国的魔君拦阻我二十一日</a:t>
            </a:r>
            <a:r>
              <a:rPr lang="zh-CN" altLang="en-US" sz="3000" b="1" dirty="0" smtClean="0"/>
              <a:t>。忽然有大君中的一位米迦勒来帮助我，我就停留在波斯诸王那里</a:t>
            </a:r>
            <a:r>
              <a:rPr lang="zh-CN" altLang="en-US" sz="3000" b="1" dirty="0" smtClean="0"/>
              <a:t>。</a:t>
            </a:r>
            <a:endParaRPr lang="zh-CN" altLang="en-US" sz="2000" b="1" dirty="0"/>
          </a:p>
        </p:txBody>
      </p:sp>
      <p:pic>
        <p:nvPicPr>
          <p:cNvPr id="2050" name="Picture 2" descr="E:\2026 证道\在末后的日子，作发光的人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941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5143500"/>
          </a:xfrm>
        </p:spPr>
        <p:txBody>
          <a:bodyPr/>
          <a:lstStyle/>
          <a:p>
            <a:pPr algn="l"/>
            <a:r>
              <a:rPr lang="en-US" altLang="zh-CN" sz="3000" b="1" dirty="0" smtClean="0"/>
              <a:t>32</a:t>
            </a:r>
            <a:r>
              <a:rPr lang="zh-CN" altLang="en-US" sz="3000" b="1" dirty="0" smtClean="0"/>
              <a:t>他们来到一个地方，名叫客西马尼。</a:t>
            </a:r>
            <a:r>
              <a:rPr lang="zh-CN" altLang="en-US" sz="3000" b="1" dirty="0" smtClean="0"/>
              <a:t>耶稣</a:t>
            </a:r>
            <a:r>
              <a:rPr lang="en-US" altLang="zh-CN" sz="3000" b="1" dirty="0" smtClean="0"/>
              <a:t>……</a:t>
            </a:r>
            <a:r>
              <a:rPr lang="zh-CN" altLang="en-US" sz="3000" b="1" dirty="0" smtClean="0"/>
              <a:t>俯伏</a:t>
            </a:r>
            <a:r>
              <a:rPr lang="zh-CN" altLang="en-US" sz="3000" b="1" dirty="0" smtClean="0"/>
              <a:t>在地祷告</a:t>
            </a:r>
            <a:r>
              <a:rPr lang="zh-CN" altLang="en-US" sz="3000" b="1" dirty="0" smtClean="0"/>
              <a:t>说</a:t>
            </a:r>
            <a:r>
              <a:rPr lang="en-US" altLang="zh-CN" sz="3000" b="1" dirty="0" smtClean="0"/>
              <a:t>……</a:t>
            </a:r>
            <a:r>
              <a:rPr lang="zh-CN" altLang="en-US" sz="3000" b="1" dirty="0" smtClean="0"/>
              <a:t>阿爸</a:t>
            </a:r>
            <a:r>
              <a:rPr lang="zh-CN" altLang="en-US" sz="3000" b="1" dirty="0" smtClean="0"/>
              <a:t>，父阿，在你凡事都能。求你将这杯撤去。然而不要从我的意思，只要从你的意思</a:t>
            </a:r>
            <a:r>
              <a:rPr lang="zh-CN" altLang="en-US" sz="3000" b="1" dirty="0" smtClean="0"/>
              <a:t>。</a:t>
            </a:r>
            <a:r>
              <a:rPr lang="en-US" altLang="zh-CN" sz="3000" b="1" dirty="0" smtClean="0"/>
              <a:t>37</a:t>
            </a:r>
            <a:r>
              <a:rPr lang="zh-CN" altLang="en-US" sz="3000" b="1" dirty="0" smtClean="0"/>
              <a:t>耶稣回来，见他们睡着了，就对彼得说，西门，你睡觉吗？不能儆醒片时吗</a:t>
            </a:r>
            <a:r>
              <a:rPr lang="zh-CN" altLang="en-US" sz="3000" b="1" dirty="0" smtClean="0"/>
              <a:t>？</a:t>
            </a:r>
            <a:r>
              <a:rPr lang="en-US" altLang="zh-CN" sz="3000" b="1" dirty="0" smtClean="0"/>
              <a:t>38</a:t>
            </a:r>
            <a:r>
              <a:rPr lang="zh-CN" altLang="en-US" sz="3000" b="1" dirty="0" smtClean="0">
                <a:solidFill>
                  <a:schemeClr val="accent6">
                    <a:lumMod val="75000"/>
                  </a:schemeClr>
                </a:solidFill>
              </a:rPr>
              <a:t>总要儆醒祷告，免得入了迷惑</a:t>
            </a:r>
            <a:r>
              <a:rPr lang="zh-CN" altLang="en-US" sz="3000" b="1" dirty="0" smtClean="0"/>
              <a:t>。你们心灵固然愿意，肉体却软弱</a:t>
            </a:r>
            <a:r>
              <a:rPr lang="zh-CN" altLang="en-US" sz="3000" b="1" dirty="0" smtClean="0"/>
              <a:t>了</a:t>
            </a:r>
            <a:endParaRPr lang="zh-CN" altLang="en-US" sz="3000" b="1" dirty="0"/>
          </a:p>
        </p:txBody>
      </p:sp>
      <p:pic>
        <p:nvPicPr>
          <p:cNvPr id="2051" name="Picture 3" descr="E:\2026 证道\在末后的日子，作发光的人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5551" y="0"/>
            <a:ext cx="4188449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28250</TotalTime>
  <Words>674</Words>
  <Application>Microsoft Office PowerPoint</Application>
  <PresentationFormat>On-screen Show (16:9)</PresentationFormat>
  <Paragraphs>31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在末后的日子，作发光的人 但12：1-4节</vt:lpstr>
      <vt:lpstr>祈祷/Prayer</vt:lpstr>
      <vt:lpstr>一、在患难中，神仍掌权  12：1 那时，保佑你本国之民的天使长米迦勒必站起来，并且有大艰难，从有国以来直到此时，没有这样的。你本国的民中，凡名录在册上的，必得拯救。</vt:lpstr>
      <vt:lpstr>1、米迦勒是谁？  A、他是“天使长”  但 12：1 天使长米迦勒必站起来…… 犹 1:9 天使长米迦勒为摩西的尸首……  B、他是“神百姓的保护者”       但 10：10-21；   启12章</vt:lpstr>
      <vt:lpstr>2、末后必有大艰难  12：1那时……必有大艰难，从有国以来直到此时，没有这样的【灾难】。</vt:lpstr>
      <vt:lpstr>太24：21因为那时必有大灾难，从世界的起头，直到如今，没有这样的灾难，后来也必没有。22若不减少那日子，凡有血气的，总没有一个得救的。只是为选民，那日子必减少了。</vt:lpstr>
      <vt:lpstr>Slide 7</vt:lpstr>
      <vt:lpstr>但10：11他对我说，大蒙眷爱的但以理阿……我现在奉差遣来到你这里……因为从你第一日专心求明白将来的事，又在你神面前刻苦己心，你的言语已蒙应允。我是因你的言语而来。13但波斯国的魔君拦阻我二十一日。忽然有大君中的一位米迦勒来帮助我，我就停留在波斯诸王那里。</vt:lpstr>
      <vt:lpstr>32他们来到一个地方，名叫客西马尼。耶稣……俯伏在地祷告说……阿爸，父阿，在你凡事都能。求你将这杯撤去。然而不要从我的意思，只要从你的意思。37耶稣回来，见他们睡着了，就对彼得说，西门，你睡觉吗？不能儆醒片时吗？38总要儆醒祷告，免得入了迷惑。你们心灵固然愿意，肉体却软弱了</vt:lpstr>
      <vt:lpstr>二、在死亡之后，仍有复活（12:2）  但12：2 睡在尘埃中的，必有多人复醒，其中有得永生的，有受羞辱、永远被憎恶的。</vt:lpstr>
      <vt:lpstr>帖前4：13论到睡了的人，我们不愿意弟兄们不知道，恐怕你们忧伤，像那些没有指望的人一样。  14我们若信耶稣死而复活了那已经在耶稣里睡了的人，神也必将他与耶稣一同带来。15我们现在照主的话告诉你们一件事。我们这活着还存留到主降临的人，断不能在那已经睡了的人之先。16因为主必亲自从天降临，有呼叫的声音，和天使长的声音，又有神的号吹响。那在基督里死了的人必先复活。17以后我们这活着还存留的人，必和他们一同被提到云里，在空中与主相遇……18所以你们当用这些话彼此劝慰。</vt:lpstr>
      <vt:lpstr>20：4我又看见几个宝座，也有坐在上面的，并有审判的权柄赐给他们。我又看见那些因为给耶稣作见证，并为神之道被斩者的灵魂，和那没有拜过兽与兽像，也没有在额上和手上受过它印记之人的灵魂，他们都复活了，与基督一同作王一千年。  5这是头一次的复活。其余的死人还没有复活，直等那一千年完了。</vt:lpstr>
      <vt:lpstr>启20：11我又看见一个白色的大宝座，与坐在上面的……我又看见死了的人，无论大小，都站在宝座前。案卷展开了。并且另有一卷展开，就是生命册。死了的人都凭着这些案卷所记载的，照他们所行的受审判。13于是海交出其中的死人。死亡和阴间也交出其中的死人。他们都照各人所行的受审判……这火湖就是第二次的死。15若有人名字没记在生命册上，他就被扔在火湖里。</vt:lpstr>
      <vt:lpstr>三、智慧人必发光   12：3智慧人必发光如同天上的光。那使多人归义的，必发光如星，直到永永远远。4但以理阿，你要隐藏这话，封闭这书，直到末时。必有多人来往奔跑（或作切心研究），知识就必增长。</vt:lpstr>
      <vt:lpstr>1、切心研究，明白神旨意的人。         4 但以理阿，你要隐藏这话，封闭这书，直到末时。必有多人来往奔跑（或作切心研究），知识就必增长。</vt:lpstr>
      <vt:lpstr>2、活出生命的见证、引人归主。         3智慧人必发光，如同天上的光。那使多人归义的，必发光如星，直到永永远远。</vt:lpstr>
      <vt:lpstr>一位弟兄</vt:lpstr>
      <vt:lpstr>1大利乌随心所愿，立一百二十个总督，治理通国……3因这但以理有美好的灵性，所以显然超乎其余的总长和总督，王又想立他治理通国。 4那时，总长和总督寻找但以理误国的把柄，为要参他。只是找不着他的错误过失，因他忠心办事，毫无错误过失。5那些人便说，我们要找参这但以理的把柄，除非在他神的律法中就寻不着。</vt:lpstr>
      <vt:lpstr>总结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1580</cp:revision>
  <dcterms:modified xsi:type="dcterms:W3CDTF">2026-04-25T21:06:17Z</dcterms:modified>
</cp:coreProperties>
</file>