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888" r:id="rId2"/>
    <p:sldId id="1009" r:id="rId3"/>
    <p:sldId id="1032" r:id="rId4"/>
    <p:sldId id="1046" r:id="rId5"/>
    <p:sldId id="1049" r:id="rId6"/>
    <p:sldId id="1050" r:id="rId7"/>
    <p:sldId id="1051" r:id="rId8"/>
    <p:sldId id="1052" r:id="rId9"/>
    <p:sldId id="1053" r:id="rId10"/>
    <p:sldId id="1054" r:id="rId11"/>
    <p:sldId id="1055" r:id="rId12"/>
    <p:sldId id="1064" r:id="rId13"/>
    <p:sldId id="1056" r:id="rId14"/>
    <p:sldId id="1058" r:id="rId15"/>
    <p:sldId id="1065" r:id="rId16"/>
    <p:sldId id="1066" r:id="rId17"/>
    <p:sldId id="1067" r:id="rId18"/>
    <p:sldId id="1059" r:id="rId19"/>
    <p:sldId id="1070" r:id="rId20"/>
    <p:sldId id="1060" r:id="rId21"/>
    <p:sldId id="1061" r:id="rId22"/>
    <p:sldId id="1012" r:id="rId23"/>
  </p:sldIdLst>
  <p:sldSz cx="9144000" cy="5143500" type="screen16x9"/>
  <p:notesSz cx="7315200" cy="96012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CD9BC"/>
    <a:srgbClr val="FFFF66"/>
    <a:srgbClr val="FF0000"/>
    <a:srgbClr val="EAEBB7"/>
    <a:srgbClr val="C9CC44"/>
    <a:srgbClr val="AEB092"/>
    <a:srgbClr val="AAB6A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4" autoAdjust="0"/>
    <p:restoredTop sz="94526" autoAdjust="0"/>
  </p:normalViewPr>
  <p:slideViewPr>
    <p:cSldViewPr>
      <p:cViewPr>
        <p:scale>
          <a:sx n="50" d="100"/>
          <a:sy n="50" d="100"/>
        </p:scale>
        <p:origin x="-3384" y="-151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510A215-44AC-48DA-AF86-EC2F785F13D6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85D5665-A5AE-45BB-8848-AA424DA21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9591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4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33" name="Google Shape;13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D9D37-59B6-4FD4-B62C-EA5223FD416D}" type="datetimeFigureOut">
              <a:rPr lang="zh-CN" altLang="en-US"/>
              <a:pPr>
                <a:defRPr/>
              </a:pPr>
              <a:t>2025/10/11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09F6C-3832-4A94-9C78-A09827F5503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49838-A36D-4165-A395-840B24B390A6}" type="datetimeFigureOut">
              <a:rPr lang="zh-CN" altLang="en-US"/>
              <a:pPr>
                <a:defRPr/>
              </a:pPr>
              <a:t>2025/10/11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E6CA8-7327-434E-99BD-8578615981D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029E5-0BC8-4359-9890-8277E61C6893}" type="datetimeFigureOut">
              <a:rPr lang="zh-CN" altLang="en-US"/>
              <a:pPr>
                <a:defRPr/>
              </a:pPr>
              <a:t>2025/10/11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9E28C-3C3A-49E1-9025-02BEA788874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CC31A-9154-43B9-AC08-B2E1B37570E0}" type="datetimeFigureOut">
              <a:rPr lang="zh-CN" altLang="en-US"/>
              <a:pPr>
                <a:defRPr/>
              </a:pPr>
              <a:t>2025/10/11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81B23-17D3-48A0-9A34-43C89BFDCD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C003D-1630-4417-9F76-668A9E0FFDC5}" type="datetimeFigureOut">
              <a:rPr lang="zh-CN" altLang="en-US"/>
              <a:pPr>
                <a:defRPr/>
              </a:pPr>
              <a:t>2025/10/11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0CCD0-35AC-49FD-98B8-8BED130348F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88E6E-A14D-4A90-B2B4-E9F41E1F8165}" type="datetimeFigureOut">
              <a:rPr lang="zh-CN" altLang="en-US"/>
              <a:pPr>
                <a:defRPr/>
              </a:pPr>
              <a:t>2025/10/11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F350B-92BC-41F2-A4FE-565A1044C2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06C53-A131-498A-A525-37077DBA0095}" type="datetimeFigureOut">
              <a:rPr lang="zh-CN" altLang="en-US"/>
              <a:pPr>
                <a:defRPr/>
              </a:pPr>
              <a:t>2025/10/11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7A055-C9CE-4D91-9D43-D408D8ECF7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0E5D7-D573-4729-A6A0-6031E4F961CC}" type="datetimeFigureOut">
              <a:rPr lang="zh-CN" altLang="en-US"/>
              <a:pPr>
                <a:defRPr/>
              </a:pPr>
              <a:t>2025/10/11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777D0-42B9-4AEE-ADE2-0004775D976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42271-1D37-45F0-82D7-82D18C5C5122}" type="datetimeFigureOut">
              <a:rPr lang="zh-CN" altLang="en-US"/>
              <a:pPr>
                <a:defRPr/>
              </a:pPr>
              <a:t>2025/10/11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81EDB-8CE2-40C9-AB82-6EA86292D4F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C8085-0888-43B1-9E2E-D6E727554759}" type="datetimeFigureOut">
              <a:rPr lang="zh-CN" altLang="en-US"/>
              <a:pPr>
                <a:defRPr/>
              </a:pPr>
              <a:t>2025/10/11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95EFB-B999-418C-A689-C35398BA7E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C5665-1B5B-4687-9E2E-C0A1946DE657}" type="datetimeFigureOut">
              <a:rPr lang="zh-CN" altLang="en-US"/>
              <a:pPr>
                <a:defRPr/>
              </a:pPr>
              <a:t>2025/10/11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6D2DC-6CF7-40E1-B2C3-9049AEEFDCE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6C1C240-9017-4C45-A094-DD8E498073CB}" type="datetimeFigureOut">
              <a:rPr lang="zh-CN" altLang="en-US"/>
              <a:pPr>
                <a:defRPr/>
              </a:pPr>
              <a:t>2025/10/11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7EEFD9F-D935-4FC2-AC09-44F040414EE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76350"/>
          </a:xfrm>
        </p:spPr>
        <p:txBody>
          <a:bodyPr/>
          <a:lstStyle/>
          <a:p>
            <a:r>
              <a:rPr lang="zh-CN" altLang="en-US" sz="3600" b="1" dirty="0" smtClean="0"/>
              <a:t>属灵的“诊断书”</a:t>
            </a:r>
            <a:br>
              <a:rPr lang="zh-CN" altLang="en-US" sz="3600" b="1" dirty="0" smtClean="0"/>
            </a:br>
            <a:r>
              <a:rPr lang="zh-CN" altLang="en-US" sz="3600" b="1" dirty="0" smtClean="0"/>
              <a:t>何</a:t>
            </a:r>
            <a:r>
              <a:rPr lang="en-US" sz="3600" b="1" dirty="0" smtClean="0"/>
              <a:t>8:1-13</a:t>
            </a:r>
            <a:r>
              <a:rPr lang="zh-CN" altLang="en-US" sz="3600" b="1" dirty="0" smtClean="0"/>
              <a:t>节</a:t>
            </a:r>
            <a:endParaRPr lang="zh-CN" altLang="en-US" sz="3600" b="1" dirty="0"/>
          </a:p>
        </p:txBody>
      </p:sp>
      <p:pic>
        <p:nvPicPr>
          <p:cNvPr id="2" name="Picture 2" descr="C:\Users\Peter Tian\Desktop\讲章预备\hands worshi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85490"/>
            <a:ext cx="9144000" cy="38157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1550"/>
          </a:xfrm>
        </p:spPr>
        <p:txBody>
          <a:bodyPr/>
          <a:lstStyle/>
          <a:p>
            <a:pPr algn="l"/>
            <a:r>
              <a:rPr lang="zh-CN" altLang="en-US" sz="3600" b="1" dirty="0" smtClean="0"/>
              <a:t>神设立领袖的属灵原则：</a:t>
            </a:r>
            <a:endParaRPr lang="zh-CN" altLang="en-US" sz="3600" b="1" dirty="0"/>
          </a:p>
        </p:txBody>
      </p:sp>
      <p:sp>
        <p:nvSpPr>
          <p:cNvPr id="3" name="标题 1"/>
          <p:cNvSpPr txBox="1">
            <a:spLocks/>
          </p:cNvSpPr>
          <p:nvPr/>
        </p:nvSpPr>
        <p:spPr bwMode="auto">
          <a:xfrm>
            <a:off x="0" y="1504950"/>
            <a:ext cx="9144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神的呼召</a:t>
            </a: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2800" b="1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经过先知或祭司的膏抹</a:t>
            </a: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2800" b="1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与神立约，承认自己是神的仆人</a:t>
            </a: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2800" b="1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与百姓立约，表明按着神的律法带领百姓行在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正道中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419600" y="1733550"/>
            <a:ext cx="304800" cy="3810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Down Arrow 5"/>
          <p:cNvSpPr/>
          <p:nvPr/>
        </p:nvSpPr>
        <p:spPr>
          <a:xfrm>
            <a:off x="4419600" y="2724150"/>
            <a:ext cx="304800" cy="3810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Down Arrow 6"/>
          <p:cNvSpPr/>
          <p:nvPr/>
        </p:nvSpPr>
        <p:spPr>
          <a:xfrm>
            <a:off x="4419600" y="3714750"/>
            <a:ext cx="304800" cy="3810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4876800" cy="5143500"/>
          </a:xfrm>
        </p:spPr>
        <p:txBody>
          <a:bodyPr/>
          <a:lstStyle/>
          <a:p>
            <a:r>
              <a:rPr lang="zh-CN" altLang="en-US" sz="3600" b="1" dirty="0" smtClean="0"/>
              <a:t>耶罗波安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zh-CN" altLang="en-US" sz="3600" b="1" dirty="0" smtClean="0"/>
              <a:t>撒迦利亚 （六个月）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zh-CN" altLang="en-US" sz="3600" b="1" dirty="0" smtClean="0"/>
              <a:t>沙龙  （一个月）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zh-CN" altLang="en-US" sz="3600" b="1" dirty="0" smtClean="0"/>
              <a:t>米拿现 （十年）</a:t>
            </a:r>
            <a:endParaRPr lang="zh-CN" altLang="en-US" sz="3600" b="1" dirty="0"/>
          </a:p>
        </p:txBody>
      </p:sp>
      <p:sp>
        <p:nvSpPr>
          <p:cNvPr id="3" name="标题 1"/>
          <p:cNvSpPr txBox="1">
            <a:spLocks/>
          </p:cNvSpPr>
          <p:nvPr/>
        </p:nvSpPr>
        <p:spPr bwMode="auto">
          <a:xfrm>
            <a:off x="4267200" y="0"/>
            <a:ext cx="48768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比加辖（二年）</a:t>
            </a: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2800" b="1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2800" b="1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3600" b="1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比加（二十年）</a:t>
            </a: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2800" b="1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2800" b="1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3600" b="1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何西亚（九年）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Left Brace 4"/>
          <p:cNvSpPr/>
          <p:nvPr/>
        </p:nvSpPr>
        <p:spPr>
          <a:xfrm rot="1720742">
            <a:off x="783331" y="210851"/>
            <a:ext cx="290687" cy="1115903"/>
          </a:xfrm>
          <a:prstGeom prst="lef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Left Brace 5"/>
          <p:cNvSpPr/>
          <p:nvPr/>
        </p:nvSpPr>
        <p:spPr>
          <a:xfrm>
            <a:off x="35086" y="1581150"/>
            <a:ext cx="345914" cy="3562350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Left Brace 6"/>
          <p:cNvSpPr/>
          <p:nvPr/>
        </p:nvSpPr>
        <p:spPr>
          <a:xfrm rot="10800000">
            <a:off x="3962400" y="3105150"/>
            <a:ext cx="345914" cy="1733550"/>
          </a:xfrm>
          <a:prstGeom prst="lef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Left Brace 7"/>
          <p:cNvSpPr/>
          <p:nvPr/>
        </p:nvSpPr>
        <p:spPr>
          <a:xfrm rot="10800000">
            <a:off x="8153400" y="590550"/>
            <a:ext cx="381000" cy="1905000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Left Brace 8"/>
          <p:cNvSpPr/>
          <p:nvPr/>
        </p:nvSpPr>
        <p:spPr>
          <a:xfrm rot="10800000">
            <a:off x="8153400" y="2647950"/>
            <a:ext cx="381000" cy="1905000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Up-Down Arrow 10"/>
          <p:cNvSpPr/>
          <p:nvPr/>
        </p:nvSpPr>
        <p:spPr>
          <a:xfrm rot="1448475" flipH="1">
            <a:off x="4409719" y="671896"/>
            <a:ext cx="153103" cy="4083321"/>
          </a:xfrm>
          <a:prstGeom prst="up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标题 1"/>
          <p:cNvSpPr txBox="1">
            <a:spLocks/>
          </p:cNvSpPr>
          <p:nvPr/>
        </p:nvSpPr>
        <p:spPr bwMode="auto">
          <a:xfrm>
            <a:off x="228600" y="285750"/>
            <a:ext cx="5334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父子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标题 1"/>
          <p:cNvSpPr txBox="1">
            <a:spLocks/>
          </p:cNvSpPr>
          <p:nvPr/>
        </p:nvSpPr>
        <p:spPr bwMode="auto">
          <a:xfrm>
            <a:off x="4191000" y="1733550"/>
            <a:ext cx="5334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父子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标题 1"/>
          <p:cNvSpPr txBox="1">
            <a:spLocks/>
          </p:cNvSpPr>
          <p:nvPr/>
        </p:nvSpPr>
        <p:spPr bwMode="auto">
          <a:xfrm>
            <a:off x="4343400" y="3562350"/>
            <a:ext cx="5334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同僚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标题 1"/>
          <p:cNvSpPr txBox="1">
            <a:spLocks/>
          </p:cNvSpPr>
          <p:nvPr/>
        </p:nvSpPr>
        <p:spPr bwMode="auto">
          <a:xfrm>
            <a:off x="228600" y="2952750"/>
            <a:ext cx="5334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r>
              <a:rPr lang="zh-CN" altLang="en-US" sz="3200" b="1" dirty="0" smtClean="0">
                <a:solidFill>
                  <a:schemeClr val="accent6">
                    <a:lumMod val="50000"/>
                  </a:schemeClr>
                </a:solidFill>
              </a:rPr>
              <a:t>君臣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标题 1"/>
          <p:cNvSpPr txBox="1">
            <a:spLocks/>
          </p:cNvSpPr>
          <p:nvPr/>
        </p:nvSpPr>
        <p:spPr bwMode="auto">
          <a:xfrm>
            <a:off x="7696200" y="3257550"/>
            <a:ext cx="5334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r>
              <a:rPr lang="zh-CN" altLang="en-US" sz="3200" b="1" dirty="0" smtClean="0">
                <a:solidFill>
                  <a:schemeClr val="accent6">
                    <a:lumMod val="50000"/>
                  </a:schemeClr>
                </a:solidFill>
              </a:rPr>
              <a:t>君臣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标题 1"/>
          <p:cNvSpPr txBox="1">
            <a:spLocks/>
          </p:cNvSpPr>
          <p:nvPr/>
        </p:nvSpPr>
        <p:spPr bwMode="auto">
          <a:xfrm>
            <a:off x="7772400" y="1200150"/>
            <a:ext cx="5334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r>
              <a:rPr lang="zh-CN" altLang="en-US" sz="3200" b="1" dirty="0" smtClean="0">
                <a:solidFill>
                  <a:schemeClr val="accent6">
                    <a:lumMod val="50000"/>
                  </a:schemeClr>
                </a:solidFill>
              </a:rPr>
              <a:t>君臣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r>
              <a:rPr lang="zh-CN" altLang="en-US" sz="3600" b="1" dirty="0" smtClean="0"/>
              <a:t>三、</a:t>
            </a:r>
            <a:r>
              <a:rPr lang="en-US" altLang="zh-CN" sz="3600" b="1" dirty="0" smtClean="0"/>
              <a:t> </a:t>
            </a:r>
            <a:r>
              <a:rPr lang="zh-CN" altLang="en-US" sz="3600" b="1" dirty="0" smtClean="0"/>
              <a:t>制造</a:t>
            </a:r>
            <a:r>
              <a:rPr lang="zh-CN" altLang="en-US" sz="3600" b="1" dirty="0" smtClean="0"/>
              <a:t>偶像，虚假敬</a:t>
            </a:r>
            <a:r>
              <a:rPr lang="zh-CN" altLang="en-US" sz="3600" b="1" dirty="0" smtClean="0"/>
              <a:t>拜  </a:t>
            </a:r>
            <a:r>
              <a:rPr lang="en-US" sz="3600" b="1" dirty="0" smtClean="0"/>
              <a:t>8:4</a:t>
            </a:r>
            <a:r>
              <a:rPr lang="zh-CN" altLang="en-US" sz="2000" b="1" dirty="0" smtClean="0"/>
              <a:t>下</a:t>
            </a:r>
            <a:r>
              <a:rPr lang="en-US" sz="3600" b="1" dirty="0" smtClean="0"/>
              <a:t>-</a:t>
            </a:r>
            <a:r>
              <a:rPr lang="en-US" sz="3600" b="1" dirty="0" smtClean="0"/>
              <a:t>6,</a:t>
            </a:r>
            <a:r>
              <a:rPr lang="zh-CN" altLang="en-US" sz="3600" b="1" dirty="0" smtClean="0"/>
              <a:t> </a:t>
            </a:r>
            <a:r>
              <a:rPr lang="en-US" altLang="zh-CN" sz="3600" b="1" dirty="0" smtClean="0"/>
              <a:t>11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2800" b="1" dirty="0" smtClean="0"/>
              <a:t/>
            </a:r>
            <a:br>
              <a:rPr lang="en-US" altLang="zh-CN" sz="2800" b="1" dirty="0" smtClean="0"/>
            </a:br>
            <a:r>
              <a:rPr lang="en-US" altLang="zh-CN" sz="2800" b="1" dirty="0" smtClean="0"/>
              <a:t>         </a:t>
            </a:r>
            <a:r>
              <a:rPr lang="en-US" altLang="zh-CN" sz="3600" b="1" dirty="0" smtClean="0"/>
              <a:t>4</a:t>
            </a:r>
            <a:r>
              <a:rPr lang="en-US" altLang="zh-CN" sz="3600" b="1" dirty="0" smtClean="0"/>
              <a:t>……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他们用金银为自己制造偶像，以致被剪除</a:t>
            </a:r>
            <a:r>
              <a:rPr lang="zh-CN" altLang="en-US" sz="3600" b="1" dirty="0" smtClean="0"/>
              <a:t>。</a:t>
            </a:r>
            <a:r>
              <a:rPr lang="en-US" altLang="zh-CN" sz="3600" b="1" dirty="0" smtClean="0"/>
              <a:t>5</a:t>
            </a:r>
            <a:r>
              <a:rPr lang="zh-CN" altLang="en-US" sz="3600" b="1" dirty="0" smtClean="0"/>
              <a:t>撒玛利亚阿，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耶和华已经丢弃你的牛犊</a:t>
            </a:r>
            <a:r>
              <a:rPr lang="zh-CN" altLang="en-US" sz="3600" b="1" dirty="0" smtClean="0"/>
              <a:t>。我的怒气向拜牛犊的人发作。他们到几时方能无罪呢？</a:t>
            </a:r>
            <a:r>
              <a:rPr lang="en-US" altLang="zh-CN" sz="3600" b="1" dirty="0" smtClean="0"/>
              <a:t>6</a:t>
            </a:r>
            <a:r>
              <a:rPr lang="zh-CN" altLang="en-US" sz="3600" b="1" dirty="0" smtClean="0"/>
              <a:t>这牛犊出于以色列，是匠人所造的，并不是神。撒玛利亚的牛犊必被</a:t>
            </a:r>
            <a:r>
              <a:rPr lang="zh-CN" altLang="en-US" sz="3600" b="1" dirty="0" smtClean="0"/>
              <a:t>打碎</a:t>
            </a:r>
            <a:r>
              <a:rPr lang="en-US" altLang="zh-CN" sz="3600" b="1" dirty="0" smtClean="0"/>
              <a:t>……</a:t>
            </a:r>
            <a:r>
              <a:rPr lang="en-US" altLang="zh-CN" sz="3600" b="1" dirty="0" smtClean="0"/>
              <a:t>11</a:t>
            </a:r>
            <a:r>
              <a:rPr lang="zh-CN" altLang="en-US" sz="3600" b="1" dirty="0" smtClean="0"/>
              <a:t>以法莲增添祭坛取罪，因此，祭坛使他犯罪。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r>
              <a:rPr lang="zh-CN" altLang="en-US" sz="3600" b="1" dirty="0" smtClean="0"/>
              <a:t>王上</a:t>
            </a:r>
            <a:r>
              <a:rPr lang="en-US" sz="3600" b="1" dirty="0" smtClean="0"/>
              <a:t>12</a:t>
            </a:r>
            <a:r>
              <a:rPr lang="zh-CN" altLang="en-US" sz="3600" b="1" dirty="0" smtClean="0"/>
              <a:t>：</a:t>
            </a:r>
            <a:r>
              <a:rPr lang="en-US" sz="3600" b="1" dirty="0" smtClean="0"/>
              <a:t>26</a:t>
            </a:r>
            <a:r>
              <a:rPr lang="zh-CN" altLang="en-US" sz="3600" b="1" dirty="0" smtClean="0"/>
              <a:t>耶罗波安心里说，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恐怕这国仍归大卫家</a:t>
            </a:r>
            <a:r>
              <a:rPr lang="zh-CN" altLang="en-US" sz="3600" b="1" dirty="0" smtClean="0"/>
              <a:t>。</a:t>
            </a:r>
            <a:r>
              <a:rPr lang="en-US" sz="3600" b="1" dirty="0" smtClean="0"/>
              <a:t>27</a:t>
            </a:r>
            <a:r>
              <a:rPr lang="zh-CN" altLang="en-US" sz="3600" b="1" dirty="0" smtClean="0"/>
              <a:t>这民若上耶路撒冷去，在耶和华的殿里献祭，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他们的心必归向他们的主犹大王罗波安，就把我杀了，仍归犹大王罗波安</a:t>
            </a:r>
            <a:r>
              <a:rPr lang="zh-CN" altLang="en-US" sz="3600" b="1" dirty="0" smtClean="0"/>
              <a:t>。</a:t>
            </a:r>
            <a:r>
              <a:rPr lang="en-US" sz="3600" b="1" dirty="0" smtClean="0"/>
              <a:t>28</a:t>
            </a:r>
            <a:r>
              <a:rPr lang="zh-CN" altLang="en-US" sz="3600" b="1" dirty="0" smtClean="0"/>
              <a:t>耶罗波安王就筹划定妥，铸造了两个金牛犊，对众民说，以色列人哪，你们上耶路撒冷去实在是难。这就是领你们出埃及地的神。</a:t>
            </a:r>
            <a:r>
              <a:rPr lang="en-US" sz="3600" b="1" dirty="0" smtClean="0"/>
              <a:t>29</a:t>
            </a:r>
            <a:r>
              <a:rPr lang="zh-CN" altLang="en-US" sz="3600" b="1" dirty="0" smtClean="0"/>
              <a:t>他就把牛犊一只安在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伯特利</a:t>
            </a:r>
            <a:r>
              <a:rPr lang="zh-CN" altLang="en-US" sz="3600" b="1" dirty="0" smtClean="0"/>
              <a:t>，一只安在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但</a:t>
            </a:r>
            <a:r>
              <a:rPr lang="zh-CN" altLang="en-US" sz="3600" b="1" dirty="0" smtClean="0"/>
              <a:t>。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endParaRPr lang="zh-CN" altLang="en-US" sz="3600" b="1" dirty="0"/>
          </a:p>
        </p:txBody>
      </p:sp>
      <p:pic>
        <p:nvPicPr>
          <p:cNvPr id="4100" name="Picture 4" descr="C:\Users\Peter Tian\Desktop\讲章预备\Unconfirmed 8339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r>
              <a:rPr lang="zh-CN" altLang="en-US" sz="3600" b="1" dirty="0" smtClean="0"/>
              <a:t>什么是拜偶像</a:t>
            </a:r>
            <a:r>
              <a:rPr lang="zh-CN" altLang="en-US" sz="3600" b="1" dirty="0" smtClean="0"/>
              <a:t>？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smtClean="0"/>
              <a:t>     </a:t>
            </a:r>
            <a:r>
              <a:rPr lang="zh-CN" altLang="en-US" sz="3600" b="1" dirty="0" smtClean="0"/>
              <a:t>拜</a:t>
            </a:r>
            <a:r>
              <a:rPr lang="zh-CN" altLang="en-US" sz="3600" b="1" dirty="0" smtClean="0"/>
              <a:t>偶像（</a:t>
            </a:r>
            <a:r>
              <a:rPr lang="en-US" sz="3600" b="1" dirty="0" smtClean="0"/>
              <a:t>idolatry</a:t>
            </a:r>
            <a:r>
              <a:rPr lang="zh-CN" altLang="en-US" sz="3600" b="1" dirty="0" smtClean="0"/>
              <a:t>）不是单指跪在偶像像前烧香或叩拜，而是心灵对任何不是神的事物给予了神该得的地位与依靠</a:t>
            </a:r>
            <a:r>
              <a:rPr lang="zh-CN" altLang="en-US" sz="3600" b="1" dirty="0" smtClean="0"/>
              <a:t>。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smtClean="0"/>
              <a:t>    </a:t>
            </a:r>
            <a:r>
              <a:rPr lang="zh-CN" altLang="en-US" sz="3600" b="1" dirty="0" smtClean="0"/>
              <a:t>其</a:t>
            </a:r>
            <a:r>
              <a:rPr lang="zh-CN" altLang="en-US" sz="3600" b="1" dirty="0" smtClean="0"/>
              <a:t>目的</a:t>
            </a:r>
            <a:r>
              <a:rPr lang="zh-CN" altLang="en-US" sz="3600" b="1" dirty="0" smtClean="0"/>
              <a:t>：透过</a:t>
            </a:r>
            <a:r>
              <a:rPr lang="zh-CN" altLang="en-US" sz="3600" b="1" dirty="0" smtClean="0"/>
              <a:t>敬拜一个东西，使拜的人自己得到满足</a:t>
            </a:r>
            <a:r>
              <a:rPr lang="zh-CN" altLang="en-US" sz="3600" b="1" dirty="0" smtClean="0"/>
              <a:t>。换句话说</a:t>
            </a:r>
            <a:r>
              <a:rPr lang="zh-CN" altLang="en-US" sz="3600" b="1" dirty="0" smtClean="0"/>
              <a:t>，拜偶像的核心是“为了自己”</a:t>
            </a:r>
            <a:r>
              <a:rPr lang="en-US" altLang="zh-CN" sz="3600" b="1" dirty="0" smtClean="0"/>
              <a:t>——</a:t>
            </a:r>
            <a:r>
              <a:rPr lang="zh-CN" altLang="en-US" sz="3600" b="1" dirty="0" smtClean="0"/>
              <a:t>即便形式上看似敬拜，其实是“利用”那个对象来满足自己的需要。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r>
              <a:rPr lang="zh-CN" altLang="en-US" sz="3600" b="1" dirty="0" smtClean="0"/>
              <a:t>有人看重（拜）“财富”，因为希望钱能带给他安全感</a:t>
            </a:r>
            <a:r>
              <a:rPr lang="zh-CN" altLang="en-US" sz="3600" b="1" dirty="0" smtClean="0"/>
              <a:t>。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zh-CN" altLang="en-US" sz="3600" b="1" dirty="0" smtClean="0"/>
              <a:t/>
            </a:r>
            <a:br>
              <a:rPr lang="zh-CN" altLang="en-US" sz="3600" b="1" dirty="0" smtClean="0"/>
            </a:br>
            <a:r>
              <a:rPr lang="zh-CN" altLang="en-US" sz="3600" b="1" dirty="0" smtClean="0"/>
              <a:t>有人看重（拜）“人际关系”，因为希望被人接纳、被人肯定</a:t>
            </a:r>
            <a:r>
              <a:rPr lang="zh-CN" altLang="en-US" sz="3600" b="1" dirty="0" smtClean="0"/>
              <a:t>。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zh-CN" altLang="en-US" sz="3600" b="1" dirty="0" smtClean="0"/>
              <a:t/>
            </a:r>
            <a:br>
              <a:rPr lang="zh-CN" altLang="en-US" sz="3600" b="1" dirty="0" smtClean="0"/>
            </a:br>
            <a:r>
              <a:rPr lang="zh-CN" altLang="en-US" sz="3600" b="1" dirty="0" smtClean="0"/>
              <a:t>有人看重（拜）“成功”，因为希望借此证明自己的价值</a:t>
            </a:r>
            <a:r>
              <a:rPr lang="zh-CN" altLang="en-US" sz="3600" b="1" dirty="0" smtClean="0"/>
              <a:t>。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r>
              <a:rPr lang="zh-CN" altLang="en-US" sz="3600" b="1" dirty="0" smtClean="0"/>
              <a:t>       什么</a:t>
            </a:r>
            <a:r>
              <a:rPr lang="zh-CN" altLang="en-US" sz="3600" b="1" dirty="0" smtClean="0"/>
              <a:t>是真实的敬拜</a:t>
            </a:r>
            <a:r>
              <a:rPr lang="zh-CN" altLang="en-US" sz="3600" b="1" dirty="0" smtClean="0"/>
              <a:t>？敬</a:t>
            </a:r>
            <a:r>
              <a:rPr lang="zh-CN" altLang="en-US" sz="3600" b="1" dirty="0" smtClean="0"/>
              <a:t>拜（</a:t>
            </a:r>
            <a:r>
              <a:rPr lang="en-US" sz="3600" b="1" dirty="0" smtClean="0"/>
              <a:t>Worship</a:t>
            </a:r>
            <a:r>
              <a:rPr lang="zh-CN" altLang="en-US" sz="3600" b="1" dirty="0" smtClean="0"/>
              <a:t>）一词，英文来自“</a:t>
            </a:r>
            <a:r>
              <a:rPr lang="en-US" sz="3600" b="1" dirty="0" smtClean="0"/>
              <a:t>Worth-ship</a:t>
            </a:r>
            <a:r>
              <a:rPr lang="zh-CN" altLang="en-US" sz="3600" b="1" dirty="0" smtClean="0"/>
              <a:t>”，意思是“承认某位的价值与尊荣”</a:t>
            </a:r>
            <a:r>
              <a:rPr lang="zh-CN" altLang="en-US" sz="3600" b="1" dirty="0" smtClean="0"/>
              <a:t>。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smtClean="0"/>
              <a:t>       </a:t>
            </a:r>
            <a:r>
              <a:rPr lang="zh-CN" altLang="en-US" sz="3600" b="1" dirty="0" smtClean="0"/>
              <a:t>真实</a:t>
            </a:r>
            <a:r>
              <a:rPr lang="zh-CN" altLang="en-US" sz="3600" b="1" dirty="0" smtClean="0"/>
              <a:t>的敬</a:t>
            </a:r>
            <a:r>
              <a:rPr lang="zh-CN" altLang="en-US" sz="3600" b="1" dirty="0" smtClean="0"/>
              <a:t>拜不是</a:t>
            </a:r>
            <a:r>
              <a:rPr lang="zh-CN" altLang="en-US" sz="3600" b="1" dirty="0" smtClean="0"/>
              <a:t>求神满足我，而是让神得满足；不是“神为我做什么”，而是“我因神是谁而敬拜祂”</a:t>
            </a:r>
            <a:r>
              <a:rPr lang="zh-CN" altLang="en-US" sz="3600" b="1" dirty="0" smtClean="0"/>
              <a:t>。换句话说，真实</a:t>
            </a:r>
            <a:r>
              <a:rPr lang="zh-CN" altLang="en-US" sz="3600" b="1" dirty="0" smtClean="0"/>
              <a:t>的敬拜</a:t>
            </a:r>
            <a:r>
              <a:rPr lang="zh-CN" altLang="en-US" sz="3600" b="1" dirty="0" smtClean="0"/>
              <a:t>就是“</a:t>
            </a:r>
            <a:r>
              <a:rPr lang="zh-CN" altLang="en-US" sz="3600" b="1" dirty="0" smtClean="0"/>
              <a:t>人当尽心、尽意、尽力的回应神的真实与荣耀，把神当得</a:t>
            </a:r>
            <a:r>
              <a:rPr lang="zh-CN" altLang="en-US" sz="3600" b="1" dirty="0" smtClean="0"/>
              <a:t>的尊荣和地位</a:t>
            </a:r>
            <a:r>
              <a:rPr lang="zh-CN" altLang="en-US" sz="3600" b="1" dirty="0" smtClean="0"/>
              <a:t>归给祂。</a:t>
            </a:r>
            <a:r>
              <a:rPr lang="zh-CN" altLang="en-US" sz="3600" b="1" dirty="0" smtClean="0"/>
              <a:t>”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r>
              <a:rPr lang="zh-CN" altLang="en-US" sz="3600" b="1" dirty="0" smtClean="0"/>
              <a:t>四</a:t>
            </a:r>
            <a:r>
              <a:rPr lang="zh-CN" altLang="en-US" sz="3600" b="1" dirty="0" smtClean="0"/>
              <a:t>、与</a:t>
            </a:r>
            <a:r>
              <a:rPr lang="zh-CN" altLang="en-US" sz="3600" b="1" dirty="0" smtClean="0"/>
              <a:t>外邦结盟，依靠外</a:t>
            </a:r>
            <a:r>
              <a:rPr lang="zh-CN" altLang="en-US" sz="3600" b="1" dirty="0" smtClean="0"/>
              <a:t>邦何</a:t>
            </a:r>
            <a:r>
              <a:rPr lang="en-US" sz="3600" b="1" dirty="0" smtClean="0"/>
              <a:t>8:8-10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zh-CN" altLang="en-US" sz="3600" b="1" dirty="0" smtClean="0"/>
              <a:t> </a:t>
            </a:r>
            <a:r>
              <a:rPr lang="zh-CN" altLang="en-US" sz="3600" b="1" dirty="0" smtClean="0"/>
              <a:t>       </a:t>
            </a:r>
            <a:r>
              <a:rPr lang="en-US" altLang="zh-CN" sz="3600" b="1" dirty="0" smtClean="0"/>
              <a:t>8</a:t>
            </a:r>
            <a:r>
              <a:rPr lang="zh-CN" altLang="en-US" sz="3600" b="1" dirty="0" smtClean="0"/>
              <a:t>以色列被吞吃，现今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在列国中，好像人不喜悦的器皿</a:t>
            </a:r>
            <a:r>
              <a:rPr lang="zh-CN" altLang="en-US" sz="3600" b="1" dirty="0" smtClean="0"/>
              <a:t>。 </a:t>
            </a:r>
            <a:r>
              <a:rPr lang="en-US" altLang="zh-CN" sz="3600" b="1" dirty="0" smtClean="0"/>
              <a:t>9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他们投奔亚述，如同独行的野驴。以法莲贿买朋党。</a:t>
            </a:r>
            <a:r>
              <a:rPr lang="en-US" altLang="zh-CN" sz="3600" b="1" dirty="0" smtClean="0"/>
              <a:t>10</a:t>
            </a:r>
            <a:r>
              <a:rPr lang="zh-CN" altLang="en-US" sz="3600" b="1" dirty="0" smtClean="0"/>
              <a:t>他们虽在列邦中贿买人，现在我却要聚集惩罚他们。他们因君王和首领所加的重担，日渐衰微。</a:t>
            </a:r>
            <a:r>
              <a:rPr lang="zh-CN" altLang="en-US" sz="3600" dirty="0" smtClean="0"/>
              <a:t/>
            </a:r>
            <a:br>
              <a:rPr lang="zh-CN" altLang="en-US" sz="3600" dirty="0" smtClean="0"/>
            </a:b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r>
              <a:rPr lang="zh-CN" altLang="en-US" sz="3600" b="1" dirty="0" smtClean="0"/>
              <a:t>       诗</a:t>
            </a:r>
            <a:r>
              <a:rPr lang="en-US" altLang="zh-CN" sz="3600" b="1" dirty="0" smtClean="0"/>
              <a:t>121</a:t>
            </a:r>
            <a:r>
              <a:rPr lang="zh-CN" altLang="en-US" sz="3600" b="1" dirty="0" smtClean="0"/>
              <a:t>：</a:t>
            </a:r>
            <a:r>
              <a:rPr lang="en-US" altLang="zh-CN" sz="3600" b="1" dirty="0" smtClean="0"/>
              <a:t>1-2 </a:t>
            </a:r>
            <a:r>
              <a:rPr lang="zh-CN" altLang="en-US" sz="3600" b="1" dirty="0" smtClean="0"/>
              <a:t>我</a:t>
            </a:r>
            <a:r>
              <a:rPr lang="zh-CN" altLang="en-US" sz="3600" b="1" dirty="0" smtClean="0"/>
              <a:t>要向山举目，我的帮助从何而来。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我的帮助从造天地的耶和华而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来</a:t>
            </a:r>
            <a:r>
              <a:rPr lang="zh-CN" altLang="en-US" sz="3600" b="1" dirty="0" smtClean="0"/>
              <a:t>。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zh-CN" altLang="en-US" sz="3600" b="1" dirty="0" smtClean="0"/>
              <a:t> </a:t>
            </a:r>
            <a:r>
              <a:rPr lang="zh-CN" altLang="en-US" sz="3600" b="1" dirty="0" smtClean="0"/>
              <a:t>      约</a:t>
            </a:r>
            <a:r>
              <a:rPr lang="en-US" altLang="zh-CN" sz="3600" b="1" dirty="0" smtClean="0"/>
              <a:t>16</a:t>
            </a:r>
            <a:r>
              <a:rPr lang="zh-CN" altLang="en-US" sz="3600" b="1" dirty="0" smtClean="0"/>
              <a:t>：</a:t>
            </a:r>
            <a:r>
              <a:rPr lang="en-US" altLang="zh-CN" sz="3600" b="1" dirty="0" smtClean="0"/>
              <a:t>33</a:t>
            </a:r>
            <a:r>
              <a:rPr lang="zh-CN" altLang="en-US" sz="3600" b="1" dirty="0" smtClean="0"/>
              <a:t>我</a:t>
            </a:r>
            <a:r>
              <a:rPr lang="zh-CN" altLang="en-US" sz="3600" b="1" dirty="0" smtClean="0"/>
              <a:t>将这些事告诉你们，是要叫你们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在我里面有平安</a:t>
            </a:r>
            <a:r>
              <a:rPr lang="zh-CN" altLang="en-US" sz="3600" b="1" dirty="0" smtClean="0"/>
              <a:t>。在世上你们有苦难。但你们可以放心，我已经胜了世界</a:t>
            </a:r>
            <a:r>
              <a:rPr lang="zh-CN" altLang="en-US" sz="3600" b="1" dirty="0" smtClean="0"/>
              <a:t>。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94DE62-692C-5CC5-E178-029A30853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7474"/>
            <a:ext cx="8229600" cy="579276"/>
          </a:xfrm>
        </p:spPr>
        <p:txBody>
          <a:bodyPr/>
          <a:lstStyle/>
          <a:p>
            <a:r>
              <a:rPr lang="zh-CN" altLang="en-US" b="1" dirty="0"/>
              <a:t>祈祷</a:t>
            </a:r>
            <a:r>
              <a:rPr lang="en-US" altLang="zh-CN" b="1" dirty="0"/>
              <a:t>/Prayer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BE501A2-3EFA-0310-6D6A-5ACABD8CF2C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895351"/>
            <a:ext cx="9108504" cy="42481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778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3505200" y="0"/>
            <a:ext cx="5638800" cy="5143500"/>
          </a:xfrm>
        </p:spPr>
        <p:txBody>
          <a:bodyPr/>
          <a:lstStyle/>
          <a:p>
            <a:pPr algn="l"/>
            <a:r>
              <a:rPr lang="en-US" sz="3200" b="1" dirty="0" smtClean="0"/>
              <a:t>	Brian </a:t>
            </a:r>
            <a:r>
              <a:rPr lang="en-US" sz="3200" b="1" dirty="0" err="1" smtClean="0"/>
              <a:t>Alarid</a:t>
            </a:r>
            <a:r>
              <a:rPr lang="en-US" sz="3200" b="1" dirty="0" smtClean="0"/>
              <a:t> (</a:t>
            </a:r>
            <a:r>
              <a:rPr lang="zh-CN" altLang="en-US" sz="3200" b="1" dirty="0" smtClean="0"/>
              <a:t>布莱恩</a:t>
            </a:r>
            <a:r>
              <a:rPr lang="en-US" sz="3200" b="1" dirty="0" smtClean="0"/>
              <a:t>·</a:t>
            </a:r>
            <a:r>
              <a:rPr lang="zh-CN" altLang="en-US" sz="3200" b="1" dirty="0" smtClean="0"/>
              <a:t>阿拉里德</a:t>
            </a:r>
            <a:r>
              <a:rPr lang="en-US" sz="3200" b="1" dirty="0" smtClean="0"/>
              <a:t>).</a:t>
            </a:r>
            <a:r>
              <a:rPr lang="zh-CN" altLang="en-US" sz="3200" b="1" dirty="0" smtClean="0"/>
              <a:t>是</a:t>
            </a:r>
            <a:r>
              <a:rPr lang="zh-CN" altLang="en-US" sz="3200" b="1" dirty="0" smtClean="0"/>
              <a:t>一位美国的基督教领袖、牧师、代祷动员者与作家。</a:t>
            </a:r>
            <a:br>
              <a:rPr lang="zh-CN" altLang="en-US" sz="3200" b="1" dirty="0" smtClean="0"/>
            </a:br>
            <a:r>
              <a:rPr lang="en-US" altLang="zh-CN" sz="3200" b="1" dirty="0" smtClean="0"/>
              <a:t>	</a:t>
            </a:r>
            <a:r>
              <a:rPr lang="zh-CN" altLang="en-US" sz="3200" b="1" dirty="0" smtClean="0"/>
              <a:t>他是 </a:t>
            </a:r>
            <a:r>
              <a:rPr lang="zh-CN" altLang="en-US" sz="3200" b="1" dirty="0" smtClean="0"/>
              <a:t>“</a:t>
            </a:r>
            <a:r>
              <a:rPr lang="en-US" sz="3200" b="1" dirty="0" smtClean="0"/>
              <a:t>America Prays</a:t>
            </a:r>
            <a:r>
              <a:rPr lang="zh-CN" altLang="en-US" sz="3200" b="1" dirty="0" smtClean="0"/>
              <a:t>”（为美国祷告） 与 “</a:t>
            </a:r>
            <a:r>
              <a:rPr lang="en-US" sz="3200" b="1" dirty="0" smtClean="0"/>
              <a:t>World Prays</a:t>
            </a:r>
            <a:r>
              <a:rPr lang="zh-CN" altLang="en-US" sz="3200" b="1" dirty="0" smtClean="0"/>
              <a:t>”（为世界祷告） 的创办人兼</a:t>
            </a:r>
            <a:r>
              <a:rPr lang="zh-CN" altLang="en-US" sz="3200" b="1" dirty="0" smtClean="0"/>
              <a:t>总裁；同时</a:t>
            </a:r>
            <a:r>
              <a:rPr lang="zh-CN" altLang="en-US" sz="3200" b="1" dirty="0" smtClean="0"/>
              <a:t>也是 “</a:t>
            </a:r>
            <a:r>
              <a:rPr lang="en-US" sz="3200" b="1" dirty="0" smtClean="0"/>
              <a:t>Pray for All</a:t>
            </a:r>
            <a:r>
              <a:rPr lang="zh-CN" altLang="en-US" sz="3200" b="1" dirty="0" smtClean="0"/>
              <a:t>”全球</a:t>
            </a:r>
            <a:r>
              <a:rPr lang="zh-CN" altLang="en-US" sz="3200" b="1" dirty="0" smtClean="0"/>
              <a:t>祷告运动的领袖</a:t>
            </a:r>
            <a:r>
              <a:rPr lang="zh-CN" altLang="en-US" sz="3200" b="1" dirty="0" smtClean="0"/>
              <a:t>。</a:t>
            </a:r>
            <a:endParaRPr lang="zh-CN" altLang="en-US" sz="3200" b="1" dirty="0"/>
          </a:p>
        </p:txBody>
      </p:sp>
      <p:pic>
        <p:nvPicPr>
          <p:cNvPr id="5122" name="Picture 2" descr="C:\Users\Peter Tian\Desktop\讲章预备\6436e07a3fb9ba90d42cb731a75ca4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72757"/>
            <a:ext cx="3429000" cy="2570743"/>
          </a:xfrm>
          <a:prstGeom prst="rect">
            <a:avLst/>
          </a:prstGeom>
          <a:noFill/>
        </p:spPr>
      </p:pic>
      <p:pic>
        <p:nvPicPr>
          <p:cNvPr id="5" name="Picture 2" descr="C:\Users\Peter Tian\Desktop\讲章预备\Brian-Alarid-Headsh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0"/>
            <a:ext cx="1905000" cy="24955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3886200" y="0"/>
            <a:ext cx="5257800" cy="5143500"/>
          </a:xfrm>
        </p:spPr>
        <p:txBody>
          <a:bodyPr/>
          <a:lstStyle/>
          <a:p>
            <a:pPr algn="l"/>
            <a:r>
              <a:rPr lang="zh-CN" altLang="en-US" sz="3600" b="1" dirty="0" smtClean="0"/>
              <a:t>利</a:t>
            </a:r>
            <a:r>
              <a:rPr lang="en-US" sz="3600" b="1" dirty="0" smtClean="0"/>
              <a:t>6</a:t>
            </a:r>
            <a:r>
              <a:rPr lang="zh-CN" altLang="en-US" sz="3600" b="1" dirty="0" smtClean="0"/>
              <a:t>：</a:t>
            </a:r>
            <a:r>
              <a:rPr lang="en-US" sz="3600" b="1" dirty="0" smtClean="0"/>
              <a:t>12-13</a:t>
            </a:r>
            <a:r>
              <a:rPr lang="zh-CN" altLang="en-US" sz="3600" b="1" dirty="0" smtClean="0"/>
              <a:t>节：坛上的火要在其上</a:t>
            </a:r>
            <a:r>
              <a:rPr lang="zh-CN" altLang="en-US" sz="3600" b="1" dirty="0" smtClean="0">
                <a:solidFill>
                  <a:srgbClr val="7030A0"/>
                </a:solidFill>
              </a:rPr>
              <a:t>常常烧着</a:t>
            </a:r>
            <a:r>
              <a:rPr lang="zh-CN" altLang="en-US" sz="3600" b="1" dirty="0" smtClean="0"/>
              <a:t>，</a:t>
            </a:r>
            <a:r>
              <a:rPr lang="zh-CN" altLang="en-US" sz="3600" b="1" dirty="0" smtClean="0">
                <a:solidFill>
                  <a:schemeClr val="accent6">
                    <a:lumMod val="50000"/>
                  </a:schemeClr>
                </a:solidFill>
              </a:rPr>
              <a:t>不可熄灭</a:t>
            </a:r>
            <a:r>
              <a:rPr lang="zh-CN" altLang="en-US" sz="3600" b="1" dirty="0" smtClean="0"/>
              <a:t>；祭司要每日早晨在上面烧柴，在其上摆上燔祭，并烧平安祭的脂油。火要在坛上</a:t>
            </a:r>
            <a:r>
              <a:rPr lang="zh-CN" altLang="en-US" sz="3600" b="1" dirty="0" smtClean="0">
                <a:solidFill>
                  <a:srgbClr val="7030A0"/>
                </a:solidFill>
              </a:rPr>
              <a:t>常常烧着</a:t>
            </a:r>
            <a:r>
              <a:rPr lang="zh-CN" altLang="en-US" sz="3600" b="1" dirty="0" smtClean="0"/>
              <a:t>，</a:t>
            </a:r>
            <a:r>
              <a:rPr lang="zh-CN" altLang="en-US" sz="3600" b="1" dirty="0" smtClean="0">
                <a:solidFill>
                  <a:schemeClr val="accent6">
                    <a:lumMod val="50000"/>
                  </a:schemeClr>
                </a:solidFill>
              </a:rPr>
              <a:t>不可熄灭</a:t>
            </a:r>
            <a:r>
              <a:rPr lang="zh-CN" altLang="en-US" sz="3600" b="1" dirty="0" smtClean="0"/>
              <a:t>。</a:t>
            </a:r>
            <a:endParaRPr lang="zh-CN" altLang="en-US" sz="3600" b="1" dirty="0"/>
          </a:p>
        </p:txBody>
      </p:sp>
      <p:pic>
        <p:nvPicPr>
          <p:cNvPr id="4" name="Picture 3" descr="C:\Users\Peter Tian\Desktop\讲章预备\b17ef63075e1052a94cf6a40835ca33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047750"/>
            <a:ext cx="3659033" cy="274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-28636" y="-10085"/>
            <a:ext cx="9172636" cy="1591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000" b="1" dirty="0" err="1">
                <a:latin typeface="汉仪中楷简" panose="02010604000101010101" pitchFamily="2" charset="-122"/>
                <a:ea typeface="汉仪中楷简" panose="02010604000101010101" pitchFamily="2" charset="-122"/>
                <a:cs typeface="Arial"/>
                <a:sym typeface="Arial"/>
              </a:rPr>
              <a:t>总结</a:t>
            </a:r>
            <a:r>
              <a:rPr lang="en-US" sz="4000" b="1" dirty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000" b="1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40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Summary</a:t>
            </a:r>
            <a:endParaRPr sz="4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 bwMode="auto">
          <a:xfrm>
            <a:off x="0" y="3105150"/>
            <a:ext cx="91440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60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7" name="标题 1"/>
          <p:cNvSpPr txBox="1">
            <a:spLocks/>
          </p:cNvSpPr>
          <p:nvPr/>
        </p:nvSpPr>
        <p:spPr bwMode="auto">
          <a:xfrm>
            <a:off x="0" y="2343150"/>
            <a:ext cx="9144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汉仪中楷简"/>
              <a:cs typeface="+mj-cs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 bwMode="auto">
          <a:xfrm>
            <a:off x="0" y="1276350"/>
            <a:ext cx="91440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标题 1"/>
          <p:cNvSpPr txBox="1">
            <a:spLocks/>
          </p:cNvSpPr>
          <p:nvPr/>
        </p:nvSpPr>
        <p:spPr bwMode="auto">
          <a:xfrm>
            <a:off x="533400" y="2038350"/>
            <a:ext cx="8001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E:\2025 证道\属灵的“诊断书”\levi 6_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85950"/>
            <a:ext cx="4800600" cy="3257551"/>
          </a:xfrm>
          <a:prstGeom prst="rect">
            <a:avLst/>
          </a:prstGeom>
          <a:noFill/>
        </p:spPr>
      </p:pic>
      <p:pic>
        <p:nvPicPr>
          <p:cNvPr id="11" name="Picture 2" descr="E:\2025 证道\属灵的“诊断书”\0000000001a34d9a98e834da2fd48c49a494e748e1c7778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885950"/>
            <a:ext cx="4343400" cy="3257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2114550"/>
            <a:ext cx="9144000" cy="3028950"/>
          </a:xfrm>
        </p:spPr>
        <p:txBody>
          <a:bodyPr/>
          <a:lstStyle/>
          <a:p>
            <a:pPr algn="l"/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zh-CN" altLang="en-US" sz="3600" b="1" dirty="0" smtClean="0"/>
              <a:t>我们属</a:t>
            </a:r>
            <a:r>
              <a:rPr lang="zh-CN" altLang="en-US" sz="3600" b="1" dirty="0" smtClean="0"/>
              <a:t>灵生命的体检呢</a:t>
            </a:r>
            <a:r>
              <a:rPr lang="zh-CN" altLang="en-US" sz="9600" b="1" dirty="0" smtClean="0"/>
              <a:t>“？”</a:t>
            </a:r>
            <a:endParaRPr lang="zh-CN" altLang="en-US" sz="9600" b="1" dirty="0"/>
          </a:p>
        </p:txBody>
      </p:sp>
      <p:pic>
        <p:nvPicPr>
          <p:cNvPr id="1027" name="Picture 3" descr="C:\Users\Peter Tian\Desktop\讲章预备\depositphotos_357477648-stock-photo-human-hands-oil-level-me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29124" cy="2952750"/>
          </a:xfrm>
          <a:prstGeom prst="rect">
            <a:avLst/>
          </a:prstGeom>
          <a:noFill/>
        </p:spPr>
      </p:pic>
      <p:pic>
        <p:nvPicPr>
          <p:cNvPr id="1028" name="Picture 4" descr="C:\Users\Peter Tian\Desktop\讲章预备\regular-health-screening-new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4705" y="0"/>
            <a:ext cx="4299295" cy="3028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zh-CN" altLang="en-US" sz="3600" b="1" dirty="0" smtClean="0"/>
              <a:t>症状一：背约、干犯律法  </a:t>
            </a:r>
            <a:r>
              <a:rPr lang="en-US" sz="3600" b="1" dirty="0" smtClean="0"/>
              <a:t>1</a:t>
            </a:r>
            <a:r>
              <a:rPr lang="en-US" altLang="zh-CN" sz="3600" b="1" dirty="0" smtClean="0"/>
              <a:t>–</a:t>
            </a:r>
            <a:r>
              <a:rPr lang="en-US" sz="3600" b="1" dirty="0" smtClean="0"/>
              <a:t>3</a:t>
            </a:r>
            <a:r>
              <a:rPr lang="zh-CN" altLang="en-US" sz="3600" b="1" dirty="0" smtClean="0"/>
              <a:t/>
            </a:r>
            <a:br>
              <a:rPr lang="zh-CN" altLang="en-US" sz="3600" b="1" dirty="0" smtClean="0"/>
            </a:br>
            <a:r>
              <a:rPr lang="zh-CN" altLang="en-US" sz="3600" b="1" dirty="0" smtClean="0"/>
              <a:t>症状二：私立首领，不求问神  </a:t>
            </a:r>
            <a:r>
              <a:rPr lang="en-US" sz="3600" b="1" dirty="0" smtClean="0"/>
              <a:t>4</a:t>
            </a:r>
            <a:r>
              <a:rPr lang="zh-CN" altLang="en-US" sz="2000" b="1" dirty="0" smtClean="0"/>
              <a:t>上</a:t>
            </a:r>
            <a:r>
              <a:rPr lang="zh-CN" altLang="en-US" sz="3600" b="1" dirty="0" smtClean="0"/>
              <a:t/>
            </a:r>
            <a:br>
              <a:rPr lang="zh-CN" altLang="en-US" sz="3600" b="1" dirty="0" smtClean="0"/>
            </a:br>
            <a:r>
              <a:rPr lang="zh-CN" altLang="en-US" sz="3600" b="1" dirty="0" smtClean="0"/>
              <a:t>症状三：制造偶像，虚假敬</a:t>
            </a:r>
            <a:r>
              <a:rPr lang="zh-CN" altLang="en-US" sz="3600" b="1" dirty="0" smtClean="0"/>
              <a:t>拜 </a:t>
            </a:r>
            <a:r>
              <a:rPr lang="en-US" sz="3600" b="1" dirty="0" smtClean="0"/>
              <a:t>4</a:t>
            </a:r>
            <a:r>
              <a:rPr lang="zh-CN" altLang="en-US" sz="2000" b="1" dirty="0" smtClean="0"/>
              <a:t>下</a:t>
            </a:r>
            <a:r>
              <a:rPr lang="en-US" altLang="zh-CN" sz="3600" b="1" dirty="0" smtClean="0"/>
              <a:t>–</a:t>
            </a:r>
            <a:r>
              <a:rPr lang="en-US" sz="3600" b="1" dirty="0" smtClean="0"/>
              <a:t>6</a:t>
            </a:r>
            <a:r>
              <a:rPr lang="zh-CN" altLang="en-US" sz="3600" b="1" dirty="0" smtClean="0"/>
              <a:t>；</a:t>
            </a:r>
            <a:r>
              <a:rPr lang="en-US" sz="3600" b="1" dirty="0" smtClean="0"/>
              <a:t>11</a:t>
            </a:r>
            <a:r>
              <a:rPr lang="en-US" altLang="zh-CN" sz="3600" b="1" dirty="0" smtClean="0"/>
              <a:t>–</a:t>
            </a:r>
            <a:r>
              <a:rPr lang="en-US" sz="3600" b="1" dirty="0" smtClean="0"/>
              <a:t>13</a:t>
            </a:r>
            <a:r>
              <a:rPr lang="zh-CN" altLang="en-US" sz="3600" b="1" dirty="0" smtClean="0"/>
              <a:t/>
            </a:r>
            <a:br>
              <a:rPr lang="zh-CN" altLang="en-US" sz="3600" b="1" dirty="0" smtClean="0"/>
            </a:br>
            <a:r>
              <a:rPr lang="zh-CN" altLang="en-US" sz="3600" b="1" dirty="0" smtClean="0"/>
              <a:t>症状四：与外邦结盟，依靠外邦  </a:t>
            </a:r>
            <a:r>
              <a:rPr lang="en-US" sz="3600" b="1" dirty="0" smtClean="0"/>
              <a:t>8</a:t>
            </a:r>
            <a:r>
              <a:rPr lang="en-US" altLang="zh-CN" sz="3600" b="1" dirty="0" smtClean="0"/>
              <a:t>–</a:t>
            </a:r>
            <a:r>
              <a:rPr lang="en-US" sz="3600" b="1" dirty="0" smtClean="0"/>
              <a:t>10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r>
              <a:rPr lang="zh-CN" altLang="en-US" sz="3500" b="1" dirty="0" smtClean="0"/>
              <a:t>首先，显明他们在耶和华神面前真实的属灵光景。</a:t>
            </a:r>
            <a:r>
              <a:rPr lang="en-US" altLang="zh-CN" sz="3500" b="1" dirty="0" smtClean="0"/>
              <a:t/>
            </a:r>
            <a:br>
              <a:rPr lang="en-US" altLang="zh-CN" sz="3500" b="1" dirty="0" smtClean="0"/>
            </a:br>
            <a:r>
              <a:rPr lang="en-US" altLang="zh-CN" sz="2000" b="1" dirty="0" smtClean="0"/>
              <a:t/>
            </a:r>
            <a:br>
              <a:rPr lang="en-US" altLang="zh-CN" sz="2000" b="1" dirty="0" smtClean="0"/>
            </a:br>
            <a:r>
              <a:rPr lang="zh-CN" altLang="en-US" sz="3500" b="1" dirty="0" smtClean="0"/>
              <a:t>其二，提醒我们这些属神的子民，每当读这章经文的时候，就如同站在属灵的镜子前。对照我们当下的生活，是否也像当时的以色列人一样，陷在属灵的病症之中而不自知。</a:t>
            </a:r>
            <a:r>
              <a:rPr lang="en-US" altLang="zh-CN" sz="3500" b="1" dirty="0" smtClean="0"/>
              <a:t/>
            </a:r>
            <a:br>
              <a:rPr lang="en-US" altLang="zh-CN" sz="3500" b="1" dirty="0" smtClean="0"/>
            </a:br>
            <a:r>
              <a:rPr lang="en-US" altLang="zh-CN" sz="2000" b="1" dirty="0" smtClean="0"/>
              <a:t/>
            </a:r>
            <a:br>
              <a:rPr lang="en-US" altLang="zh-CN" sz="2000" b="1" dirty="0" smtClean="0"/>
            </a:br>
            <a:r>
              <a:rPr lang="zh-CN" altLang="en-US" sz="3500" b="1" dirty="0" smtClean="0"/>
              <a:t>最后，神亲自写下这份属灵诊断书，不是为了定罪，而是要揭示病因、唤醒病人、带来医治</a:t>
            </a:r>
            <a:endParaRPr lang="zh-CN" altLang="en-US" sz="3500" b="1" dirty="0"/>
          </a:p>
        </p:txBody>
      </p:sp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r>
              <a:rPr lang="zh-CN" altLang="en-US" sz="3600" b="1" dirty="0" smtClean="0"/>
              <a:t>一</a:t>
            </a:r>
            <a:r>
              <a:rPr lang="zh-CN" altLang="en-US" sz="3600" b="1" dirty="0" smtClean="0"/>
              <a:t>、以色列</a:t>
            </a:r>
            <a:r>
              <a:rPr lang="zh-CN" altLang="en-US" sz="3600" b="1" dirty="0" smtClean="0"/>
              <a:t>人背约、干犯律</a:t>
            </a:r>
            <a:r>
              <a:rPr lang="zh-CN" altLang="en-US" sz="3600" b="1" dirty="0" smtClean="0"/>
              <a:t>法     </a:t>
            </a:r>
            <a:r>
              <a:rPr lang="en-US" sz="3600" b="1" dirty="0" smtClean="0"/>
              <a:t>1-3</a:t>
            </a:r>
            <a:r>
              <a:rPr lang="zh-CN" altLang="en-US" sz="3600" b="1" dirty="0" smtClean="0"/>
              <a:t>节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zh-CN" altLang="en-US" sz="3600" b="1" dirty="0" smtClean="0"/>
              <a:t/>
            </a:r>
            <a:br>
              <a:rPr lang="zh-CN" altLang="en-US" sz="3600" b="1" dirty="0" smtClean="0"/>
            </a:br>
            <a:r>
              <a:rPr lang="en-US" sz="3600" b="1" dirty="0" smtClean="0"/>
              <a:t>	1</a:t>
            </a:r>
            <a:r>
              <a:rPr lang="zh-CN" altLang="en-US" sz="3600" b="1" dirty="0" smtClean="0"/>
              <a:t>你用口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吹角</a:t>
            </a:r>
            <a:r>
              <a:rPr lang="zh-CN" altLang="en-US" sz="3600" b="1" dirty="0" smtClean="0"/>
              <a:t>吧。敌人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如鹰</a:t>
            </a:r>
            <a:r>
              <a:rPr lang="zh-CN" altLang="en-US" sz="3600" b="1" dirty="0" smtClean="0"/>
              <a:t>来攻打耶和华的家，因为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这民违背我的约，干犯我的律法</a:t>
            </a:r>
            <a:r>
              <a:rPr lang="zh-CN" altLang="en-US" sz="3600" b="1" dirty="0" smtClean="0"/>
              <a:t>。</a:t>
            </a:r>
            <a:r>
              <a:rPr lang="en-US" sz="3600" b="1" dirty="0" smtClean="0"/>
              <a:t>2</a:t>
            </a:r>
            <a:r>
              <a:rPr lang="zh-CN" altLang="en-US" sz="3600" b="1" dirty="0" smtClean="0"/>
              <a:t>他们必呼叫我说，我的神阿，我们以色列认识你了。</a:t>
            </a:r>
            <a:r>
              <a:rPr lang="en-US" sz="3600" b="1" dirty="0" smtClean="0"/>
              <a:t>3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以色列丢弃良善</a:t>
            </a:r>
            <a:r>
              <a:rPr lang="zh-CN" altLang="en-US" sz="3600" b="1" dirty="0" smtClean="0"/>
              <a:t>，仇敌必追逼他。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r>
              <a:rPr lang="en-US" sz="3600" b="1" dirty="0" smtClean="0"/>
              <a:t>1</a:t>
            </a:r>
            <a:r>
              <a:rPr lang="zh-CN" altLang="en-US" sz="3600" b="1" dirty="0" smtClean="0"/>
              <a:t>、背约</a:t>
            </a:r>
            <a:r>
              <a:rPr lang="en-US" altLang="zh-CN" sz="3600" b="1" dirty="0" smtClean="0"/>
              <a:t>——</a:t>
            </a:r>
            <a:r>
              <a:rPr lang="zh-CN" altLang="en-US" sz="3600" b="1" dirty="0" smtClean="0"/>
              <a:t>属灵关系的破裂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sz="3600" b="1" dirty="0" smtClean="0"/>
              <a:t>2</a:t>
            </a:r>
            <a:r>
              <a:rPr lang="zh-CN" altLang="en-US" sz="3600" b="1" dirty="0" smtClean="0"/>
              <a:t>、干犯律法</a:t>
            </a:r>
            <a:r>
              <a:rPr lang="en-US" altLang="zh-CN" sz="3600" b="1" dirty="0" smtClean="0"/>
              <a:t>——</a:t>
            </a:r>
            <a:r>
              <a:rPr lang="zh-CN" altLang="en-US" sz="3600" b="1" dirty="0" smtClean="0"/>
              <a:t>行为层面的</a:t>
            </a:r>
            <a:r>
              <a:rPr lang="zh-CN" altLang="en-US" sz="3600" b="1" dirty="0" smtClean="0"/>
              <a:t>叛逆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sz="3600" b="1" dirty="0" smtClean="0"/>
              <a:t>3</a:t>
            </a:r>
            <a:r>
              <a:rPr lang="zh-CN" altLang="en-US" sz="3600" b="1" dirty="0" smtClean="0"/>
              <a:t>、丢弃良善</a:t>
            </a:r>
            <a:r>
              <a:rPr lang="en-US" altLang="zh-CN" sz="3600" b="1" dirty="0" smtClean="0"/>
              <a:t>——</a:t>
            </a:r>
            <a:r>
              <a:rPr lang="zh-CN" altLang="en-US" sz="3600" b="1" dirty="0" smtClean="0"/>
              <a:t>内心品格的崩塌</a:t>
            </a:r>
            <a:r>
              <a:rPr lang="zh-CN" altLang="en-US" sz="3600" dirty="0" smtClean="0"/>
              <a:t/>
            </a:r>
            <a:br>
              <a:rPr lang="zh-CN" altLang="en-US" sz="3600" dirty="0" smtClean="0"/>
            </a:b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6096000" y="4552950"/>
            <a:ext cx="2895600" cy="590550"/>
          </a:xfrm>
        </p:spPr>
        <p:txBody>
          <a:bodyPr/>
          <a:lstStyle/>
          <a:p>
            <a:pPr algn="l"/>
            <a:r>
              <a:rPr lang="zh-CN" altLang="en-US" sz="3200" b="1" dirty="0" smtClean="0"/>
              <a:t>根</a:t>
            </a:r>
            <a:r>
              <a:rPr lang="zh-CN" altLang="en-US" sz="3200" b="1" dirty="0" smtClean="0"/>
              <a:t>断</a:t>
            </a:r>
            <a:r>
              <a:rPr lang="zh-CN" altLang="en-US" sz="3200" b="1" dirty="0" smtClean="0"/>
              <a:t>了</a:t>
            </a:r>
            <a:r>
              <a:rPr lang="en-US" altLang="zh-CN" sz="2000" b="1" dirty="0" smtClean="0"/>
              <a:t>——</a:t>
            </a:r>
            <a:r>
              <a:rPr lang="zh-CN" altLang="en-US" sz="3600" b="1" dirty="0" smtClean="0"/>
              <a:t>约</a:t>
            </a:r>
            <a:endParaRPr lang="zh-CN" altLang="en-US" sz="3600" b="1" dirty="0"/>
          </a:p>
        </p:txBody>
      </p:sp>
      <p:pic>
        <p:nvPicPr>
          <p:cNvPr id="3074" name="Picture 2" descr="C:\Users\Peter Tian\Desktop\讲章预备\Unconfirmed 701676.crdownlo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0"/>
            <a:ext cx="3352800" cy="5143500"/>
          </a:xfrm>
          <a:prstGeom prst="rect">
            <a:avLst/>
          </a:prstGeom>
          <a:noFill/>
        </p:spPr>
      </p:pic>
      <p:pic>
        <p:nvPicPr>
          <p:cNvPr id="3076" name="Picture 4" descr="C:\Users\Peter Tian\Desktop\讲章预备\Unconfirmed 275582.crdownlo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2667000" cy="2733675"/>
          </a:xfrm>
          <a:prstGeom prst="rect">
            <a:avLst/>
          </a:prstGeom>
          <a:noFill/>
        </p:spPr>
      </p:pic>
      <p:pic>
        <p:nvPicPr>
          <p:cNvPr id="3077" name="Picture 5" descr="C:\Users\Peter Tian\Desktop\讲章预备\Unconfirmed 378703.crdownloa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781300"/>
            <a:ext cx="2165350" cy="2362200"/>
          </a:xfrm>
          <a:prstGeom prst="rect">
            <a:avLst/>
          </a:prstGeom>
          <a:noFill/>
        </p:spPr>
      </p:pic>
      <p:sp>
        <p:nvSpPr>
          <p:cNvPr id="7" name="标题 1"/>
          <p:cNvSpPr txBox="1">
            <a:spLocks/>
          </p:cNvSpPr>
          <p:nvPr/>
        </p:nvSpPr>
        <p:spPr bwMode="auto">
          <a:xfrm>
            <a:off x="5943600" y="1733550"/>
            <a:ext cx="32004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果子烂了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——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良善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 bwMode="auto">
          <a:xfrm>
            <a:off x="6019800" y="3486150"/>
            <a:ext cx="3124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树干枯了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——</a:t>
            </a:r>
            <a:r>
              <a:rPr lang="zh-CN" altLang="en-US" sz="3200" b="1" dirty="0" smtClean="0">
                <a:latin typeface="+mj-lt"/>
                <a:ea typeface="+mj-ea"/>
                <a:cs typeface="+mj-cs"/>
              </a:rPr>
              <a:t>律法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4876800" y="4705350"/>
            <a:ext cx="1143000" cy="304800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Left Arrow 9"/>
          <p:cNvSpPr/>
          <p:nvPr/>
        </p:nvSpPr>
        <p:spPr>
          <a:xfrm>
            <a:off x="4800600" y="3638550"/>
            <a:ext cx="1219200" cy="304800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Left Arrow 10"/>
          <p:cNvSpPr/>
          <p:nvPr/>
        </p:nvSpPr>
        <p:spPr>
          <a:xfrm>
            <a:off x="5410200" y="1962150"/>
            <a:ext cx="609600" cy="304800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638550"/>
          </a:xfrm>
        </p:spPr>
        <p:txBody>
          <a:bodyPr/>
          <a:lstStyle/>
          <a:p>
            <a:pPr algn="l"/>
            <a:r>
              <a:rPr lang="zh-CN" altLang="en-US" sz="3600" b="1" dirty="0" smtClean="0"/>
              <a:t>二</a:t>
            </a:r>
            <a:r>
              <a:rPr lang="zh-CN" altLang="en-US" sz="3600" b="1" dirty="0" smtClean="0"/>
              <a:t>、私立</a:t>
            </a:r>
            <a:r>
              <a:rPr lang="zh-CN" altLang="en-US" sz="3600" b="1" dirty="0" smtClean="0"/>
              <a:t>首领、不求问神    </a:t>
            </a:r>
            <a:r>
              <a:rPr lang="en-US" sz="3600" b="1" dirty="0" smtClean="0"/>
              <a:t>8:4</a:t>
            </a:r>
            <a:r>
              <a:rPr lang="zh-CN" altLang="en-US" sz="2000" b="1" dirty="0" smtClean="0"/>
              <a:t>上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smtClean="0"/>
              <a:t>       4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他们立君王，却不由我</a:t>
            </a:r>
            <a:r>
              <a:rPr lang="zh-CN" altLang="en-US" sz="3600" b="1" dirty="0" smtClean="0"/>
              <a:t>，他们立首领，我却不认。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27685</TotalTime>
  <Words>429</Words>
  <Application>Microsoft Office PowerPoint</Application>
  <PresentationFormat>On-screen Show (16:9)</PresentationFormat>
  <Paragraphs>45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主题</vt:lpstr>
      <vt:lpstr>属灵的“诊断书” 何8:1-13节</vt:lpstr>
      <vt:lpstr>祈祷/Prayer</vt:lpstr>
      <vt:lpstr>  我们属灵生命的体检呢“？”</vt:lpstr>
      <vt:lpstr>症状一：背约、干犯律法  1–3 症状二：私立首领，不求问神  4上 症状三：制造偶像，虚假敬拜 4下–6；11–13 症状四：与外邦结盟，依靠外邦  8–10</vt:lpstr>
      <vt:lpstr>首先，显明他们在耶和华神面前真实的属灵光景。  其二，提醒我们这些属神的子民，每当读这章经文的时候，就如同站在属灵的镜子前。对照我们当下的生活，是否也像当时的以色列人一样，陷在属灵的病症之中而不自知。  最后，神亲自写下这份属灵诊断书，不是为了定罪，而是要揭示病因、唤醒病人、带来医治</vt:lpstr>
      <vt:lpstr>一、以色列人背约、干犯律法     1-3节   1你用口吹角吧。敌人如鹰来攻打耶和华的家，因为这民违背我的约，干犯我的律法。2他们必呼叫我说，我的神阿，我们以色列认识你了。3以色列丢弃良善，仇敌必追逼他。</vt:lpstr>
      <vt:lpstr>1、背约——属灵关系的破裂  2、干犯律法——行为层面的叛逆  3、丢弃良善——内心品格的崩塌 </vt:lpstr>
      <vt:lpstr>根断了——约</vt:lpstr>
      <vt:lpstr>二、私立首领、不求问神    8:4上         4他们立君王，却不由我，他们立首领，我却不认。</vt:lpstr>
      <vt:lpstr>神设立领袖的属灵原则：</vt:lpstr>
      <vt:lpstr>耶罗波安  撒迦利亚 （六个月）   沙龙  （一个月）   米拿现 （十年）</vt:lpstr>
      <vt:lpstr>三、 制造偶像，虚假敬拜  8:4下-6, 11           4……他们用金银为自己制造偶像，以致被剪除。5撒玛利亚阿，耶和华已经丢弃你的牛犊。我的怒气向拜牛犊的人发作。他们到几时方能无罪呢？6这牛犊出于以色列，是匠人所造的，并不是神。撒玛利亚的牛犊必被打碎……11以法莲增添祭坛取罪，因此，祭坛使他犯罪。</vt:lpstr>
      <vt:lpstr>王上12：26耶罗波安心里说，恐怕这国仍归大卫家。27这民若上耶路撒冷去，在耶和华的殿里献祭，他们的心必归向他们的主犹大王罗波安，就把我杀了，仍归犹大王罗波安。28耶罗波安王就筹划定妥，铸造了两个金牛犊，对众民说，以色列人哪，你们上耶路撒冷去实在是难。这就是领你们出埃及地的神。29他就把牛犊一只安在伯特利，一只安在但。</vt:lpstr>
      <vt:lpstr>Slide 14</vt:lpstr>
      <vt:lpstr>什么是拜偶像？      拜偶像（idolatry）不是单指跪在偶像像前烧香或叩拜，而是心灵对任何不是神的事物给予了神该得的地位与依靠。      其目的：透过敬拜一个东西，使拜的人自己得到满足。换句话说，拜偶像的核心是“为了自己”——即便形式上看似敬拜，其实是“利用”那个对象来满足自己的需要。</vt:lpstr>
      <vt:lpstr>有人看重（拜）“财富”，因为希望钱能带给他安全感。  有人看重（拜）“人际关系”，因为希望被人接纳、被人肯定。  有人看重（拜）“成功”，因为希望借此证明自己的价值。</vt:lpstr>
      <vt:lpstr>       什么是真实的敬拜？敬拜（Worship）一词，英文来自“Worth-ship”，意思是“承认某位的价值与尊荣”。        真实的敬拜不是求神满足我，而是让神得满足；不是“神为我做什么”，而是“我因神是谁而敬拜祂”。换句话说，真实的敬拜就是“人当尽心、尽意、尽力的回应神的真实与荣耀，把神当得的尊荣和地位归给祂。”</vt:lpstr>
      <vt:lpstr>四、与外邦结盟，依靠外邦何8:8-10          8以色列被吞吃，现今在列国中，好像人不喜悦的器皿。 9他们投奔亚述，如同独行的野驴。以法莲贿买朋党。10他们虽在列邦中贿买人，现在我却要聚集惩罚他们。他们因君王和首领所加的重担，日渐衰微。 </vt:lpstr>
      <vt:lpstr>       诗121：1-2 我要向山举目，我的帮助从何而来。我的帮助从造天地的耶和华而来。          约16：33我将这些事告诉你们，是要叫你们在我里面有平安。在世上你们有苦难。但你们可以放心，我已经胜了世界。</vt:lpstr>
      <vt:lpstr> Brian Alarid (布莱恩·阿拉里德).是一位美国的基督教领袖、牧师、代祷动员者与作家。  他是 “America Prays”（为美国祷告） 与 “World Prays”（为世界祷告） 的创办人兼总裁；同时也是 “Pray for All”全球祷告运动的领袖。</vt:lpstr>
      <vt:lpstr>利6：12-13节：坛上的火要在其上常常烧着，不可熄灭；祭司要每日早晨在上面烧柴，在其上摆上燔祭，并烧平安祭的脂油。火要在坛上常常烧着，不可熄灭。</vt:lpstr>
      <vt:lpstr>总结 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20:3 除了我以外，你不可有别的神。20:4 不可为自己雕刻偶像；也不可做甚么形像彷佛上天、下地和地底下、水中的百物.  20:7 不可妄称耶和华你　神的名；因为妄称耶和华名的，耶和华必不以他为无罪。不可妄称耶和华你　神的名；因为妄称耶和华名的，耶和华必不以他为无罪。 </dc:title>
  <dc:creator>peter tian</dc:creator>
  <cp:lastModifiedBy>peter tian</cp:lastModifiedBy>
  <cp:revision>1526</cp:revision>
  <dcterms:modified xsi:type="dcterms:W3CDTF">2025-10-11T14:21:19Z</dcterms:modified>
</cp:coreProperties>
</file>