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888" r:id="rId2"/>
    <p:sldId id="1009" r:id="rId3"/>
    <p:sldId id="1084" r:id="rId4"/>
    <p:sldId id="1085" r:id="rId5"/>
    <p:sldId id="1087" r:id="rId6"/>
    <p:sldId id="1086" r:id="rId7"/>
    <p:sldId id="1088" r:id="rId8"/>
    <p:sldId id="1089" r:id="rId9"/>
    <p:sldId id="1090" r:id="rId10"/>
    <p:sldId id="1100" r:id="rId11"/>
    <p:sldId id="1091" r:id="rId12"/>
    <p:sldId id="1092" r:id="rId13"/>
    <p:sldId id="1093" r:id="rId14"/>
    <p:sldId id="1094" r:id="rId15"/>
    <p:sldId id="1102" r:id="rId16"/>
    <p:sldId id="1099" r:id="rId17"/>
    <p:sldId id="1101" r:id="rId18"/>
    <p:sldId id="1095" r:id="rId19"/>
    <p:sldId id="1096" r:id="rId20"/>
    <p:sldId id="1097" r:id="rId21"/>
    <p:sldId id="1012" r:id="rId22"/>
  </p:sldIdLst>
  <p:sldSz cx="9144000" cy="5143500" type="screen16x9"/>
  <p:notesSz cx="7315200" cy="96012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CD9BC"/>
    <a:srgbClr val="FFFF66"/>
    <a:srgbClr val="EAEBB7"/>
    <a:srgbClr val="C9CC44"/>
    <a:srgbClr val="AEB092"/>
    <a:srgbClr val="AAB6A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94" autoAdjust="0"/>
    <p:restoredTop sz="94526" autoAdjust="0"/>
  </p:normalViewPr>
  <p:slideViewPr>
    <p:cSldViewPr>
      <p:cViewPr>
        <p:scale>
          <a:sx n="75" d="100"/>
          <a:sy n="75" d="100"/>
        </p:scale>
        <p:origin x="-2664" y="-9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510A215-44AC-48DA-AF86-EC2F785F13D6}" type="datetimeFigureOut">
              <a:rPr lang="en-US" smtClean="0"/>
              <a:pPr/>
              <a:t>5/23/2026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85D5665-A5AE-45BB-8848-AA424DA21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9591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4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45" tIns="48309" rIns="96645" bIns="48309" anchor="t" anchorCtr="0">
            <a:noAutofit/>
          </a:bodyPr>
          <a:lstStyle/>
          <a:p>
            <a:pPr>
              <a:buSzPts val="1400"/>
            </a:pPr>
            <a:endParaRPr/>
          </a:p>
        </p:txBody>
      </p:sp>
      <p:sp>
        <p:nvSpPr>
          <p:cNvPr id="133" name="Google Shape;133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D9D37-59B6-4FD4-B62C-EA5223FD416D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09F6C-3832-4A94-9C78-A09827F5503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9838-A36D-4165-A395-840B24B390A6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E6CA8-7327-434E-99BD-8578615981D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029E5-0BC8-4359-9890-8277E61C6893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9E28C-3C3A-49E1-9025-02BEA788874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CC31A-9154-43B9-AC08-B2E1B37570E0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81B23-17D3-48A0-9A34-43C89BFDCDE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C003D-1630-4417-9F76-668A9E0FFDC5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0CCD0-35AC-49FD-98B8-8BED130348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88E6E-A14D-4A90-B2B4-E9F41E1F8165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F350B-92BC-41F2-A4FE-565A1044C2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06C53-A131-498A-A525-37077DBA0095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7A055-C9CE-4D91-9D43-D408D8ECF7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E5D7-D573-4729-A6A0-6031E4F961CC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77D0-42B9-4AEE-ADE2-0004775D976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2271-1D37-45F0-82D7-82D18C5C5122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81EDB-8CE2-40C9-AB82-6EA86292D4F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C8085-0888-43B1-9E2E-D6E727554759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95EFB-B999-418C-A689-C35398BA7E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C5665-1B5B-4687-9E2E-C0A1946DE657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6D2DC-6CF7-40E1-B2C3-9049AEEFDCE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6C1C240-9017-4C45-A094-DD8E498073CB}" type="datetimeFigureOut">
              <a:rPr lang="zh-CN" altLang="en-US"/>
              <a:pPr>
                <a:defRPr/>
              </a:pPr>
              <a:t>2026/5/23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7EEFD9F-D935-4FC2-AC09-44F040414EE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76350"/>
          </a:xfrm>
        </p:spPr>
        <p:txBody>
          <a:bodyPr/>
          <a:lstStyle/>
          <a:p>
            <a:r>
              <a:rPr lang="zh-CN" altLang="en-US" sz="3600" b="1" dirty="0" smtClean="0"/>
              <a:t>当神的任凭成为审判</a:t>
            </a:r>
            <a:r>
              <a:rPr lang="zh-CN" altLang="en-US" sz="3200" b="1" dirty="0" smtClean="0"/>
              <a:t/>
            </a:r>
            <a:br>
              <a:rPr lang="zh-CN" altLang="en-US" sz="3200" b="1" dirty="0" smtClean="0"/>
            </a:br>
            <a:r>
              <a:rPr lang="zh-CN" altLang="en-US" sz="3200" b="1" dirty="0" smtClean="0"/>
              <a:t>罗</a:t>
            </a:r>
            <a:r>
              <a:rPr lang="en-US" sz="3200" b="1" dirty="0" smtClean="0"/>
              <a:t>1</a:t>
            </a:r>
            <a:r>
              <a:rPr lang="zh-CN" altLang="en-US" sz="3200" b="1" dirty="0" smtClean="0"/>
              <a:t>：</a:t>
            </a:r>
            <a:r>
              <a:rPr lang="en-US" sz="3200" b="1" dirty="0" smtClean="0"/>
              <a:t>18-32</a:t>
            </a:r>
            <a:endParaRPr lang="zh-CN" altLang="en-US" sz="3200" b="1" dirty="0"/>
          </a:p>
        </p:txBody>
      </p:sp>
      <p:pic>
        <p:nvPicPr>
          <p:cNvPr id="1026" name="Picture 2" descr="E:\2026 证道\当神的任凭成为审判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31900"/>
            <a:ext cx="9144000" cy="391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altLang="zh-CN" sz="3600" b="1" dirty="0" smtClean="0"/>
              <a:t>1</a:t>
            </a:r>
            <a:r>
              <a:rPr lang="zh-CN" altLang="en-US" sz="3600" b="1" dirty="0" smtClean="0"/>
              <a:t>、偶像取代真神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21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因为他们虽然知道神，却不当作神荣耀他，也不感谢他</a:t>
            </a:r>
            <a:r>
              <a:rPr lang="zh-CN" altLang="en-US" sz="3600" b="1" dirty="0" smtClean="0"/>
              <a:t>。他们的思念变为虚妄，无知的心就昏暗了。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22</a:t>
            </a:r>
            <a:r>
              <a:rPr lang="zh-CN" altLang="en-US" sz="3600" b="1" dirty="0" smtClean="0"/>
              <a:t>自称为聪明，反成了愚拙，</a:t>
            </a:r>
            <a:r>
              <a:rPr lang="en-US" sz="3600" b="1" dirty="0" smtClean="0"/>
              <a:t>23</a:t>
            </a:r>
            <a:r>
              <a:rPr lang="zh-CN" altLang="en-US" sz="3600" b="1" dirty="0" smtClean="0"/>
              <a:t>将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不能朽坏之神的荣耀变为偶像，仿佛必朽坏的人，和飞禽走兽昆虫的样式。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2</a:t>
            </a:r>
            <a:r>
              <a:rPr lang="zh-CN" altLang="en-US" sz="3600" b="1" dirty="0" smtClean="0"/>
              <a:t>、情欲开始辖制人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400" b="1" dirty="0" smtClean="0"/>
              <a:t/>
            </a:r>
            <a:br>
              <a:rPr lang="en-US" altLang="zh-CN" sz="2400" b="1" dirty="0" smtClean="0"/>
            </a:br>
            <a:r>
              <a:rPr lang="en-US" altLang="zh-CN" sz="3600" b="1" dirty="0" smtClean="0"/>
              <a:t>24</a:t>
            </a:r>
            <a:r>
              <a:rPr lang="zh-CN" altLang="en-US" sz="3600" b="1" dirty="0" smtClean="0"/>
              <a:t>所以神任凭他们，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逞着心里的情欲行污秽的事，以致彼此玷辱自己的身体</a:t>
            </a:r>
            <a:r>
              <a:rPr lang="en-US" altLang="zh-CN" sz="3600" b="1" dirty="0" smtClean="0"/>
              <a:t>……26</a:t>
            </a:r>
            <a:r>
              <a:rPr lang="zh-CN" altLang="en-US" sz="3600" b="1" dirty="0" smtClean="0"/>
              <a:t>因此神任凭他们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放纵可羞耻的情欲</a:t>
            </a:r>
            <a:r>
              <a:rPr lang="zh-CN" altLang="en-US" sz="3600" b="1" dirty="0" smtClean="0"/>
              <a:t>。他们的女人，把顺性的用处，变为逆性的用处。</a:t>
            </a:r>
            <a:br>
              <a:rPr lang="zh-CN" altLang="en-US" sz="3600" b="1" dirty="0" smtClean="0"/>
            </a:br>
            <a:r>
              <a:rPr lang="en-US" altLang="zh-CN" sz="3600" b="1" dirty="0" smtClean="0"/>
              <a:t>27</a:t>
            </a:r>
            <a:r>
              <a:rPr lang="zh-CN" altLang="en-US" sz="3600" b="1" dirty="0" smtClean="0"/>
              <a:t>男人也是如此，弃了女人顺性的用处，欲火攻心，彼此贪恋，男和男行可羞耻的事，就在自己身上受这妄为当得的报应。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3. </a:t>
            </a:r>
            <a:r>
              <a:rPr lang="zh-CN" altLang="en-US" sz="3600" b="1" dirty="0" smtClean="0"/>
              <a:t>人际关系与社会秩序的崩塌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2000" b="1" dirty="0" smtClean="0"/>
              <a:t/>
            </a:r>
            <a:br>
              <a:rPr lang="en-US" altLang="zh-CN" sz="2000" b="1" dirty="0" smtClean="0"/>
            </a:br>
            <a:r>
              <a:rPr lang="en-US" altLang="zh-CN" sz="3600" b="1" dirty="0" smtClean="0"/>
              <a:t>28</a:t>
            </a:r>
            <a:r>
              <a:rPr lang="zh-CN" altLang="en-US" sz="3600" b="1" dirty="0" smtClean="0"/>
              <a:t>他们既然故意不认识神，神就任凭他们存邪僻的心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行那些不合理的事</a:t>
            </a:r>
            <a:r>
              <a:rPr lang="zh-CN" altLang="en-US" sz="3600" b="1" dirty="0" smtClean="0"/>
              <a:t>，</a:t>
            </a:r>
            <a:r>
              <a:rPr lang="en-US" altLang="zh-CN" sz="3600" b="1" dirty="0" smtClean="0"/>
              <a:t>29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装满了各样不义，邪恶，贪婪，恶毒。满心是嫉妒，凶杀，争竞，诡诈，毒恨。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30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又是谗毁的，背后说人的，怨恨神的，侮慢人的，狂傲的，自夸的，捏造恶事的，违背父母的，</a:t>
            </a:r>
            <a:r>
              <a:rPr lang="en-US" altLang="zh-CN" sz="3600" b="1" dirty="0" smtClean="0">
                <a:solidFill>
                  <a:srgbClr val="0070C0"/>
                </a:solidFill>
              </a:rPr>
              <a:t>31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无知的，背约的，无亲情的，不怜悯人的</a:t>
            </a:r>
            <a:r>
              <a:rPr lang="zh-CN" altLang="en-US" sz="3600" b="1" dirty="0" smtClean="0"/>
              <a:t>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5623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三、最可怕的审判，是神的“任凭”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en-US" sz="3600" b="1" dirty="0" smtClean="0"/>
              <a:t>1:18</a:t>
            </a:r>
            <a:r>
              <a:rPr lang="zh-CN" altLang="en-US" sz="3600" b="1" dirty="0" smtClean="0"/>
              <a:t>：原来，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神的忿怒，从天上显明在一切不虔不义的人身上</a:t>
            </a:r>
            <a:r>
              <a:rPr lang="zh-CN" altLang="en-US" sz="3600" b="1" dirty="0" smtClean="0"/>
              <a:t>，就是那些行不义阻挡真理的人。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876800" cy="1276350"/>
          </a:xfrm>
        </p:spPr>
        <p:txBody>
          <a:bodyPr/>
          <a:lstStyle/>
          <a:p>
            <a:pPr algn="l"/>
            <a:r>
              <a:rPr lang="en-US" sz="3600" b="1" dirty="0" smtClean="0"/>
              <a:t>1</a:t>
            </a:r>
            <a:r>
              <a:rPr lang="zh-CN" altLang="en-US" sz="3600" b="1" dirty="0" smtClean="0"/>
              <a:t>、什么是神的忿怒？</a:t>
            </a:r>
            <a:endParaRPr lang="zh-CN" altLang="en-US" sz="36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0" y="3638550"/>
            <a:ext cx="44958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创</a:t>
            </a:r>
            <a:r>
              <a:rPr lang="en-US" altLang="zh-CN" sz="3600" b="1" dirty="0" smtClean="0">
                <a:latin typeface="+mj-lt"/>
                <a:ea typeface="+mj-ea"/>
                <a:cs typeface="+mj-cs"/>
              </a:rPr>
              <a:t>6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：</a:t>
            </a:r>
            <a:r>
              <a:rPr lang="en-US" altLang="zh-CN" sz="3600" b="1" dirty="0" smtClean="0">
                <a:latin typeface="+mj-lt"/>
                <a:ea typeface="+mj-ea"/>
                <a:cs typeface="+mj-cs"/>
              </a:rPr>
              <a:t>5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耶和华见人在地上</a:t>
            </a:r>
            <a:r>
              <a:rPr lang="zh-CN" altLang="en-US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罪恶很大，终日所思想的尽都是恶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4800600" y="3638550"/>
            <a:ext cx="43434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创</a:t>
            </a:r>
            <a:r>
              <a:rPr lang="en-US" altLang="zh-CN" sz="3600" b="1" dirty="0" smtClean="0">
                <a:latin typeface="+mj-lt"/>
                <a:ea typeface="+mj-ea"/>
                <a:cs typeface="+mj-cs"/>
              </a:rPr>
              <a:t>18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：耶和华说，所多玛和蛾摩拉</a:t>
            </a:r>
            <a:r>
              <a:rPr lang="zh-CN" altLang="en-US" sz="36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的罪恶甚重，声闻于我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9" name="Picture 3" descr="E:\2026 证道\当神的任凭成为审判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23950"/>
            <a:ext cx="3657600" cy="2057400"/>
          </a:xfrm>
          <a:prstGeom prst="rect">
            <a:avLst/>
          </a:prstGeom>
          <a:noFill/>
        </p:spPr>
      </p:pic>
      <p:pic>
        <p:nvPicPr>
          <p:cNvPr id="4100" name="Picture 4" descr="E:\2026 证道\当神的任凭成为审判\v2-f0adcfcff9a05b4964a4297bdbe17f73_1440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1123950"/>
            <a:ext cx="3657600" cy="2209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304800" y="895350"/>
            <a:ext cx="3124200" cy="32004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上帝的审判</a:t>
            </a:r>
            <a:endParaRPr lang="zh-CN" altLang="en-US" sz="36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3352800" y="2800350"/>
            <a:ext cx="2133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r>
              <a:rPr lang="zh-CN" altLang="en-US" sz="3600" b="1" dirty="0" smtClean="0">
                <a:latin typeface="+mj-lt"/>
                <a:ea typeface="+mj-ea"/>
                <a:cs typeface="+mj-cs"/>
              </a:rPr>
              <a:t>、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任凭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3429000" y="514350"/>
            <a:ext cx="24384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、报应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Left Brace 4"/>
          <p:cNvSpPr/>
          <p:nvPr/>
        </p:nvSpPr>
        <p:spPr>
          <a:xfrm>
            <a:off x="2743200" y="1276350"/>
            <a:ext cx="609600" cy="2362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895350"/>
            <a:ext cx="1600200" cy="15240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非基督徒犯罪</a:t>
            </a:r>
            <a:endParaRPr lang="zh-CN" altLang="en-US" sz="36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2362200" y="133350"/>
            <a:ext cx="3581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现实直接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报应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2514600" y="1200150"/>
            <a:ext cx="6400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/>
              <a:t>表面上没有直接报应，实则已活在神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任凭</a:t>
            </a:r>
            <a:r>
              <a:rPr lang="zh-CN" altLang="en-US" sz="3600" b="1" dirty="0" smtClean="0"/>
              <a:t>的审判之中。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 bwMode="auto">
          <a:xfrm>
            <a:off x="2438400" y="3409950"/>
            <a:ext cx="67056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/>
              <a:t>这种现世的“风平浪静”只是审判的延迟，到世代终结时，必将迎来公义的大</a:t>
            </a:r>
            <a:r>
              <a:rPr lang="zh-CN" altLang="en-US" sz="3600" b="1" dirty="0" smtClean="0"/>
              <a:t>审判。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 bwMode="auto">
          <a:xfrm>
            <a:off x="6553200" y="209550"/>
            <a:ext cx="259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末世大审判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1676400" y="514350"/>
            <a:ext cx="685800" cy="1981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Down Arrow 7"/>
          <p:cNvSpPr/>
          <p:nvPr/>
        </p:nvSpPr>
        <p:spPr>
          <a:xfrm>
            <a:off x="5257800" y="2647950"/>
            <a:ext cx="381000" cy="673608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Down Arrow 8"/>
          <p:cNvSpPr/>
          <p:nvPr/>
        </p:nvSpPr>
        <p:spPr>
          <a:xfrm rot="16200000">
            <a:off x="5777484" y="223266"/>
            <a:ext cx="408432" cy="83820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438150"/>
            <a:ext cx="1600200" cy="152400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基督徒犯罪</a:t>
            </a:r>
            <a:endParaRPr lang="zh-CN" altLang="en-US" sz="36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2209800" y="742950"/>
            <a:ext cx="2057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现实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报应  </a:t>
            </a:r>
            <a:endParaRPr kumimoji="0" lang="en-US" altLang="zh-CN" sz="36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zh-CN" sz="36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    </a:t>
            </a: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/</a:t>
            </a: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管教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4953000" y="4152900"/>
            <a:ext cx="1600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600" b="1" dirty="0" smtClean="0"/>
              <a:t>任凭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 bwMode="auto">
          <a:xfrm>
            <a:off x="7010400" y="4095750"/>
            <a:ext cx="21336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末世审判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 bwMode="auto">
          <a:xfrm>
            <a:off x="6858000" y="2876550"/>
            <a:ext cx="2286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末世审判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Left Brace 6"/>
          <p:cNvSpPr/>
          <p:nvPr/>
        </p:nvSpPr>
        <p:spPr>
          <a:xfrm>
            <a:off x="4191000" y="2571750"/>
            <a:ext cx="609600" cy="1981200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Down Arrow 7"/>
          <p:cNvSpPr/>
          <p:nvPr/>
        </p:nvSpPr>
        <p:spPr>
          <a:xfrm>
            <a:off x="3124200" y="1962150"/>
            <a:ext cx="381000" cy="7620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标题 1"/>
          <p:cNvSpPr txBox="1">
            <a:spLocks/>
          </p:cNvSpPr>
          <p:nvPr/>
        </p:nvSpPr>
        <p:spPr bwMode="auto">
          <a:xfrm>
            <a:off x="2438400" y="3105150"/>
            <a:ext cx="1676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若仍不悔改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Down Arrow 10"/>
          <p:cNvSpPr/>
          <p:nvPr/>
        </p:nvSpPr>
        <p:spPr>
          <a:xfrm rot="16200000">
            <a:off x="1738884" y="909066"/>
            <a:ext cx="408432" cy="533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标题 1"/>
          <p:cNvSpPr txBox="1">
            <a:spLocks/>
          </p:cNvSpPr>
          <p:nvPr/>
        </p:nvSpPr>
        <p:spPr bwMode="auto">
          <a:xfrm>
            <a:off x="4953000" y="2724150"/>
            <a:ext cx="129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直接报应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标题 1"/>
          <p:cNvSpPr txBox="1">
            <a:spLocks/>
          </p:cNvSpPr>
          <p:nvPr/>
        </p:nvSpPr>
        <p:spPr bwMode="auto">
          <a:xfrm>
            <a:off x="5105400" y="590550"/>
            <a:ext cx="129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悔改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标题 1"/>
          <p:cNvSpPr txBox="1">
            <a:spLocks/>
          </p:cNvSpPr>
          <p:nvPr/>
        </p:nvSpPr>
        <p:spPr bwMode="auto">
          <a:xfrm>
            <a:off x="7010400" y="666750"/>
            <a:ext cx="2133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末日奖赏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Down Arrow 16"/>
          <p:cNvSpPr/>
          <p:nvPr/>
        </p:nvSpPr>
        <p:spPr>
          <a:xfrm rot="16200000">
            <a:off x="6387084" y="4261866"/>
            <a:ext cx="408432" cy="533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Down Arrow 17"/>
          <p:cNvSpPr/>
          <p:nvPr/>
        </p:nvSpPr>
        <p:spPr>
          <a:xfrm rot="16200000">
            <a:off x="6310884" y="2890266"/>
            <a:ext cx="408432" cy="533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Down Arrow 18"/>
          <p:cNvSpPr/>
          <p:nvPr/>
        </p:nvSpPr>
        <p:spPr>
          <a:xfrm rot="16200000">
            <a:off x="4558284" y="832866"/>
            <a:ext cx="408432" cy="533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Down Arrow 19"/>
          <p:cNvSpPr/>
          <p:nvPr/>
        </p:nvSpPr>
        <p:spPr>
          <a:xfrm rot="16200000">
            <a:off x="6463284" y="832866"/>
            <a:ext cx="408432" cy="533400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00550"/>
          </a:xfrm>
        </p:spPr>
        <p:txBody>
          <a:bodyPr/>
          <a:lstStyle/>
          <a:p>
            <a:pPr algn="l"/>
            <a:r>
              <a:rPr lang="en-US" sz="3600" b="1" dirty="0" smtClean="0"/>
              <a:t>2</a:t>
            </a:r>
            <a:r>
              <a:rPr lang="zh-CN" altLang="en-US" sz="3600" b="1" dirty="0" smtClean="0"/>
              <a:t>、什么是神的“任凭”</a:t>
            </a:r>
            <a:br>
              <a:rPr lang="zh-CN" altLang="en-US" sz="3600" b="1" dirty="0" smtClean="0"/>
            </a:b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en-US" sz="3600" b="1" dirty="0" smtClean="0"/>
              <a:t>24</a:t>
            </a:r>
            <a:r>
              <a:rPr lang="en-US" altLang="zh-CN" sz="3600" b="1" dirty="0" smtClean="0"/>
              <a:t>: </a:t>
            </a:r>
            <a:r>
              <a:rPr lang="zh-CN" altLang="en-US" sz="3600" b="1" dirty="0" smtClean="0"/>
              <a:t>神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任凭</a:t>
            </a:r>
            <a:r>
              <a:rPr lang="zh-CN" altLang="en-US" sz="3600" b="1" dirty="0" smtClean="0"/>
              <a:t>他们逞着心里的情欲行污秽的事</a:t>
            </a:r>
            <a:r>
              <a:rPr lang="en-US" sz="3600" b="1" dirty="0" smtClean="0"/>
              <a:t>…</a:t>
            </a: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en-US" sz="3600" b="1" dirty="0" smtClean="0"/>
              <a:t>26: </a:t>
            </a:r>
            <a:r>
              <a:rPr lang="zh-CN" altLang="en-US" sz="3600" b="1" dirty="0" smtClean="0"/>
              <a:t>神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任凭</a:t>
            </a:r>
            <a:r>
              <a:rPr lang="zh-CN" altLang="en-US" sz="3600" b="1" dirty="0" smtClean="0"/>
              <a:t>他们放纵可羞耻的情头</a:t>
            </a:r>
            <a:r>
              <a:rPr lang="en-US" sz="3600" b="1" dirty="0" smtClean="0"/>
              <a:t>……</a:t>
            </a: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en-US" sz="3600" b="1" dirty="0" smtClean="0"/>
              <a:t>28: </a:t>
            </a:r>
            <a:r>
              <a:rPr lang="zh-CN" altLang="en-US" sz="3600" b="1" dirty="0" smtClean="0"/>
              <a:t>神就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任凭</a:t>
            </a:r>
            <a:r>
              <a:rPr lang="zh-CN" altLang="en-US" sz="3600" b="1" dirty="0" smtClean="0"/>
              <a:t>他们存邪僻的心</a:t>
            </a:r>
            <a:r>
              <a:rPr lang="en-US" sz="3600" b="1" dirty="0" smtClean="0"/>
              <a:t>……</a:t>
            </a:r>
            <a:br>
              <a:rPr lang="en-US" sz="3600" b="1" dirty="0" smtClean="0"/>
            </a:b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zh-CN" altLang="en-US" sz="3600" b="1" dirty="0" smtClean="0"/>
              <a:t>任凭：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交出去；放弃；任其自流；不再拦阻</a:t>
            </a:r>
            <a:endParaRPr lang="zh-CN" alt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9575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3600" b="1" dirty="0" smtClean="0"/>
              <a:t>3</a:t>
            </a:r>
            <a:r>
              <a:rPr lang="zh-CN" altLang="en-US" sz="3600" b="1" dirty="0" smtClean="0"/>
              <a:t>、为什么“任凭”最</a:t>
            </a:r>
            <a:r>
              <a:rPr lang="zh-CN" altLang="en-US" sz="3600" b="1" dirty="0" smtClean="0"/>
              <a:t>可怕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1200" b="1" dirty="0" smtClean="0"/>
              <a:t/>
            </a:r>
            <a:br>
              <a:rPr lang="en-US" altLang="zh-CN" sz="1200" b="1" dirty="0" smtClean="0"/>
            </a:br>
            <a:r>
              <a:rPr lang="en-US" altLang="zh-CN" sz="3600" b="1" dirty="0" smtClean="0"/>
              <a:t>        </a:t>
            </a:r>
            <a:r>
              <a:rPr lang="zh-CN" altLang="en-US" sz="3600" b="1" dirty="0" smtClean="0"/>
              <a:t>一个人</a:t>
            </a:r>
            <a:r>
              <a:rPr lang="zh-CN" altLang="en-US" sz="3600" b="1" dirty="0" smtClean="0"/>
              <a:t>最危险的时候，不是神责备他，而是神不再责备他。</a:t>
            </a:r>
            <a:r>
              <a:rPr lang="zh-CN" altLang="en-US" sz="3600" b="1" dirty="0" smtClean="0">
                <a:solidFill>
                  <a:schemeClr val="accent6">
                    <a:lumMod val="50000"/>
                  </a:schemeClr>
                </a:solidFill>
              </a:rPr>
              <a:t>神不再拦阻，神不再光照，神不再管教</a:t>
            </a:r>
            <a:r>
              <a:rPr lang="zh-CN" altLang="en-US" sz="3600" b="1" dirty="0" smtClean="0"/>
              <a:t>，这才是真正可怕的</a:t>
            </a:r>
            <a:r>
              <a:rPr lang="zh-CN" altLang="en-US" sz="3600" b="1" dirty="0" smtClean="0"/>
              <a:t>审判。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F94DE62-692C-5CC5-E178-029A30853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7474"/>
            <a:ext cx="8229600" cy="579276"/>
          </a:xfrm>
        </p:spPr>
        <p:txBody>
          <a:bodyPr/>
          <a:lstStyle/>
          <a:p>
            <a:r>
              <a:rPr lang="zh-CN" altLang="en-US" b="1" dirty="0"/>
              <a:t>祈祷</a:t>
            </a:r>
            <a:r>
              <a:rPr lang="en-US" altLang="zh-CN" b="1" dirty="0"/>
              <a:t>/Prayer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0BE501A2-3EFA-0310-6D6A-5ACABD8CF2C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895351"/>
            <a:ext cx="9108504" cy="42481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778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r>
              <a:rPr lang="en-US" sz="3600" b="1" dirty="0" smtClean="0"/>
              <a:t>4</a:t>
            </a:r>
            <a:r>
              <a:rPr lang="zh-CN" altLang="en-US" sz="3600" b="1" dirty="0" smtClean="0"/>
              <a:t>、神的管教，其实是爱的记号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1600" b="1" dirty="0" smtClean="0"/>
              <a:t/>
            </a:r>
            <a:br>
              <a:rPr lang="zh-CN" altLang="en-US" sz="1600" b="1" dirty="0" smtClean="0"/>
            </a:br>
            <a:r>
              <a:rPr lang="zh-CN" altLang="en-US" sz="3600" b="1" dirty="0" smtClean="0"/>
              <a:t>来 </a:t>
            </a:r>
            <a:r>
              <a:rPr lang="en-US" sz="3600" b="1" dirty="0" smtClean="0"/>
              <a:t>12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5 </a:t>
            </a:r>
            <a:r>
              <a:rPr lang="zh-CN" altLang="en-US" sz="3600" b="1" dirty="0" smtClean="0"/>
              <a:t>我儿，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你不可轻看主的管教，被他责备的时候，也不可灰心</a:t>
            </a:r>
            <a:r>
              <a:rPr lang="zh-CN" altLang="en-US" sz="3600" b="1" dirty="0" smtClean="0"/>
              <a:t>。</a:t>
            </a:r>
            <a:r>
              <a:rPr lang="en-US" sz="3600" b="1" dirty="0" smtClean="0"/>
              <a:t>6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因为主所爱的他必管教，</a:t>
            </a:r>
            <a:r>
              <a:rPr lang="zh-CN" altLang="en-US" sz="3600" b="1" dirty="0" smtClean="0"/>
              <a:t>又鞭打凡所收纳的儿子。</a:t>
            </a:r>
            <a:r>
              <a:rPr lang="en-US" sz="3600" b="1" dirty="0" smtClean="0"/>
              <a:t>7</a:t>
            </a:r>
            <a:r>
              <a:rPr lang="zh-CN" altLang="en-US" sz="3600" b="1" dirty="0" smtClean="0"/>
              <a:t>你们所忍受的，是神管教你们，待你们如同待儿子。焉有儿子不被父亲管教的呢？</a:t>
            </a:r>
            <a:r>
              <a:rPr lang="en-US" sz="3600" b="1" dirty="0" smtClean="0"/>
              <a:t>8</a:t>
            </a:r>
            <a:r>
              <a:rPr lang="zh-CN" altLang="en-US" sz="3600" b="1" dirty="0" smtClean="0"/>
              <a:t>管教原是众子所共受的，你们若不受管教，就是私子，不是儿子了。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>
            <a:spLocks noGrp="1"/>
          </p:cNvSpPr>
          <p:nvPr>
            <p:ph type="title"/>
          </p:nvPr>
        </p:nvSpPr>
        <p:spPr>
          <a:xfrm>
            <a:off x="0" y="1"/>
            <a:ext cx="9144000" cy="2952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000" b="1" dirty="0" err="1">
                <a:latin typeface="汉仪中楷简" panose="02010604000101010101" pitchFamily="2" charset="-122"/>
                <a:ea typeface="汉仪中楷简" panose="02010604000101010101" pitchFamily="2" charset="-122"/>
                <a:cs typeface="Arial"/>
                <a:sym typeface="Arial"/>
              </a:rPr>
              <a:t>总结</a:t>
            </a:r>
            <a:r>
              <a:rPr lang="en-US" sz="4000" b="1" dirty="0"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4000" b="1" dirty="0">
                <a:latin typeface="Arial"/>
                <a:ea typeface="Arial"/>
                <a:cs typeface="Arial"/>
                <a:sym typeface="Arial"/>
              </a:rPr>
            </a:br>
            <a:r>
              <a:rPr lang="en-US" sz="4000" b="1" dirty="0" smtClean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Summary</a:t>
            </a:r>
            <a:endParaRPr sz="4000" dirty="0"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0" y="2343150"/>
            <a:ext cx="91440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 bwMode="auto">
          <a:xfrm>
            <a:off x="0" y="3105150"/>
            <a:ext cx="91440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36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7" name="标题 1"/>
          <p:cNvSpPr txBox="1">
            <a:spLocks/>
          </p:cNvSpPr>
          <p:nvPr/>
        </p:nvSpPr>
        <p:spPr bwMode="auto">
          <a:xfrm>
            <a:off x="0" y="2571750"/>
            <a:ext cx="9144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>
              <a:defRPr/>
            </a:pPr>
            <a:endParaRPr kumimoji="0" lang="zh-CN" alt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汉仪中楷简"/>
              <a:cs typeface="+mj-cs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 bwMode="auto">
          <a:xfrm>
            <a:off x="0" y="1962150"/>
            <a:ext cx="9144000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  <a:t/>
            </a:r>
            <a:br>
              <a:rPr kumimoji="0" lang="en-US" altLang="zh-CN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</a:br>
            <a:r>
              <a:rPr kumimoji="0" lang="zh-CN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  <a:t/>
            </a:r>
            <a:br>
              <a:rPr kumimoji="0" lang="zh-CN" altLang="en-US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汉仪中楷简"/>
                <a:cs typeface="+mj-cs"/>
              </a:rPr>
            </a:br>
            <a:endParaRPr kumimoji="0" lang="zh-CN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汉仪中楷简"/>
              <a:cs typeface="+mj-cs"/>
            </a:endParaRPr>
          </a:p>
        </p:txBody>
      </p:sp>
      <p:sp>
        <p:nvSpPr>
          <p:cNvPr id="8" name="标题 1"/>
          <p:cNvSpPr txBox="1">
            <a:spLocks/>
          </p:cNvSpPr>
          <p:nvPr/>
        </p:nvSpPr>
        <p:spPr bwMode="auto">
          <a:xfrm>
            <a:off x="0" y="1276350"/>
            <a:ext cx="9144000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标题 1"/>
          <p:cNvSpPr txBox="1">
            <a:spLocks/>
          </p:cNvSpPr>
          <p:nvPr/>
        </p:nvSpPr>
        <p:spPr bwMode="auto">
          <a:xfrm>
            <a:off x="533400" y="2038350"/>
            <a:ext cx="8001000" cy="310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005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一、不虔之</a:t>
            </a:r>
            <a:r>
              <a:rPr lang="zh-CN" altLang="en-US" sz="3600" b="1" dirty="0" smtClean="0"/>
              <a:t>罪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	</a:t>
            </a:r>
            <a:br>
              <a:rPr lang="en-US" sz="3600" b="1" dirty="0" smtClean="0"/>
            </a:br>
            <a:r>
              <a:rPr lang="en-US" sz="3600" b="1" dirty="0" smtClean="0"/>
              <a:t> 1</a:t>
            </a:r>
            <a:r>
              <a:rPr lang="zh-CN" altLang="en-US" sz="3600" b="1" dirty="0" smtClean="0"/>
              <a:t>、什么是</a:t>
            </a:r>
            <a:r>
              <a:rPr lang="zh-CN" altLang="en-US" sz="3600" b="1" dirty="0" smtClean="0"/>
              <a:t>“不虔”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/>
            </a:r>
            <a:br>
              <a:rPr lang="zh-CN" altLang="en-US" sz="3600" b="1" dirty="0" smtClean="0"/>
            </a:br>
            <a:r>
              <a:rPr lang="en-US" sz="3600" b="1" dirty="0" smtClean="0"/>
              <a:t>1</a:t>
            </a:r>
            <a:r>
              <a:rPr lang="zh-CN" altLang="en-US" sz="3600" b="1" dirty="0" smtClean="0"/>
              <a:t>：</a:t>
            </a:r>
            <a:r>
              <a:rPr lang="en-US" sz="3600" b="1" dirty="0" smtClean="0"/>
              <a:t>18“</a:t>
            </a:r>
            <a:r>
              <a:rPr lang="zh-CN" altLang="en-US" sz="3600" b="1" dirty="0" smtClean="0"/>
              <a:t>原来，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神的忿怒，从天上显明在一切不虔不义的人身上</a:t>
            </a:r>
            <a:r>
              <a:rPr lang="zh-CN" altLang="en-US" sz="3600" b="1" dirty="0" smtClean="0"/>
              <a:t>，就是那些行不义阻挡真理的人</a:t>
            </a:r>
            <a:r>
              <a:rPr lang="zh-CN" altLang="en-US" sz="3600" b="1" i="1" dirty="0" smtClean="0"/>
              <a:t>。</a:t>
            </a:r>
            <a:r>
              <a:rPr lang="en-US" sz="3600" b="1" dirty="0" smtClean="0"/>
              <a:t>”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248150"/>
          </a:xfrm>
        </p:spPr>
        <p:txBody>
          <a:bodyPr/>
          <a:lstStyle/>
          <a:p>
            <a:pPr algn="l"/>
            <a:r>
              <a:rPr lang="en-US" sz="3600" b="1" dirty="0" smtClean="0"/>
              <a:t>19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神的事情，人所能知道的，原显明在人心里</a:t>
            </a:r>
            <a:r>
              <a:rPr lang="zh-CN" altLang="en-US" sz="3600" b="1" dirty="0" smtClean="0"/>
              <a:t>。因为神已经给他们显明。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20</a:t>
            </a:r>
            <a:r>
              <a:rPr lang="zh-CN" altLang="en-US" sz="3600" b="1" dirty="0" smtClean="0"/>
              <a:t>自从造天地以来，神的永能和神性是明明可知的，虽是眼不能见，但借着所造之物，就可以晓得，叫人无可推诿。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pPr algn="l"/>
            <a:endParaRPr lang="zh-CN" altLang="en-US" sz="3600" b="1" dirty="0"/>
          </a:p>
        </p:txBody>
      </p:sp>
      <p:pic>
        <p:nvPicPr>
          <p:cNvPr id="2050" name="Picture 2" descr="E:\2026 证道\当神的任凭成为审判\bcd6aa1eb982d22587f033c28a3576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28750"/>
          </a:xfrm>
        </p:spPr>
        <p:txBody>
          <a:bodyPr/>
          <a:lstStyle/>
          <a:p>
            <a:pPr algn="l"/>
            <a:r>
              <a:rPr lang="en-US" sz="3600" b="1" dirty="0" smtClean="0"/>
              <a:t>2</a:t>
            </a:r>
            <a:r>
              <a:rPr lang="zh-CN" altLang="en-US" sz="3600" b="1" dirty="0" smtClean="0"/>
              <a:t>、中国文化中的“敬天”观念</a:t>
            </a:r>
            <a:endParaRPr lang="zh-CN" altLang="en-US" sz="3600" b="1" dirty="0"/>
          </a:p>
        </p:txBody>
      </p:sp>
      <p:sp>
        <p:nvSpPr>
          <p:cNvPr id="3" name="标题 1"/>
          <p:cNvSpPr txBox="1">
            <a:spLocks/>
          </p:cNvSpPr>
          <p:nvPr/>
        </p:nvSpPr>
        <p:spPr bwMode="auto">
          <a:xfrm>
            <a:off x="4648200" y="1123950"/>
            <a:ext cx="44958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eaLnBrk="0" hangingPunct="0"/>
            <a:r>
              <a:rPr lang="zh-CN" altLang="en-US" sz="3200" b="1" dirty="0" smtClean="0"/>
              <a:t>天佑下民，作之君，作之师，惟其克相上帝，宠绥四方。</a:t>
            </a:r>
            <a:endParaRPr lang="en-US" altLang="zh-CN" sz="3200" b="1" dirty="0" smtClean="0"/>
          </a:p>
          <a:p>
            <a:pPr lvl="0" eaLnBrk="0" hangingPunct="0"/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——《</a:t>
            </a:r>
            <a:r>
              <a:rPr lang="zh-CN" altLang="en-US" sz="3200" b="1" dirty="0" smtClean="0">
                <a:latin typeface="+mj-lt"/>
                <a:ea typeface="+mj-ea"/>
                <a:cs typeface="+mj-cs"/>
              </a:rPr>
              <a:t>周书</a:t>
            </a: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》</a:t>
            </a:r>
          </a:p>
          <a:p>
            <a:pPr lvl="0" eaLnBrk="0" hangingPunct="0"/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eaLnBrk="0" hangingPunct="0"/>
            <a:r>
              <a:rPr lang="zh-CN" altLang="en-US" sz="3200" b="1" dirty="0" smtClean="0"/>
              <a:t>奉天承运，皇帝召曰：</a:t>
            </a:r>
            <a:endParaRPr lang="en-US" altLang="zh-CN" sz="3200" b="1" dirty="0" smtClean="0"/>
          </a:p>
          <a:p>
            <a:pPr lvl="0" eaLnBrk="0" hangingPunct="0"/>
            <a:r>
              <a:rPr lang="en-US" altLang="zh-CN" sz="3200" b="1" dirty="0">
                <a:latin typeface="+mj-lt"/>
                <a:ea typeface="+mj-ea"/>
                <a:cs typeface="+mj-cs"/>
              </a:rPr>
              <a:t> </a:t>
            </a:r>
            <a:r>
              <a:rPr lang="en-US" altLang="zh-CN" sz="3200" b="1" dirty="0" smtClean="0">
                <a:latin typeface="+mj-lt"/>
                <a:ea typeface="+mj-ea"/>
                <a:cs typeface="+mj-cs"/>
              </a:rPr>
              <a:t>           ——</a:t>
            </a:r>
            <a:r>
              <a:rPr lang="zh-CN" altLang="en-US" sz="3200" b="1" dirty="0" smtClean="0">
                <a:latin typeface="+mj-lt"/>
                <a:ea typeface="+mj-ea"/>
                <a:cs typeface="+mj-cs"/>
              </a:rPr>
              <a:t>圣旨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074" name="Picture 2" descr="E:\2026 证道\当神的任凭成为审判\kmm5uA751Ze0Ftoo5VqNylK3IHm8JRLCS44hpFqx8JFvgeV3_VecefIlB_Kz0SqJZ_a77NcGEvQoooeVE7iQIIcN2I-ZF5CRfF1pdsJ2co7wwHy2ujUQ_wlcI9IEMfqLSq7fdODI6IuxZlVtWramR7FilEMve--PiaTllFNi2_riy6C7T0k910VcwcUTKMd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428750"/>
            <a:ext cx="4267201" cy="3714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7909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传</a:t>
            </a:r>
            <a:r>
              <a:rPr lang="en-US" altLang="zh-CN" sz="3600" b="1" dirty="0" smtClean="0"/>
              <a:t>3</a:t>
            </a:r>
            <a:r>
              <a:rPr lang="zh-CN" altLang="en-US" sz="3600" b="1" dirty="0" smtClean="0"/>
              <a:t>：</a:t>
            </a:r>
            <a:r>
              <a:rPr lang="en-US" altLang="zh-CN" sz="3600" b="1" dirty="0" smtClean="0"/>
              <a:t>11 </a:t>
            </a:r>
            <a:r>
              <a:rPr lang="zh-CN" altLang="en-US" sz="3600" b="1" dirty="0" smtClean="0"/>
              <a:t>神造万物，各按其时成为美好。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又将永生</a:t>
            </a:r>
            <a:r>
              <a:rPr lang="zh-CN" altLang="en-US" sz="3600" b="1" dirty="0" smtClean="0"/>
              <a:t>安置在世人心里。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81550"/>
          </a:xfrm>
        </p:spPr>
        <p:txBody>
          <a:bodyPr/>
          <a:lstStyle/>
          <a:p>
            <a:pPr algn="l"/>
            <a:r>
              <a:rPr lang="en-US" sz="3600" b="1" dirty="0" smtClean="0"/>
              <a:t>3</a:t>
            </a:r>
            <a:r>
              <a:rPr lang="zh-CN" altLang="en-US" sz="3600" b="1" dirty="0" smtClean="0"/>
              <a:t>、不是</a:t>
            </a:r>
            <a:r>
              <a:rPr lang="zh-CN" altLang="en-US" sz="3600" b="1" dirty="0" smtClean="0"/>
              <a:t>不能认识神，而是不愿认识神。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18</a:t>
            </a:r>
            <a:r>
              <a:rPr lang="zh-CN" altLang="en-US" sz="3600" b="1" dirty="0" smtClean="0"/>
              <a:t>原来神的忿怒，从天上显明在一切不虔不义的人身上，就是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那些行不义阻挡真理的人</a:t>
            </a:r>
            <a:r>
              <a:rPr lang="zh-CN" altLang="en-US" sz="3600" b="1" dirty="0" smtClean="0"/>
              <a:t>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阻挡：在希腊原文有：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压制；控制住，故意不让它出来；明知道却压着不接受之意</a:t>
            </a:r>
            <a:r>
              <a:rPr lang="zh-CN" altLang="en-US" sz="3600" b="1" dirty="0" smtClean="0"/>
              <a:t>。</a:t>
            </a: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19550"/>
          </a:xfrm>
        </p:spPr>
        <p:txBody>
          <a:bodyPr/>
          <a:lstStyle/>
          <a:p>
            <a:pPr algn="l"/>
            <a:r>
              <a:rPr lang="zh-CN" altLang="en-US" sz="3600" b="1" dirty="0" smtClean="0"/>
              <a:t>二、不义之罪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en-US" sz="3600" b="1" dirty="0" smtClean="0"/>
              <a:t>21</a:t>
            </a:r>
            <a:r>
              <a:rPr lang="zh-CN" altLang="en-US" sz="3600" b="1" dirty="0" smtClean="0"/>
              <a:t>因为他们虽然知道神，却不当作神荣耀他，也不感谢他。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他们的思念变为虚妄，无知的心就昏暗了</a:t>
            </a:r>
            <a:r>
              <a:rPr lang="zh-CN" altLang="en-US" sz="3600" b="1" dirty="0" smtClean="0"/>
              <a:t>。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endParaRPr lang="zh-CN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415697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28700</TotalTime>
  <Words>310</Words>
  <Application>Microsoft Office PowerPoint</Application>
  <PresentationFormat>On-screen Show (16:9)</PresentationFormat>
  <Paragraphs>43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主题</vt:lpstr>
      <vt:lpstr>当神的任凭成为审判 罗1：18-32</vt:lpstr>
      <vt:lpstr>祈祷/Prayer</vt:lpstr>
      <vt:lpstr>一、不虔之罪    1、什么是“不虔”  1：18“原来，神的忿怒，从天上显明在一切不虔不义的人身上，就是那些行不义阻挡真理的人。”</vt:lpstr>
      <vt:lpstr>19神的事情，人所能知道的，原显明在人心里。因为神已经给他们显明。  20自从造天地以来，神的永能和神性是明明可知的，虽是眼不能见，但借着所造之物，就可以晓得，叫人无可推诿。</vt:lpstr>
      <vt:lpstr>Slide 5</vt:lpstr>
      <vt:lpstr>2、中国文化中的“敬天”观念</vt:lpstr>
      <vt:lpstr>传3：11 神造万物，各按其时成为美好。又将永生安置在世人心里。</vt:lpstr>
      <vt:lpstr>3、不是不能认识神，而是不愿认识神。  18原来神的忿怒，从天上显明在一切不虔不义的人身上，就是那些行不义阻挡真理的人。 阻挡：在希腊原文有：压制；控制住，故意不让它出来；明知道却压着不接受之意。</vt:lpstr>
      <vt:lpstr>二、不义之罪  21因为他们虽然知道神，却不当作神荣耀他，也不感谢他。他们的思念变为虚妄，无知的心就昏暗了。 </vt:lpstr>
      <vt:lpstr>1、偶像取代真神  21因为他们虽然知道神，却不当作神荣耀他，也不感谢他。他们的思念变为虚妄，无知的心就昏暗了。 22自称为聪明，反成了愚拙，23将不能朽坏之神的荣耀变为偶像，仿佛必朽坏的人，和飞禽走兽昆虫的样式。</vt:lpstr>
      <vt:lpstr>2、情欲开始辖制人  24所以神任凭他们，逞着心里的情欲行污秽的事，以致彼此玷辱自己的身体……26因此神任凭他们放纵可羞耻的情欲。他们的女人，把顺性的用处，变为逆性的用处。 27男人也是如此，弃了女人顺性的用处，欲火攻心，彼此贪恋，男和男行可羞耻的事，就在自己身上受这妄为当得的报应。</vt:lpstr>
      <vt:lpstr>3. 人际关系与社会秩序的崩塌  28他们既然故意不认识神，神就任凭他们存邪僻的心行那些不合理的事，29装满了各样不义，邪恶，贪婪，恶毒。满心是嫉妒，凶杀，争竞，诡诈，毒恨。30又是谗毁的，背后说人的，怨恨神的，侮慢人的，狂傲的，自夸的，捏造恶事的，违背父母的，31无知的，背约的，无亲情的，不怜悯人的。</vt:lpstr>
      <vt:lpstr>三、最可怕的审判，是神的“任凭”  1:18：原来，神的忿怒，从天上显明在一切不虔不义的人身上，就是那些行不义阻挡真理的人。</vt:lpstr>
      <vt:lpstr>1、什么是神的忿怒？</vt:lpstr>
      <vt:lpstr>上帝的审判</vt:lpstr>
      <vt:lpstr>非基督徒犯罪</vt:lpstr>
      <vt:lpstr>基督徒犯罪</vt:lpstr>
      <vt:lpstr>2、什么是神的“任凭”  24: 神任凭他们逞着心里的情欲行污秽的事… 26: 神任凭他们放纵可羞耻的情头…… 28: 神就任凭他们存邪僻的心……  任凭：交出去；放弃；任其自流；不再拦阻</vt:lpstr>
      <vt:lpstr>3、为什么“任凭”最可怕          一个人最危险的时候，不是神责备他，而是神不再责备他。神不再拦阻，神不再光照，神不再管教，这才是真正可怕的审判。</vt:lpstr>
      <vt:lpstr>4、神的管教，其实是爱的记号  来 12：5 我儿，你不可轻看主的管教，被他责备的时候，也不可灰心。6因为主所爱的他必管教，又鞭打凡所收纳的儿子。7你们所忍受的，是神管教你们，待你们如同待儿子。焉有儿子不被父亲管教的呢？8管教原是众子所共受的，你们若不受管教，就是私子，不是儿子了。</vt:lpstr>
      <vt:lpstr>总结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20:3 除了我以外，你不可有别的神。20:4 不可为自己雕刻偶像；也不可做甚么形像彷佛上天、下地和地底下、水中的百物.  20:7 不可妄称耶和华你　神的名；因为妄称耶和华名的，耶和华必不以他为无罪。不可妄称耶和华你　神的名；因为妄称耶和华名的，耶和华必不以他为无罪。 </dc:title>
  <dc:creator>peter tian</dc:creator>
  <cp:lastModifiedBy>peter tian</cp:lastModifiedBy>
  <cp:revision>1606</cp:revision>
  <dcterms:modified xsi:type="dcterms:W3CDTF">2026-05-23T14:16:50Z</dcterms:modified>
</cp:coreProperties>
</file>