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2" r:id="rId1"/>
    <p:sldMasterId id="2147483889" r:id="rId2"/>
  </p:sldMasterIdLst>
  <p:notesMasterIdLst>
    <p:notesMasterId r:id="rId19"/>
  </p:notesMasterIdLst>
  <p:sldIdLst>
    <p:sldId id="286" r:id="rId3"/>
    <p:sldId id="4464" r:id="rId4"/>
    <p:sldId id="4465" r:id="rId5"/>
    <p:sldId id="4466" r:id="rId6"/>
    <p:sldId id="4467" r:id="rId7"/>
    <p:sldId id="4468" r:id="rId8"/>
    <p:sldId id="4469" r:id="rId9"/>
    <p:sldId id="4470" r:id="rId10"/>
    <p:sldId id="4471" r:id="rId11"/>
    <p:sldId id="4472" r:id="rId12"/>
    <p:sldId id="4473" r:id="rId13"/>
    <p:sldId id="4474" r:id="rId14"/>
    <p:sldId id="4475" r:id="rId15"/>
    <p:sldId id="4476" r:id="rId16"/>
    <p:sldId id="4477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imSun" panose="02010600030101010101" pitchFamily="2" charset="-12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1" roundtripDataSignature="AMtx7mgdEat+eZQFxADYQwUL/EyTOVIJ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A5931A-CAD5-4297-B99F-209BE338CF0C}">
  <a:tblStyle styleId="{70A5931A-CAD5-4297-B99F-209BE338CF0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E7E6"/>
          </a:solidFill>
        </a:fill>
      </a:tcStyle>
    </a:wholeTbl>
    <a:band1H>
      <a:tcTxStyle/>
      <a:tcStyle>
        <a:tcBdr/>
        <a:fill>
          <a:solidFill>
            <a:srgbClr val="E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10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10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10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62">
            <a:extLst>
              <a:ext uri="{FF2B5EF4-FFF2-40B4-BE49-F238E27FC236}">
                <a16:creationId xmlns:a16="http://schemas.microsoft.com/office/drawing/2014/main" id="{FDAC0D6E-FDB8-F5AC-96F8-432BC0581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7651" name="Shape 163">
            <a:extLst>
              <a:ext uri="{FF2B5EF4-FFF2-40B4-BE49-F238E27FC236}">
                <a16:creationId xmlns:a16="http://schemas.microsoft.com/office/drawing/2014/main" id="{3DE95BC4-A669-22CD-FFA4-4E7647FC10B8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B，顺服的果效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1，大喊，角声拖长，制造恐慌与混乱，城墙倒，fall flat, 除了喇合的墙, 神代我们争战，因为我们虽然在血气中行事，却不凭着血气争战。 我们争战的兵器本不是属血气的，乃是在　神面前有能力，可以攻破坚固的营垒，”哥林多后书 10:3-4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不同解释，吹角大喊，四万人脚步，地基不稳，取悦于科学至上的潮流，著名考古学家 Garstang 于一九三○年起，在此区进行发掘及研究，发现耶利哥城墙有突然震毁的迹象（约发生于主前一四○○年，与约书亚同时）。信和顺服，1+1=3，A+ B = z，我们的耶城也倒。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166">
            <a:extLst>
              <a:ext uri="{FF2B5EF4-FFF2-40B4-BE49-F238E27FC236}">
                <a16:creationId xmlns:a16="http://schemas.microsoft.com/office/drawing/2014/main" id="{B4F27C7C-AECF-5C71-C340-F4C37F785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9699" name="Shape 167">
            <a:extLst>
              <a:ext uri="{FF2B5EF4-FFF2-40B4-BE49-F238E27FC236}">
                <a16:creationId xmlns:a16="http://schemas.microsoft.com/office/drawing/2014/main" id="{5112A81A-3883-9442-3824-7C81160263BE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C，不顺服的后果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1，毁灭，血腥？无公义无爱，敬拜当地神明相关的作风，宗教的奸淫，孩童献祭，吞吃居民，拒绝悔改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2，头生的，金银，值钱的归耶和华，就这次，奉献（需信心执行神的命令）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3，不拿可毁灭的，示拿衣服，坏的宗教传统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4，亚干都拿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5，和喇合对比，我们信服成以色列人。妓女军人，外邦犹大族，信不信。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6，艾城失败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70">
            <a:extLst>
              <a:ext uri="{FF2B5EF4-FFF2-40B4-BE49-F238E27FC236}">
                <a16:creationId xmlns:a16="http://schemas.microsoft.com/office/drawing/2014/main" id="{BE937E9C-8E71-C10A-A184-B9A429790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Shape 171">
            <a:extLst>
              <a:ext uri="{FF2B5EF4-FFF2-40B4-BE49-F238E27FC236}">
                <a16:creationId xmlns:a16="http://schemas.microsoft.com/office/drawing/2014/main" id="{87A076B9-E68A-59C9-1604-A475815D99ED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2，“亚哈在位的时候，有伯特利人希伊勒重修耶利哥城；立根基的时候，丧了长子亚比兰；安门的时候，丧了幼子西割，正如耶和华藉嫩的儿子约书亚所说的话。”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列王纪上 16:34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“我－耶和华说过的必定成就，必照话而行，必不返回，必不顾惜，也不后悔。……。」”以西结书 24:14 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hape 174">
            <a:extLst>
              <a:ext uri="{FF2B5EF4-FFF2-40B4-BE49-F238E27FC236}">
                <a16:creationId xmlns:a16="http://schemas.microsoft.com/office/drawing/2014/main" id="{3E23AA08-8D00-5591-2348-5655C7F35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Shape 175">
            <a:extLst>
              <a:ext uri="{FF2B5EF4-FFF2-40B4-BE49-F238E27FC236}">
                <a16:creationId xmlns:a16="http://schemas.microsoft.com/office/drawing/2014/main" id="{34E835A3-DDD7-2145-6EF4-80E156D1CAC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D，顺服的奖赏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经文：“耶和华与约书亚同在，约书亚的声名传扬遍地。”约书亚记 6:27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申31:23“耶和华嘱咐嫩的儿子约书亚说：「你当刚强壮胆，因为你必领以色列人进我所起誓应许他们的地；我必与你同在。」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hape 178">
            <a:extLst>
              <a:ext uri="{FF2B5EF4-FFF2-40B4-BE49-F238E27FC236}">
                <a16:creationId xmlns:a16="http://schemas.microsoft.com/office/drawing/2014/main" id="{F411487C-D659-28CF-3FA4-DE194567C8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3" name="Shape 179">
            <a:extLst>
              <a:ext uri="{FF2B5EF4-FFF2-40B4-BE49-F238E27FC236}">
                <a16:creationId xmlns:a16="http://schemas.microsoft.com/office/drawing/2014/main" id="{EC296D6A-D5BC-7DBB-A228-314A6332A79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总结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今天神也应许我们，在迦南安息的路上与我们同在，只要我们信靠顺服，攻克我们的耶利哥。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125">
            <a:extLst>
              <a:ext uri="{FF2B5EF4-FFF2-40B4-BE49-F238E27FC236}">
                <a16:creationId xmlns:a16="http://schemas.microsoft.com/office/drawing/2014/main" id="{58D60D58-9289-DD16-BF30-F332FBDB6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3" name="Shape 126">
            <a:extLst>
              <a:ext uri="{FF2B5EF4-FFF2-40B4-BE49-F238E27FC236}">
                <a16:creationId xmlns:a16="http://schemas.microsoft.com/office/drawing/2014/main" id="{EE20756C-BFB7-0041-B914-0FB2524CEDB9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1， 背景：出埃进迦，, 奶与密，摩西何西阿，约书亚耶稣，没吗哪，奋战迦南，不是无人地，第一耶利哥。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2，经文“耶利哥的城门因以色列人就关得严紧，无人出入。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耶利哥：X城广大坚固高得通天，埃斯苏旦废墟，30古城，更高，12-15-6-30，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3，软弱，40年，武器，伟人蚱蜢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4，象征：弟兄姐妹，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  a，里面耶利哥：撒但罪恶救，进迦南，丰盛安息，罪阻碍，诗91:2: 祂是我的避难所，是我是山寨，苦毒，贪婪，仇恨，矫傲，忧虑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  b，外面耶利哥：工作，项目，惧怕挑战，婚姻家庭，身体软弱，国际形势，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  不得丰盛安息，例。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祷告：我们的耶城，亮光，如何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32">
            <a:extLst>
              <a:ext uri="{FF2B5EF4-FFF2-40B4-BE49-F238E27FC236}">
                <a16:creationId xmlns:a16="http://schemas.microsoft.com/office/drawing/2014/main" id="{5A2BC927-0995-4B5F-1506-4EF722A89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5" name="Shape 133">
            <a:extLst>
              <a:ext uri="{FF2B5EF4-FFF2-40B4-BE49-F238E27FC236}">
                <a16:creationId xmlns:a16="http://schemas.microsoft.com/office/drawing/2014/main" id="{F41AE71C-0E79-9585-42EC-DD53F3185A91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A, 胜者的态度迎战（有后台，Ali)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1，先知性预言，看哪…已经，未战得胜，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2，约书亚纳闷，应许无论那里和你同在，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3，羊角和银号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4，耶稣得胜，我们也，面对苦难，胜了世界，面对死亡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36">
            <a:extLst>
              <a:ext uri="{FF2B5EF4-FFF2-40B4-BE49-F238E27FC236}">
                <a16:creationId xmlns:a16="http://schemas.microsoft.com/office/drawing/2014/main" id="{2989518F-0E0A-F358-DC0C-2A9067219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Shape 137">
            <a:extLst>
              <a:ext uri="{FF2B5EF4-FFF2-40B4-BE49-F238E27FC236}">
                <a16:creationId xmlns:a16="http://schemas.microsoft.com/office/drawing/2014/main" id="{6C8C84FC-C7AA-972A-FA20-7694D167225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B,  神是我们的帮助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1，约柜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2，七的应用，启示录经常用七，共52次，七福，七教会，七灵，七金灯台，七印……-完全，造天地七天-新的开始，这里七日不守安息日-将来在迦南得安息，神同在-新开始完全安息。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3，元帅：他回答说：「不是的，我来是要作耶和华军队的元帅。」……」”约书亚记 5:14 a ，基督怎样是以色列人的元帅，也照样是我们的元帅（来二10）。“耶稣对他说：「收刀入鞘吧！凡动刀的，必死在刀下。 你想，我不能求我父现在为我差遣十二营多天使来吗？”马太福音 26:52，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4，攻克我们的耶利哥需要神参与，项目（神给一点智慧），行医不行，生意，管教孩子，神要我们靠，软弱好，摩西击盘石，不是倚靠势力，关系，不是倚靠才能，证书乃是倚靠我的灵方能成事。”撒迦利亚书 4:6 ，“有人靠车，有人靠马， 但我们要提到耶和华－我们　神的名。”诗篇 20:7 。得不到因靠自己靠不住，例：姚美珍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41">
            <a:extLst>
              <a:ext uri="{FF2B5EF4-FFF2-40B4-BE49-F238E27FC236}">
                <a16:creationId xmlns:a16="http://schemas.microsoft.com/office/drawing/2014/main" id="{20B7B54E-EE44-EF60-70FD-71EE32F6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7411" name="Shape 142">
            <a:extLst>
              <a:ext uri="{FF2B5EF4-FFF2-40B4-BE49-F238E27FC236}">
                <a16:creationId xmlns:a16="http://schemas.microsoft.com/office/drawing/2014/main" id="{6D5EBC58-8669-47FA-853F-A94408D978BF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A，信心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1，听就行 So,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2，你信吗，你发问：丧胆，士气，割礼，逾越节，2 ／40，纳闷，现在绕？射箭，冲出城？离谱。“人不可自欺。你们中间若有人在这世界自以为有智慧，倒不如变作愚拙，好成为有智慧的。 因这世界的智慧，在　神看是愚拙。如经上记着说：「主叫有智慧的，中了自己的诡计」；”哥林多前书 3:18-19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3，约书亚元帅有经验，也许不理解但信，传话，全盘，理解不需信，ifs ands or buts. So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天地要废去，我的话却不能废去。」”马太福音 24:35 毫无疑问．。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“你要专心仰赖（ trust）耶和华， 不可倚靠自己的聪明， 在你一切所行的事上都要认定他， 他必指引你的路。”箴言 3:5-6。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如不信，不让为主，没有约，没有关系，在需要攻克难关时，我们的耶利哥时，临时抱佛脚对主耶稣行不通。拜偶像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B, 信心的操练，承认需要，因罪和无能，逾越节（承认需拯救），割礼（有约），有关系，不是法律，申30 心的割礼，新约，你们在他里面也受了不是人手所行的割礼，乃是基督使你们脱去肉体情欲的割礼。”歌罗西书 2:11 ，割肉体的一部分，血气，“而且属肉体的人不能得　神的喜欢。”罗马书 8:8 。），如何行基督的割礼，让神的意含逐渐替换肉体的意念．我们的思想意念被神的意念代替，我们的眼，耳，嘴被神的话，圣诗，见证所围绕，象一首我喜欢的歌，聖灵之歌：願神爱子以祂的聖灵，和祂慈爱环绕你，象约柜围绕我里面的耶利哥，神的话和灵，逐渐我们里面的耶利哥城墙会完全倒塌，石心变成肉心，以基督的心为心。11/19。攻耶利哥前来到主前，不急攻，求神如何和为何攻，打仗前，我们生活也是，求神先，陈吉松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45">
            <a:extLst>
              <a:ext uri="{FF2B5EF4-FFF2-40B4-BE49-F238E27FC236}">
                <a16:creationId xmlns:a16="http://schemas.microsoft.com/office/drawing/2014/main" id="{01C66056-0437-3CF5-0159-4B6208A89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Shape 146">
            <a:extLst>
              <a:ext uri="{FF2B5EF4-FFF2-40B4-BE49-F238E27FC236}">
                <a16:creationId xmlns:a16="http://schemas.microsoft.com/office/drawing/2014/main" id="{66F68E40-EDB6-E381-A400-8B2F05749654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B，神是信实的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-守约，喇合和探子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-有能：“你们当晓得耶和华是　神！ 我们是他造的，也是属他的； 我们是他的民，也是他草场的羊。”诗篇 100:3.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- 神知道你的需要，爱你，帮你攻你的耶利哥，“然而，靠着爱我们的主，在这一切的事上已经得胜有余了。”罗马书 8:37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50">
            <a:extLst>
              <a:ext uri="{FF2B5EF4-FFF2-40B4-BE49-F238E27FC236}">
                <a16:creationId xmlns:a16="http://schemas.microsoft.com/office/drawing/2014/main" id="{8E1D01DF-EA5E-2E85-0F56-D3EA292E9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7" name="Shape 151">
            <a:extLst>
              <a:ext uri="{FF2B5EF4-FFF2-40B4-BE49-F238E27FC236}">
                <a16:creationId xmlns:a16="http://schemas.microsoft.com/office/drawing/2014/main" id="{C1B12485-D40D-7E3F-A1A7-9330CF7C508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A，顺服是听了吃行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1，说完话…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154">
            <a:extLst>
              <a:ext uri="{FF2B5EF4-FFF2-40B4-BE49-F238E27FC236}">
                <a16:creationId xmlns:a16="http://schemas.microsoft.com/office/drawing/2014/main" id="{9F40732B-CD48-D2DC-C7AB-F9070C574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5" name="Shape 155">
            <a:extLst>
              <a:ext uri="{FF2B5EF4-FFF2-40B4-BE49-F238E27FC236}">
                <a16:creationId xmlns:a16="http://schemas.microsoft.com/office/drawing/2014/main" id="{C31FD79C-D0EE-F8C4-BAB7-8D9D1BB89A8C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2，我们会问为什么，为什么？三天嘲笑，神有祂的时间，等七天，9/11报仇，以色列军队入境，信心考验是顺服，支票，七天指每天，我们需要信心走每天的路。我不知明天的道路，但我知谁掌管明天。“所以，不要为明天忧虑，因为明天自有明天的忧虑；一天的难处一天当就够了。」”马太福音 6:34 ，四个七-完全信服，没回意，约拒为你争战，祷告后没音汛，神在工作，替你围城，耶稣已经给我们看到顺服最完全的榜样。“他本有　神的形象， 不以自己与　神同等为强夺的； 反倒虚己， 取了奴仆的形象， 成为人的样式； 既有人的样子，就自己卑微， 存心顺服，以至于死， 且死在十字架上。”腓立比书 2:6-8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158">
            <a:extLst>
              <a:ext uri="{FF2B5EF4-FFF2-40B4-BE49-F238E27FC236}">
                <a16:creationId xmlns:a16="http://schemas.microsoft.com/office/drawing/2014/main" id="{386DE261-A1BE-82E4-B07F-B582D0B0A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Shape 159">
            <a:extLst>
              <a:ext uri="{FF2B5EF4-FFF2-40B4-BE49-F238E27FC236}">
                <a16:creationId xmlns:a16="http://schemas.microsoft.com/office/drawing/2014/main" id="{BA532407-54E3-71BD-49DB-2D3294EE6AA8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3，攻克耶利神人同行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没有上帝我们做不到，没有我们上帝不会去做，绕-倒，说圣洁，手机刷到那里须我们，愿意脱鞋吗？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4，摩西五经结束，历史书开始，行动，三年重建，门徒训练装备很久了明年走出教会，近远，同异，宣教周，3500，神的旨意：去，行，成熟。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9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9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2" name="Google Shape;1062;p9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9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07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10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9" name="Google Shape;1119;p10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0" name="Google Shape;1120;p10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0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ngbat_hd.png" descr="dingbat_hd.png">
            <a:extLst>
              <a:ext uri="{FF2B5EF4-FFF2-40B4-BE49-F238E27FC236}">
                <a16:creationId xmlns:a16="http://schemas.microsoft.com/office/drawing/2014/main" id="{0AC6ED8C-727A-40E9-9257-96D7D484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9" y="3692525"/>
            <a:ext cx="53768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727200" y="1600200"/>
            <a:ext cx="8737600" cy="1981200"/>
          </a:xfrm>
          <a:prstGeom prst="rect">
            <a:avLst/>
          </a:prstGeom>
        </p:spPr>
        <p:txBody>
          <a:bodyPr anchor="b"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7200" y="4152900"/>
            <a:ext cx="87376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C317BCE-49CE-7AA5-4D04-CDE21E200F9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5962888" y="6596896"/>
            <a:ext cx="278924" cy="287258"/>
          </a:xfr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>
              <a:defRPr/>
            </a:pPr>
            <a:fld id="{93BB5B0A-57AA-45D4-A833-91DC723760E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47842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1219200" y="-241300"/>
            <a:ext cx="9753600" cy="68697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oefler Text"/>
            </a:endParaRPr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727200" y="5143500"/>
            <a:ext cx="8737600" cy="819150"/>
          </a:xfrm>
          <a:prstGeom prst="rect">
            <a:avLst/>
          </a:prstGeom>
        </p:spPr>
        <p:txBody>
          <a:bodyPr/>
          <a:lstStyle>
            <a:lvl1pPr>
              <a:defRPr sz="53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27200" y="5956300"/>
            <a:ext cx="8737600" cy="457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23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2ACD9EE0-9B1E-E876-5EC3-6B0F2E0B8532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xfrm>
            <a:off x="5962889" y="6600071"/>
            <a:ext cx="278923" cy="287258"/>
          </a:xfr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>
              <a:defRPr/>
            </a:pPr>
            <a:fld id="{A7CABC1F-1D18-4B19-BCA8-00A743157C4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004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193800" y="2654300"/>
            <a:ext cx="9810750" cy="1555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47E8F92-3FD4-109F-4093-EA727618A49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FFA4-6F13-4F40-A146-D5C848D172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8448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idx="21"/>
          </p:nvPr>
        </p:nvSpPr>
        <p:spPr>
          <a:xfrm>
            <a:off x="5549591" y="762000"/>
            <a:ext cx="7781304" cy="548062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oefler Text"/>
            </a:endParaRPr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723900" y="1854200"/>
            <a:ext cx="5670550" cy="1714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900" y="3575050"/>
            <a:ext cx="5670550" cy="24066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/>
            </a:lvl1pPr>
            <a:lvl2pPr marL="0" indent="0" algn="ctr">
              <a:spcBef>
                <a:spcPts val="0"/>
              </a:spcBef>
              <a:buSzTx/>
              <a:buNone/>
              <a:defRPr sz="2500"/>
            </a:lvl2pPr>
            <a:lvl3pPr marL="0" indent="0" algn="ctr">
              <a:spcBef>
                <a:spcPts val="0"/>
              </a:spcBef>
              <a:buSzTx/>
              <a:buNone/>
              <a:defRPr sz="2500"/>
            </a:lvl3pPr>
            <a:lvl4pPr marL="0" indent="0" algn="ctr">
              <a:spcBef>
                <a:spcPts val="0"/>
              </a:spcBef>
              <a:buSzTx/>
              <a:buNone/>
              <a:defRPr sz="2500"/>
            </a:lvl4pPr>
            <a:lvl5pPr marL="0" indent="0" algn="ctr">
              <a:spcBef>
                <a:spcPts val="0"/>
              </a:spcBef>
              <a:buSz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68A2AB0-9A1A-B37F-D03A-09C95C27C011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ED07-6348-447F-8863-6981815F748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2317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8A0EC088-0420-1933-8E49-B7F73818032C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7378-91BB-46F1-ADA4-DE7DD856904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5295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1193800" y="2165350"/>
            <a:ext cx="9810750" cy="3949700"/>
          </a:xfrm>
          <a:prstGeom prst="rect">
            <a:avLst/>
          </a:prstGeom>
        </p:spPr>
        <p:txBody>
          <a:bodyPr/>
          <a:lstStyle>
            <a:lvl1pPr marL="292100" indent="-292100">
              <a:spcBef>
                <a:spcPts val="1950"/>
              </a:spcBef>
              <a:buBlip>
                <a:blip r:embed="rId3"/>
              </a:buBlip>
              <a:defRPr sz="2500"/>
            </a:lvl1pPr>
            <a:lvl2pPr marL="584200" indent="-292100">
              <a:spcBef>
                <a:spcPts val="1950"/>
              </a:spcBef>
              <a:buBlip>
                <a:blip r:embed="rId3"/>
              </a:buBlip>
              <a:defRPr sz="2500"/>
            </a:lvl2pPr>
            <a:lvl3pPr marL="876300" indent="-292100">
              <a:spcBef>
                <a:spcPts val="1950"/>
              </a:spcBef>
              <a:buBlip>
                <a:blip r:embed="rId3"/>
              </a:buBlip>
              <a:defRPr sz="2500"/>
            </a:lvl3pPr>
            <a:lvl4pPr marL="1168400" indent="-292100">
              <a:spcBef>
                <a:spcPts val="1950"/>
              </a:spcBef>
              <a:buBlip>
                <a:blip r:embed="rId3"/>
              </a:buBlip>
              <a:defRPr sz="2500"/>
            </a:lvl4pPr>
            <a:lvl5pPr marL="1460500" indent="-292100">
              <a:spcBef>
                <a:spcPts val="1950"/>
              </a:spcBef>
              <a:buBlip>
                <a:blip r:embed="rId3"/>
              </a:buBlip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06A2BE50-DF0E-D68B-EBB6-9D529DE8DC2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52B9-DBEF-49A3-A9AB-7880B21EBA5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15640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21"/>
          </p:nvPr>
        </p:nvSpPr>
        <p:spPr>
          <a:xfrm>
            <a:off x="6165850" y="2336800"/>
            <a:ext cx="5371241" cy="378314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oefler Text"/>
            </a:endParaRPr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3800" y="2165350"/>
            <a:ext cx="4927600" cy="3949700"/>
          </a:xfrm>
          <a:prstGeom prst="rect">
            <a:avLst/>
          </a:prstGeom>
        </p:spPr>
        <p:txBody>
          <a:bodyPr/>
          <a:lstStyle>
            <a:lvl1pPr marL="292100" indent="-292100">
              <a:spcBef>
                <a:spcPts val="1950"/>
              </a:spcBef>
              <a:buBlip>
                <a:blip r:embed="rId3"/>
              </a:buBlip>
              <a:defRPr sz="2500"/>
            </a:lvl1pPr>
            <a:lvl2pPr marL="584200" indent="-292100">
              <a:spcBef>
                <a:spcPts val="1950"/>
              </a:spcBef>
              <a:buBlip>
                <a:blip r:embed="rId3"/>
              </a:buBlip>
              <a:defRPr sz="2500"/>
            </a:lvl2pPr>
            <a:lvl3pPr marL="876300" indent="-292100">
              <a:spcBef>
                <a:spcPts val="1950"/>
              </a:spcBef>
              <a:buBlip>
                <a:blip r:embed="rId3"/>
              </a:buBlip>
              <a:defRPr sz="2500"/>
            </a:lvl3pPr>
            <a:lvl4pPr marL="1168400" indent="-292100">
              <a:spcBef>
                <a:spcPts val="1950"/>
              </a:spcBef>
              <a:buBlip>
                <a:blip r:embed="rId3"/>
              </a:buBlip>
              <a:defRPr sz="2500"/>
            </a:lvl4pPr>
            <a:lvl5pPr marL="1460500" indent="-292100">
              <a:spcBef>
                <a:spcPts val="1950"/>
              </a:spcBef>
              <a:buBlip>
                <a:blip r:embed="rId3"/>
              </a:buBlip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5BABBBC-B3CC-D61E-045B-BC88A8EF0699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5FC6-7466-4223-82BA-F1F2E643E1F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347223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B8DFB89A-EC63-3338-C41B-75188BEF31C0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5052-06CD-4F3B-9685-A56DE026AF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96341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half" idx="21"/>
          </p:nvPr>
        </p:nvSpPr>
        <p:spPr>
          <a:xfrm>
            <a:off x="6247116" y="3352800"/>
            <a:ext cx="5202043" cy="346238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oefler Text"/>
            </a:endParaRPr>
          </a:p>
        </p:txBody>
      </p:sp>
      <p:sp>
        <p:nvSpPr>
          <p:cNvPr id="85" name="Image"/>
          <p:cNvSpPr>
            <a:spLocks noGrp="1"/>
          </p:cNvSpPr>
          <p:nvPr>
            <p:ph type="pic" sz="half" idx="22"/>
          </p:nvPr>
        </p:nvSpPr>
        <p:spPr>
          <a:xfrm>
            <a:off x="5644704" y="594774"/>
            <a:ext cx="5791201" cy="407893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oefler Text"/>
            </a:endParaRPr>
          </a:p>
        </p:txBody>
      </p:sp>
      <p:sp>
        <p:nvSpPr>
          <p:cNvPr id="86" name="Image"/>
          <p:cNvSpPr>
            <a:spLocks noGrp="1"/>
          </p:cNvSpPr>
          <p:nvPr>
            <p:ph type="pic" idx="23"/>
          </p:nvPr>
        </p:nvSpPr>
        <p:spPr>
          <a:xfrm>
            <a:off x="825500" y="-596900"/>
            <a:ext cx="5251450" cy="805526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oefler Text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268CD09-A893-B67D-4C43-6F3CC6FAAD72}"/>
              </a:ext>
            </a:extLst>
          </p:cNvPr>
          <p:cNvSpPr txBox="1">
            <a:spLocks noGrp="1"/>
          </p:cNvSpPr>
          <p:nvPr>
            <p:ph type="sldNum" sz="quarter" idx="2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93BE-834B-4D87-BAD2-4AE13B09DD7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2049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9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9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8" name="Google Shape;1068;p9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9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9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600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2970416"/>
            <a:ext cx="9810750" cy="5488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170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7975915-E92C-5C3A-E3FF-D91FFAD7E25D}"/>
              </a:ext>
            </a:extLst>
          </p:cNvPr>
          <p:cNvSpPr txBox="1">
            <a:spLocks noGrp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6EF9-27B3-4933-8997-6A2740A77FF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73115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21"/>
          </p:nvPr>
        </p:nvSpPr>
        <p:spPr>
          <a:xfrm>
            <a:off x="1656" y="2501"/>
            <a:ext cx="12211051" cy="86006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oefler Text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3E31A59-BDCA-648F-5A93-37C221EBE36A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AF769-04E6-4D9F-A1B5-D756CE4B54F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01401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56127E0E-ED17-069A-3714-FBC223A7A51E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C6AC-AB8F-4434-B468-2705DEA6854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00630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0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0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4" name="Google Shape;1074;p10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5" name="Google Shape;1075;p10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0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1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0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10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1" name="Google Shape;1081;p10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82" name="Google Shape;1082;p101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3" name="Google Shape;1083;p101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84" name="Google Shape;1084;p10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0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10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0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0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0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0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0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0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0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0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0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9" name="Google Shape;1099;p10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0" name="Google Shape;1100;p10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0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0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0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0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6" name="Google Shape;1106;p10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7" name="Google Shape;1107;p10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0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0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0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2" name="Google Shape;1112;p10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3" name="Google Shape;1113;p10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0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10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9F4"/>
            </a:gs>
            <a:gs pos="74000">
              <a:srgbClr val="FBCFA9"/>
            </a:gs>
            <a:gs pos="83000">
              <a:srgbClr val="FBCFA9"/>
            </a:gs>
            <a:gs pos="100000">
              <a:srgbClr val="FDDEC5"/>
            </a:gs>
          </a:gsLst>
          <a:lin ang="5400000" scaled="0"/>
        </a:gra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7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7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1" name="Google Shape;1051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2" name="Google Shape;1052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>
            <a:extLst>
              <a:ext uri="{FF2B5EF4-FFF2-40B4-BE49-F238E27FC236}">
                <a16:creationId xmlns:a16="http://schemas.microsoft.com/office/drawing/2014/main" id="{28B4AE15-C37F-D298-8100-7CE64B550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3800" y="647700"/>
            <a:ext cx="9810750" cy="55626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D6A5997B-B385-4F1B-E6AB-1C95A83E66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3800" y="596900"/>
            <a:ext cx="9810750" cy="116205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2691324-6E1F-1755-8EEE-4431BA86848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5954874" y="6600071"/>
            <a:ext cx="294953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ctr" eaLnBrk="1" fontAlgn="auto">
              <a:spcBef>
                <a:spcPts val="0"/>
              </a:spcBef>
              <a:spcAft>
                <a:spcPts val="0"/>
              </a:spcAft>
              <a:defRPr sz="1200" b="1" i="0" kern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/>
            </a:pPr>
            <a:fld id="{56B9D605-1619-4CF6-87C3-C82770962CD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727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ransition spd="med"/>
  <p:txStyles>
    <p:titleStyle>
      <a:lvl1pPr algn="ctr" defTabSz="412750" rtl="0" eaLnBrk="0" fontAlgn="base" hangingPunct="0">
        <a:spcBef>
          <a:spcPct val="0"/>
        </a:spcBef>
        <a:spcAft>
          <a:spcPct val="0"/>
        </a:spcAft>
        <a:defRPr sz="47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algn="ctr" defTabSz="412750" rtl="0" eaLnBrk="0" fontAlgn="base" hangingPunct="0">
        <a:spcBef>
          <a:spcPct val="0"/>
        </a:spcBef>
        <a:spcAft>
          <a:spcPct val="0"/>
        </a:spcAft>
        <a:defRPr sz="47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algn="ctr" defTabSz="412750" rtl="0" eaLnBrk="0" fontAlgn="base" hangingPunct="0">
        <a:spcBef>
          <a:spcPct val="0"/>
        </a:spcBef>
        <a:spcAft>
          <a:spcPct val="0"/>
        </a:spcAft>
        <a:defRPr sz="47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algn="ctr" defTabSz="412750" rtl="0" eaLnBrk="0" fontAlgn="base" hangingPunct="0">
        <a:spcBef>
          <a:spcPct val="0"/>
        </a:spcBef>
        <a:spcAft>
          <a:spcPct val="0"/>
        </a:spcAft>
        <a:defRPr sz="47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algn="ctr" defTabSz="412750" rtl="0" eaLnBrk="0" fontAlgn="base" hangingPunct="0">
        <a:spcBef>
          <a:spcPct val="0"/>
        </a:spcBef>
        <a:spcAft>
          <a:spcPct val="0"/>
        </a:spcAft>
        <a:defRPr sz="470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336550" indent="-336550" algn="l" defTabSz="412750" rtl="0" eaLnBrk="0" fontAlgn="base" hangingPunct="0">
        <a:lnSpc>
          <a:spcPct val="120000"/>
        </a:lnSpc>
        <a:spcBef>
          <a:spcPts val="2250"/>
        </a:spcBef>
        <a:spcAft>
          <a:spcPct val="0"/>
        </a:spcAft>
        <a:buSzPct val="50000"/>
        <a:buBlip>
          <a:blip r:embed="rId15"/>
        </a:buBlip>
        <a:defRPr sz="2900" i="1">
          <a:solidFill>
            <a:srgbClr val="86837F"/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673100" indent="-336550" algn="l" defTabSz="412750" rtl="0" eaLnBrk="0" fontAlgn="base" hangingPunct="0">
        <a:lnSpc>
          <a:spcPct val="120000"/>
        </a:lnSpc>
        <a:spcBef>
          <a:spcPts val="2250"/>
        </a:spcBef>
        <a:spcAft>
          <a:spcPct val="0"/>
        </a:spcAft>
        <a:buSzPct val="50000"/>
        <a:buBlip>
          <a:blip r:embed="rId15"/>
        </a:buBlip>
        <a:defRPr sz="2900" i="1">
          <a:solidFill>
            <a:srgbClr val="86837F"/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009650" indent="-336550" algn="l" defTabSz="412750" rtl="0" eaLnBrk="0" fontAlgn="base" hangingPunct="0">
        <a:lnSpc>
          <a:spcPct val="120000"/>
        </a:lnSpc>
        <a:spcBef>
          <a:spcPts val="2250"/>
        </a:spcBef>
        <a:spcAft>
          <a:spcPct val="0"/>
        </a:spcAft>
        <a:buSzPct val="50000"/>
        <a:buBlip>
          <a:blip r:embed="rId15"/>
        </a:buBlip>
        <a:defRPr sz="2900" i="1">
          <a:solidFill>
            <a:srgbClr val="86837F"/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346200" indent="-336550" algn="l" defTabSz="412750" rtl="0" eaLnBrk="0" fontAlgn="base" hangingPunct="0">
        <a:lnSpc>
          <a:spcPct val="120000"/>
        </a:lnSpc>
        <a:spcBef>
          <a:spcPts val="2250"/>
        </a:spcBef>
        <a:spcAft>
          <a:spcPct val="0"/>
        </a:spcAft>
        <a:buSzPct val="50000"/>
        <a:buBlip>
          <a:blip r:embed="rId15"/>
        </a:buBlip>
        <a:defRPr sz="2900" i="1">
          <a:solidFill>
            <a:srgbClr val="86837F"/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1682750" indent="-336550" algn="l" defTabSz="412750" rtl="0" eaLnBrk="0" fontAlgn="base" hangingPunct="0">
        <a:lnSpc>
          <a:spcPct val="120000"/>
        </a:lnSpc>
        <a:spcBef>
          <a:spcPts val="2250"/>
        </a:spcBef>
        <a:spcAft>
          <a:spcPct val="0"/>
        </a:spcAft>
        <a:buSzPct val="50000"/>
        <a:buBlip>
          <a:blip r:embed="rId15"/>
        </a:buBlip>
        <a:defRPr sz="2900" i="1">
          <a:solidFill>
            <a:srgbClr val="86837F"/>
          </a:solidFill>
          <a:effectLst>
            <a:outerShdw blurRad="25400" dist="12700" dir="5400000" rotWithShape="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019300" marR="0" indent="-336550" algn="l" defTabSz="412750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2355850" marR="0" indent="-336550" algn="l" defTabSz="412750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2692400" marR="0" indent="-336550" algn="l" defTabSz="412750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3028950" marR="0" indent="-336550" algn="l" defTabSz="412750" rtl="0" latinLnBrk="0">
        <a:lnSpc>
          <a:spcPct val="120000"/>
        </a:lnSpc>
        <a:spcBef>
          <a:spcPts val="225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2900" b="0" i="1" u="none" strike="noStrike" cap="none" spc="0" baseline="0"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31"/>
          <p:cNvSpPr txBox="1"/>
          <p:nvPr/>
        </p:nvSpPr>
        <p:spPr>
          <a:xfrm>
            <a:off x="1049112" y="2432310"/>
            <a:ext cx="9192032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zh-CN" altLang="en-US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攻克耶利哥</a:t>
            </a:r>
            <a:endParaRPr dirty="0"/>
          </a:p>
        </p:txBody>
      </p:sp>
      <p:sp>
        <p:nvSpPr>
          <p:cNvPr id="1520" name="Google Shape;1520;p31"/>
          <p:cNvSpPr/>
          <p:nvPr/>
        </p:nvSpPr>
        <p:spPr>
          <a:xfrm>
            <a:off x="3719260" y="60890"/>
            <a:ext cx="536027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rPr>
              <a:t>证道 </a:t>
            </a:r>
            <a:r>
              <a:rPr lang="en-US" sz="6000" b="1" i="0" u="none" strike="noStrike" cap="non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Sermon</a:t>
            </a:r>
            <a:endParaRPr/>
          </a:p>
        </p:txBody>
      </p:sp>
      <p:sp>
        <p:nvSpPr>
          <p:cNvPr id="1521" name="Google Shape;1521;p31"/>
          <p:cNvSpPr/>
          <p:nvPr/>
        </p:nvSpPr>
        <p:spPr>
          <a:xfrm>
            <a:off x="1545020" y="4616482"/>
            <a:ext cx="6324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讲员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zh-CN" alt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尹长老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这样，他使耶和华的约柜绕城，把城绕了一次；众人回到营里，就在营里住宿。 约书亚清早起来，祭司又抬起耶和华的约柜。 七个祭司拿七个羊角在耶和华的约柜前，时常行走吹角；带兵器的在他们前面走，后队随着耶和华的约柜行。祭司一面走一面吹。 第二日，众人把城绕了一次，就回营里去。六日都是这样行。约书亚记 6:6-14">
            <a:extLst>
              <a:ext uri="{FF2B5EF4-FFF2-40B4-BE49-F238E27FC236}">
                <a16:creationId xmlns:a16="http://schemas.microsoft.com/office/drawing/2014/main" id="{95A0E721-C8B5-712C-CEEA-D499EBD0F1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7682" y="415132"/>
            <a:ext cx="11196638" cy="63134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SzTx/>
              <a:buNone/>
            </a:pP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这样，他使耶和华的约柜绕城，把城绕了一次；众人回到营里，就在营里住宿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 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约书亚清早起来，祭司又抬起耶和华的约柜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 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七个祭司拿七个羊角在耶和华的约柜前，时常行走吹角；带兵器的在他们前面走，后队随着耶和华的约柜行。祭司一面走一面吹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 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第二日，众人把城绕了一次，就回营里去。六日都是这样行。约书亚记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6:6-14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没有上帝我们做不到，…">
            <a:extLst>
              <a:ext uri="{FF2B5EF4-FFF2-40B4-BE49-F238E27FC236}">
                <a16:creationId xmlns:a16="http://schemas.microsoft.com/office/drawing/2014/main" id="{DBAAA225-0F3E-A1B9-371E-5E8E7E5812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4738" y="581819"/>
            <a:ext cx="9810750" cy="4716463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没有上帝我们做不到，</a:t>
            </a:r>
            <a:br>
              <a:rPr lang="en-US" altLang="en-US" sz="5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5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没有我们上帝不会去做.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“第七日清早，黎明的时候，他们起来，照样绕城七次；惟独这日把城绕了七次。 到了第七次，祭司吹角的时候，约书亚吩咐百姓说：「呼喊吧，因为耶和华已经把城交给你们了！ 这城和其中所有的都要在耶和华面前毁灭. …“于是百姓呼喊，祭司也吹角。百姓听见角声，便大声呼喊，城墙就塌陷，百姓便上去进城，各人往前直上，将城夺取；”…">
            <a:extLst>
              <a:ext uri="{FF2B5EF4-FFF2-40B4-BE49-F238E27FC236}">
                <a16:creationId xmlns:a16="http://schemas.microsoft.com/office/drawing/2014/main" id="{5E54E669-1B95-02B0-202C-12302AE3A6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4025" y="374650"/>
            <a:ext cx="11167269" cy="610870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defTabSz="280194" eaLnBrk="1" hangingPunct="1"/>
            <a:r>
              <a:rPr lang="en-US" altLang="en-US" sz="390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“第七日清早，黎明的时候，他们起来，照样绕城七次；惟独这日把城绕了七次。 到了第七次，祭司吹角的时候，约书亚吩咐百姓说：「呼喊吧，因为耶和华已经把城交给你们了！ 这城和其中所有的都要在耶和华面前毁灭. …“于是百姓呼喊，祭司也吹角。百姓听见角声，便大声呼喊，城墙就塌陷，百姓便上去进城，各人往前直上，将城夺取；”</a:t>
            </a:r>
            <a:br>
              <a:rPr lang="en-US" altLang="en-US" sz="390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90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约书亚记 6:15-17 a, 20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“至于你们，务要谨慎，不可取那当灭的物，恐怕你们取了那当灭的物就连累以色列的全营，使全营受咒诅。 惟有金子、银子，和铜铁的器皿都要归耶和华为圣，必入耶和华的库中。」” ”众人就用火将城和其中所有的焚烧了；惟有金子、银子，和铜铁的器皿都放在耶和华殿的库中。“又将城中所有的，不拘男女老少，牛羊和驴，都用刀杀尽。”…">
            <a:extLst>
              <a:ext uri="{FF2B5EF4-FFF2-40B4-BE49-F238E27FC236}">
                <a16:creationId xmlns:a16="http://schemas.microsoft.com/office/drawing/2014/main" id="{9476C5E7-0EFF-D56F-3504-BCA35A4CA3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575" y="581819"/>
            <a:ext cx="10703719" cy="5901531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defTabSz="272257" eaLnBrk="1" hangingPunct="1"/>
            <a:r>
              <a:rPr lang="en-US" altLang="en-US" sz="3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“至于你们，务要谨慎，不可取那当灭的物，恐怕你们取了那当灭的物就连累以色列的全营，使全营受咒诅。 惟有金子、银子，和铜铁的器皿都要归耶和华为圣，必入耶和华的库中。」” ”众人就用火将城和其中所有的焚烧了；惟有金子、银子，和铜铁的器皿都放在耶和华殿的库中。“又将城中所有的，不拘男女老少，牛羊和驴，都用刀杀尽。”</a:t>
            </a:r>
            <a:br>
              <a:rPr lang="en-US" altLang="en-US" sz="3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约书亚记 6:18-19 ，21, 24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当时，约书亚叫众人起誓说：「有兴起重修这耶利哥城的人，当在耶和华面前受咒诅。 他立根基的时候，必丧长子， 安门的时候，必丧幼子。」”约书亚记 6:26">
            <a:extLst>
              <a:ext uri="{FF2B5EF4-FFF2-40B4-BE49-F238E27FC236}">
                <a16:creationId xmlns:a16="http://schemas.microsoft.com/office/drawing/2014/main" id="{9609FBEC-3D16-57F7-0973-B1408E694B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575" y="581819"/>
            <a:ext cx="10703719" cy="5901531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当时，约书亚叫众人起誓说：「有兴起重修这耶利哥城的人，当在耶和华面前受咒诅。 他立根基的时候，必丧长子， 安门的时候，必丧幼子。」”约书亚记 6:26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“耶和华与约书亚同在，约书亚的声名传扬遍地。”约书亚记 6:27">
            <a:extLst>
              <a:ext uri="{FF2B5EF4-FFF2-40B4-BE49-F238E27FC236}">
                <a16:creationId xmlns:a16="http://schemas.microsoft.com/office/drawing/2014/main" id="{357EB905-8753-8D10-2D7D-C851BC01C8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7575" y="581819"/>
            <a:ext cx="10703719" cy="5901531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75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“耶和华与约书亚同在，约书亚的声名传扬遍地。”约书亚记 6:27 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问题：…">
            <a:extLst>
              <a:ext uri="{FF2B5EF4-FFF2-40B4-BE49-F238E27FC236}">
                <a16:creationId xmlns:a16="http://schemas.microsoft.com/office/drawing/2014/main" id="{79EB8B7F-1856-9048-27F5-F6FE5EC50E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5482" y="453232"/>
            <a:ext cx="11103769" cy="6120606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l" defTabSz="313532" eaLnBrk="1" hangingPunct="1"/>
            <a:r>
              <a:rPr lang="en-US" altLang="en-US" sz="405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</a:t>
            </a:r>
            <a:r>
              <a:rPr lang="en-US" altLang="en-US" sz="405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问题</a:t>
            </a:r>
            <a:r>
              <a:rPr lang="en-US" altLang="en-US" sz="405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</a:t>
            </a:r>
            <a:br>
              <a:rPr lang="en-US" altLang="en-US" sz="405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1，从约书亚6章，耶书亚如何带领以色列人攻克耶利哥？</a:t>
            </a:r>
            <a:b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2，如何才能让神站在你这边？</a:t>
            </a:r>
            <a:b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3，如果今天神对你讲祂对耶书亚所说的，你的反应会如何？你对信心和顺服的理解？</a:t>
            </a:r>
            <a:b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4，在你现人生的旅程中，你的耶利哥是什么（外面和里面的）？</a:t>
            </a:r>
            <a:r>
              <a:rPr lang="en-US" altLang="en-US" sz="400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你要如何攻克的你的耶利哥</a:t>
            </a:r>
            <a:r>
              <a:rPr lang="en-US" altLang="en-US" sz="400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？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攻克耶利哥">
            <a:extLst>
              <a:ext uri="{FF2B5EF4-FFF2-40B4-BE49-F238E27FC236}">
                <a16:creationId xmlns:a16="http://schemas.microsoft.com/office/drawing/2014/main" id="{9AB7BED9-CD1A-1C97-1C84-5065564698D6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t>攻克耶利哥</a:t>
            </a:r>
          </a:p>
        </p:txBody>
      </p:sp>
      <p:sp>
        <p:nvSpPr>
          <p:cNvPr id="121" name="Arthur Yin…">
            <a:extLst>
              <a:ext uri="{FF2B5EF4-FFF2-40B4-BE49-F238E27FC236}">
                <a16:creationId xmlns:a16="http://schemas.microsoft.com/office/drawing/2014/main" id="{C972DBE7-39E4-AD1D-F4C9-D403A6B6F5AD}"/>
              </a:ext>
            </a:extLst>
          </p:cNvPr>
          <p:cNvSpPr txBox="1"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t>Arthur Yin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t>10/22/2023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前言">
            <a:extLst>
              <a:ext uri="{FF2B5EF4-FFF2-40B4-BE49-F238E27FC236}">
                <a16:creationId xmlns:a16="http://schemas.microsoft.com/office/drawing/2014/main" id="{85D3E7B4-6A0B-95FA-0E1A-945E16E820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27200" y="433388"/>
            <a:ext cx="8737600" cy="1981200"/>
          </a:xfrm>
        </p:spPr>
        <p:txBody>
          <a:bodyPr anchor="ctr">
            <a:normAutofit/>
          </a:bodyPr>
          <a:lstStyle>
            <a:lvl1pPr>
              <a:defRPr sz="12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000" dirty="0" err="1"/>
              <a:t>前言</a:t>
            </a:r>
            <a:endParaRPr sz="6000" dirty="0"/>
          </a:p>
        </p:txBody>
      </p:sp>
      <p:sp>
        <p:nvSpPr>
          <p:cNvPr id="124" name="耶利哥的城门因以色列人就关得严紧，无人出入。 约书亚记 6:1">
            <a:extLst>
              <a:ext uri="{FF2B5EF4-FFF2-40B4-BE49-F238E27FC236}">
                <a16:creationId xmlns:a16="http://schemas.microsoft.com/office/drawing/2014/main" id="{8EF5E0E5-8C39-453D-3088-D50842BEA64D}"/>
              </a:ext>
            </a:extLst>
          </p:cNvPr>
          <p:cNvSpPr txBox="1">
            <a:spLocks noGrp="1"/>
          </p:cNvSpPr>
          <p:nvPr>
            <p:ph type="subTitle" sz="half" idx="1"/>
          </p:nvPr>
        </p:nvSpPr>
        <p:spPr>
          <a:xfrm>
            <a:off x="758825" y="2899569"/>
            <a:ext cx="11168063" cy="2878931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6000" i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耶利哥的城门因以色列人就关得严紧，无人出入。 约书亚记 6:1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一. 攻克耶利哥有神的参与…">
            <a:extLst>
              <a:ext uri="{FF2B5EF4-FFF2-40B4-BE49-F238E27FC236}">
                <a16:creationId xmlns:a16="http://schemas.microsoft.com/office/drawing/2014/main" id="{8BDE157D-E293-3043-2CAD-30283FBF4DA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60450" y="766763"/>
            <a:ext cx="10233025" cy="5324475"/>
          </a:xfrm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一. 攻克耶利哥有神的参与     </a:t>
            </a:r>
            <a:b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二. 攻克耶利哥必须认识神</a:t>
            </a:r>
            <a:b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三. 攻克耶利哥必须顺服神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一. 攻克耶利哥有神的参与">
            <a:extLst>
              <a:ext uri="{FF2B5EF4-FFF2-40B4-BE49-F238E27FC236}">
                <a16:creationId xmlns:a16="http://schemas.microsoft.com/office/drawing/2014/main" id="{22BF6F91-39CB-8A32-C54B-F728428898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0625" y="239713"/>
            <a:ext cx="9810750" cy="1162050"/>
          </a:xfrm>
        </p:spPr>
        <p:txBody>
          <a:bodyPr>
            <a:normAutofit/>
          </a:bodyPr>
          <a:lstStyle>
            <a:lvl1pPr algn="l">
              <a:defRPr sz="12000">
                <a:solidFill>
                  <a:schemeClr val="accent3">
                    <a:hueOff val="-73482"/>
                    <a:satOff val="26008"/>
                    <a:lumOff val="8653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6600" dirty="0"/>
              <a:t>一. </a:t>
            </a:r>
            <a:r>
              <a:rPr sz="6600" dirty="0" err="1"/>
              <a:t>攻克耶利哥有神的参与</a:t>
            </a:r>
            <a:r>
              <a:rPr sz="6600" dirty="0"/>
              <a:t> </a:t>
            </a:r>
          </a:p>
        </p:txBody>
      </p:sp>
      <p:sp>
        <p:nvSpPr>
          <p:cNvPr id="131" name="耶和华晓谕约书亚说：看哪，我已经…">
            <a:extLst>
              <a:ext uri="{FF2B5EF4-FFF2-40B4-BE49-F238E27FC236}">
                <a16:creationId xmlns:a16="http://schemas.microsoft.com/office/drawing/2014/main" id="{485EC1F4-44B5-9826-57E0-6002438B3D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250" y="1546225"/>
            <a:ext cx="10967244" cy="4867275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SzTx/>
              <a:buNone/>
            </a:pPr>
            <a:r>
              <a:rPr lang="en-US" altLang="en-US" sz="5000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耶和华晓谕约书亚说：</a:t>
            </a:r>
            <a:r>
              <a:rPr lang="en-US" altLang="en-US" sz="5000" i="0" dirty="0" err="1">
                <a:solidFill>
                  <a:srgbClr val="FC0F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看哪</a:t>
            </a:r>
            <a:r>
              <a:rPr lang="en-US" altLang="en-US" sz="5000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，我</a:t>
            </a:r>
            <a:r>
              <a:rPr lang="en-US" altLang="en-US" sz="5000" i="0" dirty="0" err="1">
                <a:solidFill>
                  <a:srgbClr val="FC0F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已经</a:t>
            </a:r>
            <a:endParaRPr lang="en-US" altLang="en-US" sz="5000" i="0" dirty="0">
              <a:solidFill>
                <a:srgbClr val="FC0F0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buSzTx/>
              <a:buNone/>
            </a:pPr>
            <a:r>
              <a:rPr lang="en-US" altLang="en-US" sz="5000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把耶利哥和耶利哥的王，并大能的勇士，都交在你手中。约书亚记</a:t>
            </a:r>
            <a:r>
              <a:rPr lang="en-US" altLang="en-US" sz="5000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6:2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你们的一切兵丁要围绕这城，一日围绕一次，六日都要这样行。 七个祭司要拿七个羊角走在约柜前。到第七日，你们要绕城七次，祭司也要吹角。 他们吹的角声拖长，你们听见角声，众百姓要大声呼喊，城墙就必塌陷，各人都要往前直上。」”约书亚记 6:3-5">
            <a:extLst>
              <a:ext uri="{FF2B5EF4-FFF2-40B4-BE49-F238E27FC236}">
                <a16:creationId xmlns:a16="http://schemas.microsoft.com/office/drawing/2014/main" id="{D3282B11-2BAD-6003-CC2D-010D304510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257" y="391319"/>
            <a:ext cx="10782300" cy="621665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SzTx/>
              <a:buNone/>
            </a:pP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你们的一切兵丁要围绕这城，一日围绕一次，六日都要这样行</a:t>
            </a:r>
            <a:r>
              <a:rPr lang="en-US" altLang="en-US" sz="425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 </a:t>
            </a:r>
            <a:r>
              <a:rPr lang="en-US" altLang="en-US" sz="4250" i="0" dirty="0" err="1">
                <a:solidFill>
                  <a:srgbClr val="0FED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七</a:t>
            </a: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个祭司要拿</a:t>
            </a:r>
            <a:r>
              <a:rPr lang="en-US" altLang="en-US" sz="4250" i="0" dirty="0" err="1">
                <a:solidFill>
                  <a:srgbClr val="0FED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七</a:t>
            </a: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个羊角走在</a:t>
            </a:r>
            <a:r>
              <a:rPr lang="en-US" altLang="en-US" sz="4250" i="0" dirty="0" err="1">
                <a:solidFill>
                  <a:srgbClr val="FC0F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约柜</a:t>
            </a: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前。到第</a:t>
            </a:r>
            <a:r>
              <a:rPr lang="en-US" altLang="en-US" sz="4250" i="0" dirty="0" err="1">
                <a:solidFill>
                  <a:srgbClr val="0FED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七</a:t>
            </a: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日，你们要绕城</a:t>
            </a:r>
            <a:r>
              <a:rPr lang="en-US" altLang="en-US" sz="4250" i="0" dirty="0" err="1">
                <a:solidFill>
                  <a:srgbClr val="0FED0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七</a:t>
            </a: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次，祭司也要吹角</a:t>
            </a:r>
            <a:r>
              <a:rPr lang="en-US" altLang="en-US" sz="425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 </a:t>
            </a: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他们吹的角声拖长，你们听见角声，众百姓要大声呼喊，城墙就必塌陷，各人都要往前直上</a:t>
            </a:r>
            <a:r>
              <a:rPr lang="en-US" altLang="en-US" sz="425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。」”</a:t>
            </a:r>
            <a:r>
              <a:rPr lang="en-US" altLang="en-US" sz="425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约书亚记</a:t>
            </a:r>
            <a:r>
              <a:rPr lang="en-US" altLang="en-US" sz="425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6:3-5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二. 攻克耶利哥必须认识神">
            <a:extLst>
              <a:ext uri="{FF2B5EF4-FFF2-40B4-BE49-F238E27FC236}">
                <a16:creationId xmlns:a16="http://schemas.microsoft.com/office/drawing/2014/main" id="{004D6916-2A99-E3BF-6FB6-3DCBEA1160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二. 攻克耶利哥必须认识神</a:t>
            </a:r>
          </a:p>
        </p:txBody>
      </p:sp>
      <p:sp>
        <p:nvSpPr>
          <p:cNvPr id="140" name="“So 嫩的儿子约书亚召了祭司来，吩咐他们说：「你们抬起约柜来，要有七个祭司拿七个羊角走在耶和华的约柜前」； 又对百姓说：「你们前去绕城，带兵器的要走在耶和华的约柜前。」”约书亚记 6:6-7">
            <a:extLst>
              <a:ext uri="{FF2B5EF4-FFF2-40B4-BE49-F238E27FC236}">
                <a16:creationId xmlns:a16="http://schemas.microsoft.com/office/drawing/2014/main" id="{6C964CF1-8BD0-32E3-68FD-3774018BA7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6919" y="1690688"/>
            <a:ext cx="10972006" cy="4899025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lvl="3" indent="0" eaLnBrk="1" hangingPunct="1">
              <a:buSzTx/>
              <a:buNone/>
            </a:pPr>
            <a:r>
              <a:rPr lang="en-US" altLang="en-US" sz="450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en-US" sz="4500" b="1" i="0" dirty="0">
                <a:solidFill>
                  <a:srgbClr val="FC0F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sz="450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嫩的儿子约书亚召了祭司来，吩咐他们说</a:t>
            </a:r>
            <a:r>
              <a:rPr lang="en-US" altLang="en-US" sz="450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：「</a:t>
            </a:r>
            <a:r>
              <a:rPr lang="en-US" altLang="en-US" sz="450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你们抬起约柜来，要有七个祭司拿七个羊角走在耶和华的约柜前</a:t>
            </a:r>
            <a:r>
              <a:rPr lang="en-US" altLang="en-US" sz="450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」； </a:t>
            </a:r>
            <a:r>
              <a:rPr lang="en-US" altLang="en-US" sz="450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又对百姓说</a:t>
            </a:r>
            <a:r>
              <a:rPr lang="en-US" altLang="en-US" sz="450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：「</a:t>
            </a:r>
            <a:r>
              <a:rPr lang="en-US" altLang="en-US" sz="450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你们前去绕城，带兵器的要走在耶和华的约柜前</a:t>
            </a:r>
            <a:r>
              <a:rPr lang="en-US" altLang="en-US" sz="450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。」”</a:t>
            </a:r>
            <a:r>
              <a:rPr lang="en-US" altLang="en-US" sz="4500" i="0" dirty="0" err="1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约书亚记</a:t>
            </a:r>
            <a:r>
              <a:rPr lang="en-US" altLang="en-US" sz="4500" i="0" dirty="0">
                <a:solidFill>
                  <a:srgbClr val="ECBD8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6:6-7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“这城和其中所有的都要在耶和华面前毁灭；只有妓女喇合与她家中所有的可以存活，因为她隐藏了我们所打发的使者。”约书亚吩咐窥探地的两个人说：「你们进那妓女的家，照着你们向她所起的誓，将那女人和她所有的都从那里带出来。」 当探子的两个少年人就进去，将喇合与她的父母、弟兄，和她所有的，并她一切的亲眷，都带出来，安置在以色列的营外。约书亚却把妓女喇合与她父家，并她所有的，都救活了；因为她隐藏了约书亚所打发窥探耶利哥的使者，她就住在以色列中，直到今日。”约书亚记 6: 17，22-23，25">
            <a:extLst>
              <a:ext uri="{FF2B5EF4-FFF2-40B4-BE49-F238E27FC236}">
                <a16:creationId xmlns:a16="http://schemas.microsoft.com/office/drawing/2014/main" id="{1B066622-F95A-EED0-7EF1-76E29B5962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1175" y="230982"/>
            <a:ext cx="11366500" cy="639603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SzTx/>
              <a:buNone/>
            </a:pPr>
            <a:r>
              <a:rPr lang="en-US" altLang="en-US" sz="3300" b="1" i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这城和其中所有的都要在耶和华面前毁灭；只有妓女喇合与她家中所有的可以存活，因为她隐藏了我们所打发的使者。”约书亚吩咐窥探地的两个人说：「你们进那妓女的家，照着你们向她所起的誓，将那女人和她所有的都从那里带出来。」 当探子的两个少年人就进去，将喇合与她的父母、弟兄，和她所有的，并她一切的亲眷，都带出来，安置在以色列的营外。约书亚却把妓女喇合与她父家，并她所有的，都救活了；因为她隐藏了约书亚所打发窥探耶利哥的使者，她就住在以色列中，直到今日。”约书亚记 6: 17，22-23，25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3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三. 攻克耶利哥必须顺服神">
            <a:extLst>
              <a:ext uri="{FF2B5EF4-FFF2-40B4-BE49-F238E27FC236}">
                <a16:creationId xmlns:a16="http://schemas.microsoft.com/office/drawing/2014/main" id="{C0AD1863-9862-B7FA-8088-9A70BD2168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175" y="215900"/>
            <a:ext cx="9810750" cy="116205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US" altLang="en-US" sz="5300">
                <a:solidFill>
                  <a:srgbClr val="F4D7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三. 攻克耶利哥必须顺服神</a:t>
            </a:r>
          </a:p>
        </p:txBody>
      </p:sp>
      <p:sp>
        <p:nvSpPr>
          <p:cNvPr id="149" name="“约书亚对百姓说完了话，七个祭司拿七个羊角走在耶和华面前吹角；耶和华的约柜在他们后面跟随。 带兵器的走在吹角的祭司前面，后队随着约柜行。祭司一面走一面吹。 约书亚吩咐百姓说：「你们不可呼喊，不可出声，连一句话也不可出你们的口，等到我吩咐你们呼喊的日子，那时才可以呼喊。」">
            <a:extLst>
              <a:ext uri="{FF2B5EF4-FFF2-40B4-BE49-F238E27FC236}">
                <a16:creationId xmlns:a16="http://schemas.microsoft.com/office/drawing/2014/main" id="{32DDFEE4-54D4-79C5-1392-1FF2119C41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7682" y="1340644"/>
            <a:ext cx="11196638" cy="5353050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SzTx/>
              <a:buNone/>
            </a:pP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约书亚对百姓</a:t>
            </a:r>
            <a:r>
              <a:rPr lang="en-US" altLang="en-US" sz="3850" b="1" i="0" dirty="0" err="1">
                <a:solidFill>
                  <a:srgbClr val="C1303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说完了话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，七个祭司拿七个羊角走在耶和华面前吹角；耶和华的约柜在他们后面跟随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 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带兵器的走在吹角的祭司前面，后队随着约柜行。祭司一面走一面吹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 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约书亚吩咐百姓说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：「</a:t>
            </a:r>
            <a:r>
              <a:rPr lang="en-US" altLang="en-US" sz="3850" b="1" i="0" dirty="0" err="1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你们不可呼喊，不可出声，连一句话也不可出你们的口，等到我吩咐你们呼喊的日子，那时才可以呼喊</a:t>
            </a:r>
            <a:r>
              <a:rPr lang="en-US" altLang="en-US" sz="3850" b="1" i="0" dirty="0">
                <a:solidFill>
                  <a:srgbClr val="FAD4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。」</a:t>
            </a:r>
          </a:p>
        </p:txBody>
      </p:sp>
    </p:spTree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1239</Words>
  <Application>Microsoft Office PowerPoint</Application>
  <PresentationFormat>Widescreen</PresentationFormat>
  <Paragraphs>96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Helvetica Neue</vt:lpstr>
      <vt:lpstr>Arial</vt:lpstr>
      <vt:lpstr>SimSun</vt:lpstr>
      <vt:lpstr>Times New Roman</vt:lpstr>
      <vt:lpstr>Hoefler Text</vt:lpstr>
      <vt:lpstr>Palatino</vt:lpstr>
      <vt:lpstr>3_Office Theme</vt:lpstr>
      <vt:lpstr>Moroccan</vt:lpstr>
      <vt:lpstr>PowerPoint Presentation</vt:lpstr>
      <vt:lpstr>攻克耶利哥</vt:lpstr>
      <vt:lpstr>前言</vt:lpstr>
      <vt:lpstr>一. 攻克耶利哥有神的参与      二. 攻克耶利哥必须认识神 三. 攻克耶利哥必须顺服神</vt:lpstr>
      <vt:lpstr>一. 攻克耶利哥有神的参与 </vt:lpstr>
      <vt:lpstr>PowerPoint Presentation</vt:lpstr>
      <vt:lpstr>二. 攻克耶利哥必须认识神</vt:lpstr>
      <vt:lpstr>PowerPoint Presentation</vt:lpstr>
      <vt:lpstr>三. 攻克耶利哥必须顺服神</vt:lpstr>
      <vt:lpstr>PowerPoint Presentation</vt:lpstr>
      <vt:lpstr>没有上帝我们做不到， 没有我们上帝不会去做.</vt:lpstr>
      <vt:lpstr>“第七日清早，黎明的时候，他们起来，照样绕城七次；惟独这日把城绕了七次。 到了第七次，祭司吹角的时候，约书亚吩咐百姓说：「呼喊吧，因为耶和华已经把城交给你们了！ 这城和其中所有的都要在耶和华面前毁灭. …“于是百姓呼喊，祭司也吹角。百姓听见角声，便大声呼喊，城墙就塌陷，百姓便上去进城，各人往前直上，将城夺取；”  约书亚记 6:15-17 a, 20</vt:lpstr>
      <vt:lpstr>“至于你们，务要谨慎，不可取那当灭的物，恐怕你们取了那当灭的物就连累以色列的全营，使全营受咒诅。 惟有金子、银子，和铜铁的器皿都要归耶和华为圣，必入耶和华的库中。」” ”众人就用火将城和其中所有的焚烧了；惟有金子、银子，和铜铁的器皿都放在耶和华殿的库中。“又将城中所有的，不拘男女老少，牛羊和驴，都用刀杀尽。” 约书亚记 6:18-19 ，21, 24</vt:lpstr>
      <vt:lpstr>当时，约书亚叫众人起誓说：「有兴起重修这耶利哥城的人，当在耶和华面前受咒诅。 他立根基的时候，必丧长子， 安门的时候，必丧幼子。」”约书亚记 6:26 </vt:lpstr>
      <vt:lpstr>“耶和华与约书亚同在，约书亚的声名传扬遍地。”约书亚记 6:27  </vt:lpstr>
      <vt:lpstr>                                       问题： 1，从约书亚6章，耶书亚如何带领以色列人攻克耶利哥？ 2，如何才能让神站在你这边？ 3，如果今天神对你讲祂对耶书亚所说的，你的反应会如何？你对信心和顺服的理解？ 4，在你现人生的旅程中，你的耶利哥是什么（外面和里面的）？你要如何攻克的你的耶利哥？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eli</cp:lastModifiedBy>
  <cp:revision>8</cp:revision>
  <dcterms:created xsi:type="dcterms:W3CDTF">2018-06-05T19:05:47Z</dcterms:created>
  <dcterms:modified xsi:type="dcterms:W3CDTF">2023-10-22T21:39:45Z</dcterms:modified>
</cp:coreProperties>
</file>