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88" r:id="rId2"/>
    <p:sldId id="1009" r:id="rId3"/>
    <p:sldId id="1086" r:id="rId4"/>
    <p:sldId id="1087" r:id="rId5"/>
    <p:sldId id="1093" r:id="rId6"/>
    <p:sldId id="1088" r:id="rId7"/>
    <p:sldId id="1092" r:id="rId8"/>
    <p:sldId id="1089" r:id="rId9"/>
    <p:sldId id="1101" r:id="rId10"/>
    <p:sldId id="1090" r:id="rId11"/>
    <p:sldId id="1102" r:id="rId12"/>
    <p:sldId id="1091" r:id="rId13"/>
    <p:sldId id="1012" r:id="rId14"/>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CD9BC"/>
    <a:srgbClr val="FFFF66"/>
    <a:srgbClr val="EAEBB7"/>
    <a:srgbClr val="C9CC44"/>
    <a:srgbClr val="AEB092"/>
    <a:srgbClr val="AAB6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526" autoAdjust="0"/>
  </p:normalViewPr>
  <p:slideViewPr>
    <p:cSldViewPr>
      <p:cViewPr varScale="1">
        <p:scale>
          <a:sx n="138" d="100"/>
          <a:sy n="138" d="100"/>
        </p:scale>
        <p:origin x="-86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12/20/2025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 xmlns:p14="http://schemas.microsoft.com/office/powerpoint/2010/main"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2025/12/20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2025/12/20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2025/12/20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2025/12/20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2025/12/20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2025/12/20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2025/12/20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2025/12/20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2025/12/20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2025/12/20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2025/12/20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2025/12/20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0" y="0"/>
            <a:ext cx="9144000" cy="1581150"/>
          </a:xfrm>
        </p:spPr>
        <p:txBody>
          <a:bodyPr/>
          <a:lstStyle/>
          <a:p>
            <a:r>
              <a:rPr lang="zh-CN" altLang="en-US" sz="3600" b="1" dirty="0" smtClean="0"/>
              <a:t>永恒之爱，为你而来</a:t>
            </a:r>
            <a:br>
              <a:rPr lang="zh-CN" altLang="en-US" sz="3600" b="1" dirty="0" smtClean="0"/>
            </a:br>
            <a:r>
              <a:rPr lang="en-US" sz="3200" b="1" dirty="0" smtClean="0"/>
              <a:t>Eternal Love Has Come to You</a:t>
            </a:r>
            <a:r>
              <a:rPr lang="zh-CN" altLang="en-US" sz="3200" b="1" dirty="0" smtClean="0"/>
              <a:t/>
            </a:r>
            <a:br>
              <a:rPr lang="zh-CN" altLang="en-US" sz="3200" b="1" dirty="0" smtClean="0"/>
            </a:br>
            <a:r>
              <a:rPr lang="zh-CN" altLang="en-US" sz="3200" b="1" dirty="0" smtClean="0"/>
              <a:t>约</a:t>
            </a:r>
            <a:r>
              <a:rPr lang="en-US" sz="3200" b="1" dirty="0" smtClean="0"/>
              <a:t>/John 3</a:t>
            </a:r>
            <a:r>
              <a:rPr lang="zh-CN" altLang="en-US" sz="3200" b="1" dirty="0" smtClean="0"/>
              <a:t>：</a:t>
            </a:r>
            <a:r>
              <a:rPr lang="en-US" sz="3200" b="1" dirty="0" smtClean="0"/>
              <a:t>16</a:t>
            </a:r>
            <a:endParaRPr lang="zh-CN" altLang="en-US" sz="3200" b="1" dirty="0"/>
          </a:p>
        </p:txBody>
      </p:sp>
      <p:pic>
        <p:nvPicPr>
          <p:cNvPr id="1028" name="Picture 4" descr="E:\2025 证道\永恒之爱，为你而来\images (1).jpg"/>
          <p:cNvPicPr>
            <a:picLocks noChangeAspect="1" noChangeArrowheads="1"/>
          </p:cNvPicPr>
          <p:nvPr/>
        </p:nvPicPr>
        <p:blipFill>
          <a:blip r:embed="rId2"/>
          <a:srcRect/>
          <a:stretch>
            <a:fillRect/>
          </a:stretch>
        </p:blipFill>
        <p:spPr bwMode="auto">
          <a:xfrm>
            <a:off x="0" y="1590577"/>
            <a:ext cx="9144000" cy="35529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962150"/>
          </a:xfrm>
        </p:spPr>
        <p:txBody>
          <a:bodyPr/>
          <a:lstStyle/>
          <a:p>
            <a:pPr algn="l"/>
            <a:r>
              <a:rPr lang="zh-CN" altLang="en-US" sz="3600" b="1" dirty="0" smtClean="0"/>
              <a:t>四、爱的邀请</a:t>
            </a:r>
            <a:r>
              <a:rPr lang="en-US" altLang="zh-CN" sz="3600" b="1" dirty="0" smtClean="0"/>
              <a:t>——</a:t>
            </a:r>
            <a:r>
              <a:rPr lang="zh-CN" altLang="en-US" sz="3600" b="1" dirty="0" smtClean="0"/>
              <a:t>叫一切信他的</a:t>
            </a:r>
            <a:r>
              <a:rPr lang="en-US" altLang="zh-CN" sz="3600" b="1" dirty="0" smtClean="0"/>
              <a:t/>
            </a:r>
            <a:br>
              <a:rPr lang="en-US" altLang="zh-CN" sz="3600" b="1" dirty="0" smtClean="0"/>
            </a:br>
            <a:r>
              <a:rPr lang="en-US" altLang="zh-CN" sz="3600" b="1" dirty="0" smtClean="0"/>
              <a:t> IV. The Response to Love: That Whoever Believes in Him</a:t>
            </a:r>
            <a:endParaRPr lang="zh-CN" altLang="en-US" sz="3600" b="1" dirty="0"/>
          </a:p>
        </p:txBody>
      </p:sp>
      <p:pic>
        <p:nvPicPr>
          <p:cNvPr id="4099" name="Picture 3" descr="E:\2025 证道\永恒之爱，为你而来\s072.jpg"/>
          <p:cNvPicPr>
            <a:picLocks noChangeAspect="1" noChangeArrowheads="1"/>
          </p:cNvPicPr>
          <p:nvPr/>
        </p:nvPicPr>
        <p:blipFill>
          <a:blip r:embed="rId2"/>
          <a:srcRect/>
          <a:stretch>
            <a:fillRect/>
          </a:stretch>
        </p:blipFill>
        <p:spPr bwMode="auto">
          <a:xfrm>
            <a:off x="4724400" y="2197100"/>
            <a:ext cx="4419600" cy="2946400"/>
          </a:xfrm>
          <a:prstGeom prst="rect">
            <a:avLst/>
          </a:prstGeom>
          <a:noFill/>
        </p:spPr>
      </p:pic>
      <p:pic>
        <p:nvPicPr>
          <p:cNvPr id="4100" name="Picture 4" descr="E:\2025 证道\永恒之爱，为你而来\s095.jpg"/>
          <p:cNvPicPr>
            <a:picLocks noChangeAspect="1" noChangeArrowheads="1"/>
          </p:cNvPicPr>
          <p:nvPr/>
        </p:nvPicPr>
        <p:blipFill>
          <a:blip r:embed="rId3"/>
          <a:srcRect/>
          <a:stretch>
            <a:fillRect/>
          </a:stretch>
        </p:blipFill>
        <p:spPr bwMode="auto">
          <a:xfrm>
            <a:off x="-1" y="2190750"/>
            <a:ext cx="4429125" cy="295275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572000" cy="5143500"/>
          </a:xfrm>
        </p:spPr>
        <p:txBody>
          <a:bodyPr/>
          <a:lstStyle/>
          <a:p>
            <a:pPr algn="l"/>
            <a:r>
              <a:rPr lang="zh-CN" altLang="en-US" sz="2800" b="1" dirty="0" smtClean="0"/>
              <a:t>            </a:t>
            </a:r>
            <a:r>
              <a:rPr lang="zh-CN" altLang="en-US" sz="2800" b="1" dirty="0" smtClean="0">
                <a:solidFill>
                  <a:srgbClr val="0070C0"/>
                </a:solidFill>
              </a:rPr>
              <a:t>什么</a:t>
            </a:r>
            <a:r>
              <a:rPr lang="zh-CN" altLang="en-US" sz="2800" b="1" dirty="0" smtClean="0">
                <a:solidFill>
                  <a:srgbClr val="0070C0"/>
                </a:solidFill>
              </a:rPr>
              <a:t>是相信</a:t>
            </a:r>
            <a:r>
              <a:rPr lang="zh-CN" altLang="en-US" sz="2800" b="1" dirty="0" smtClean="0">
                <a:solidFill>
                  <a:srgbClr val="0070C0"/>
                </a:solidFill>
              </a:rPr>
              <a:t>？</a:t>
            </a:r>
            <a:r>
              <a:rPr lang="en-US" altLang="zh-CN" sz="2800" b="1" dirty="0" smtClean="0"/>
              <a:t/>
            </a:r>
            <a:br>
              <a:rPr lang="en-US" altLang="zh-CN" sz="2800" b="1" dirty="0" smtClean="0"/>
            </a:br>
            <a:r>
              <a:rPr lang="zh-CN" altLang="en-US" sz="1600" b="1" dirty="0" smtClean="0"/>
              <a:t/>
            </a:r>
            <a:br>
              <a:rPr lang="zh-CN" altLang="en-US" sz="1600" b="1" dirty="0" smtClean="0"/>
            </a:br>
            <a:r>
              <a:rPr lang="zh-CN" altLang="en-US" sz="2800" b="1" dirty="0" smtClean="0"/>
              <a:t>信，不只是知道一些道理</a:t>
            </a:r>
            <a:r>
              <a:rPr lang="zh-CN" altLang="en-US" sz="2800" b="1" dirty="0" smtClean="0"/>
              <a:t>，</a:t>
            </a:r>
            <a:r>
              <a:rPr lang="zh-CN" altLang="en-US" sz="2800" b="1" dirty="0" smtClean="0"/>
              <a:t>或</a:t>
            </a:r>
            <a:r>
              <a:rPr lang="zh-CN" altLang="en-US" sz="2800" b="1" dirty="0" smtClean="0"/>
              <a:t>是</a:t>
            </a:r>
            <a:r>
              <a:rPr lang="zh-CN" altLang="en-US" sz="2800" b="1" dirty="0" smtClean="0"/>
              <a:t>头脑上的认同</a:t>
            </a:r>
            <a:r>
              <a:rPr lang="zh-CN" altLang="en-US" sz="2800" b="1" dirty="0" smtClean="0"/>
              <a:t>；信</a:t>
            </a:r>
            <a:r>
              <a:rPr lang="zh-CN" altLang="en-US" sz="2800" b="1" dirty="0" smtClean="0"/>
              <a:t>，也</a:t>
            </a:r>
            <a:r>
              <a:rPr lang="zh-CN" altLang="en-US" sz="2800" b="1" dirty="0" smtClean="0"/>
              <a:t>不只是</a:t>
            </a:r>
            <a:r>
              <a:rPr lang="zh-CN" altLang="en-US" sz="2800" b="1" dirty="0" smtClean="0"/>
              <a:t>一时的宗教情绪</a:t>
            </a:r>
            <a:r>
              <a:rPr lang="zh-CN" altLang="en-US" sz="2800" b="1" dirty="0" smtClean="0"/>
              <a:t>，更</a:t>
            </a:r>
            <a:r>
              <a:rPr lang="zh-CN" altLang="en-US" sz="2800" b="1" dirty="0" smtClean="0"/>
              <a:t>不只是到教会参加一次崇拜，或参与某些服侍。</a:t>
            </a:r>
            <a:br>
              <a:rPr lang="zh-CN" altLang="en-US" sz="2800" b="1" dirty="0" smtClean="0"/>
            </a:br>
            <a:r>
              <a:rPr lang="zh-CN" altLang="en-US" sz="1600" b="1" dirty="0" smtClean="0"/>
              <a:t/>
            </a:r>
            <a:br>
              <a:rPr lang="zh-CN" altLang="en-US" sz="1600" b="1" dirty="0" smtClean="0"/>
            </a:br>
            <a:r>
              <a:rPr lang="zh-CN" altLang="en-US" sz="2800" b="1" dirty="0" smtClean="0"/>
              <a:t>信，是信靠</a:t>
            </a:r>
            <a:r>
              <a:rPr lang="zh-CN" altLang="en-US" sz="2800" b="1" dirty="0" smtClean="0"/>
              <a:t>。是</a:t>
            </a:r>
            <a:r>
              <a:rPr lang="zh-CN" altLang="en-US" sz="2800" b="1" dirty="0" smtClean="0"/>
              <a:t>完全的依赖</a:t>
            </a:r>
            <a:r>
              <a:rPr lang="zh-CN" altLang="en-US" sz="2800" b="1" dirty="0" smtClean="0"/>
              <a:t>，是</a:t>
            </a:r>
            <a:r>
              <a:rPr lang="zh-CN" altLang="en-US" sz="2800" b="1" dirty="0" smtClean="0"/>
              <a:t>把生命的主权交托给另一位</a:t>
            </a:r>
            <a:r>
              <a:rPr lang="zh-CN" altLang="en-US" sz="2800" b="1" dirty="0" smtClean="0"/>
              <a:t>，让他作主</a:t>
            </a:r>
            <a:r>
              <a:rPr lang="zh-CN" altLang="en-US" sz="2800" b="1" dirty="0" smtClean="0"/>
              <a:t>，</a:t>
            </a:r>
            <a:r>
              <a:rPr lang="zh-CN" altLang="en-US" sz="2800" b="1" dirty="0" smtClean="0"/>
              <a:t>让他掌权</a:t>
            </a:r>
            <a:r>
              <a:rPr lang="zh-CN" altLang="en-US" sz="2800" b="1" dirty="0" smtClean="0"/>
              <a:t>。</a:t>
            </a:r>
            <a:endParaRPr lang="zh-CN" altLang="en-US" sz="2800" b="1" dirty="0"/>
          </a:p>
        </p:txBody>
      </p:sp>
      <p:sp>
        <p:nvSpPr>
          <p:cNvPr id="3" name="标题 1"/>
          <p:cNvSpPr txBox="1">
            <a:spLocks/>
          </p:cNvSpPr>
          <p:nvPr/>
        </p:nvSpPr>
        <p:spPr bwMode="auto">
          <a:xfrm>
            <a:off x="4572000" y="0"/>
            <a:ext cx="45720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en-US" altLang="zh-CN" sz="2400" b="1" dirty="0" smtClean="0">
                <a:solidFill>
                  <a:srgbClr val="0070C0"/>
                </a:solidFill>
                <a:latin typeface="+mj-lt"/>
                <a:ea typeface="+mj-ea"/>
                <a:cs typeface="+mj-cs"/>
              </a:rPr>
              <a:t>What does it mean to believe</a:t>
            </a:r>
            <a:r>
              <a:rPr lang="en-US" altLang="zh-CN" sz="2400" b="1" dirty="0" smtClean="0">
                <a:solidFill>
                  <a:srgbClr val="0070C0"/>
                </a:solidFill>
                <a:latin typeface="+mj-lt"/>
                <a:ea typeface="+mj-ea"/>
                <a:cs typeface="+mj-cs"/>
              </a:rPr>
              <a:t>?</a:t>
            </a:r>
          </a:p>
          <a:p>
            <a:pPr lvl="0" eaLnBrk="0" hangingPunct="0"/>
            <a:endParaRPr lang="en-US" altLang="zh-CN" sz="2400" b="1" dirty="0" smtClean="0">
              <a:latin typeface="+mj-lt"/>
              <a:ea typeface="+mj-ea"/>
              <a:cs typeface="+mj-cs"/>
            </a:endParaRPr>
          </a:p>
          <a:p>
            <a:pPr lvl="0" eaLnBrk="0" hangingPunct="0"/>
            <a:r>
              <a:rPr lang="en-US" altLang="zh-CN" sz="2400" b="1" dirty="0" smtClean="0">
                <a:latin typeface="+mj-lt"/>
                <a:ea typeface="+mj-ea"/>
                <a:cs typeface="+mj-cs"/>
              </a:rPr>
              <a:t>Faith is not merely </a:t>
            </a:r>
            <a:r>
              <a:rPr lang="en-US" altLang="zh-CN" sz="2400" b="1" dirty="0" smtClean="0">
                <a:latin typeface="+mj-lt"/>
                <a:ea typeface="+mj-ea"/>
                <a:cs typeface="+mj-cs"/>
              </a:rPr>
              <a:t>knowing certain </a:t>
            </a:r>
            <a:r>
              <a:rPr lang="en-US" altLang="zh-CN" sz="2400" b="1" dirty="0" smtClean="0">
                <a:latin typeface="+mj-lt"/>
                <a:ea typeface="+mj-ea"/>
                <a:cs typeface="+mj-cs"/>
              </a:rPr>
              <a:t>truths, nor is it just intellectual agreement.</a:t>
            </a:r>
          </a:p>
          <a:p>
            <a:pPr lvl="0" eaLnBrk="0" hangingPunct="0"/>
            <a:r>
              <a:rPr lang="en-US" altLang="zh-CN" sz="2400" b="1" dirty="0" smtClean="0">
                <a:latin typeface="+mj-lt"/>
                <a:ea typeface="+mj-ea"/>
                <a:cs typeface="+mj-cs"/>
              </a:rPr>
              <a:t>It is not religious emotion,</a:t>
            </a:r>
          </a:p>
          <a:p>
            <a:pPr lvl="0" eaLnBrk="0" hangingPunct="0"/>
            <a:r>
              <a:rPr lang="en-US" altLang="zh-CN" sz="2400" b="1" dirty="0" smtClean="0">
                <a:latin typeface="+mj-lt"/>
                <a:ea typeface="+mj-ea"/>
                <a:cs typeface="+mj-cs"/>
              </a:rPr>
              <a:t>nor is it simply attending a church service or participating in ministry.</a:t>
            </a:r>
          </a:p>
          <a:p>
            <a:pPr lvl="0" eaLnBrk="0" hangingPunct="0"/>
            <a:endParaRPr lang="en-US" altLang="zh-CN" sz="2400" b="1" dirty="0" smtClean="0">
              <a:latin typeface="+mj-lt"/>
              <a:ea typeface="+mj-ea"/>
              <a:cs typeface="+mj-cs"/>
            </a:endParaRPr>
          </a:p>
          <a:p>
            <a:pPr lvl="0" eaLnBrk="0" hangingPunct="0"/>
            <a:r>
              <a:rPr lang="en-US" altLang="zh-CN" sz="2400" b="1" dirty="0" smtClean="0">
                <a:latin typeface="+mj-lt"/>
                <a:ea typeface="+mj-ea"/>
                <a:cs typeface="+mj-cs"/>
              </a:rPr>
              <a:t>Faith is </a:t>
            </a:r>
            <a:r>
              <a:rPr lang="en-US" altLang="zh-CN" sz="2400" b="1" dirty="0" err="1" smtClean="0">
                <a:latin typeface="+mj-lt"/>
                <a:ea typeface="+mj-ea"/>
                <a:cs typeface="+mj-cs"/>
              </a:rPr>
              <a:t>trust.It</a:t>
            </a:r>
            <a:r>
              <a:rPr lang="en-US" altLang="zh-CN" sz="2400" b="1" dirty="0" smtClean="0">
                <a:latin typeface="+mj-lt"/>
                <a:ea typeface="+mj-ea"/>
                <a:cs typeface="+mj-cs"/>
              </a:rPr>
              <a:t> </a:t>
            </a:r>
            <a:r>
              <a:rPr lang="en-US" altLang="zh-CN" sz="2400" b="1" dirty="0" smtClean="0">
                <a:latin typeface="+mj-lt"/>
                <a:ea typeface="+mj-ea"/>
                <a:cs typeface="+mj-cs"/>
              </a:rPr>
              <a:t>is complete </a:t>
            </a:r>
            <a:r>
              <a:rPr lang="en-US" altLang="zh-CN" sz="2400" b="1" dirty="0" err="1" smtClean="0">
                <a:latin typeface="+mj-lt"/>
                <a:ea typeface="+mj-ea"/>
                <a:cs typeface="+mj-cs"/>
              </a:rPr>
              <a:t>dependence,the</a:t>
            </a:r>
            <a:r>
              <a:rPr lang="en-US" altLang="zh-CN" sz="2400" b="1" dirty="0" smtClean="0">
                <a:latin typeface="+mj-lt"/>
                <a:ea typeface="+mj-ea"/>
                <a:cs typeface="+mj-cs"/>
              </a:rPr>
              <a:t> </a:t>
            </a:r>
            <a:r>
              <a:rPr lang="en-US" altLang="zh-CN" sz="2400" b="1" dirty="0" smtClean="0">
                <a:latin typeface="+mj-lt"/>
                <a:ea typeface="+mj-ea"/>
                <a:cs typeface="+mj-cs"/>
              </a:rPr>
              <a:t>surrender of the authority of one’s life to </a:t>
            </a:r>
            <a:r>
              <a:rPr lang="en-US" altLang="zh-CN" sz="2400" b="1" dirty="0" smtClean="0">
                <a:latin typeface="+mj-lt"/>
                <a:ea typeface="+mj-ea"/>
                <a:cs typeface="+mj-cs"/>
              </a:rPr>
              <a:t>another—allowing </a:t>
            </a:r>
            <a:r>
              <a:rPr lang="en-US" altLang="zh-CN" sz="2400" b="1" dirty="0" smtClean="0">
                <a:latin typeface="+mj-lt"/>
                <a:ea typeface="+mj-ea"/>
                <a:cs typeface="+mj-cs"/>
              </a:rPr>
              <a:t>Him to be Lord and to reign.</a:t>
            </a:r>
            <a:endParaRPr kumimoji="0" lang="zh-CN" altLang="en-US" sz="24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2343150"/>
          </a:xfrm>
        </p:spPr>
        <p:txBody>
          <a:bodyPr/>
          <a:lstStyle/>
          <a:p>
            <a:pPr algn="l"/>
            <a:r>
              <a:rPr lang="zh-CN" altLang="en-US" sz="3600" b="1" dirty="0" smtClean="0"/>
              <a:t>五、爱的应许</a:t>
            </a:r>
            <a:r>
              <a:rPr lang="en-US" altLang="zh-CN" sz="3600" b="1" dirty="0" smtClean="0"/>
              <a:t>——</a:t>
            </a:r>
            <a:r>
              <a:rPr lang="zh-CN" altLang="en-US" sz="3600" b="1" dirty="0" smtClean="0"/>
              <a:t>不至灭亡，反得永生</a:t>
            </a:r>
            <a:r>
              <a:rPr lang="en-US" altLang="zh-CN" sz="3600" b="1" dirty="0" smtClean="0"/>
              <a:t/>
            </a:r>
            <a:br>
              <a:rPr lang="en-US" altLang="zh-CN" sz="3600" b="1" dirty="0" smtClean="0"/>
            </a:br>
            <a:r>
              <a:rPr lang="en-US" altLang="zh-CN" sz="3600" b="1" dirty="0" smtClean="0"/>
              <a:t> V. The Promise of Love: Shall Not Perish but Have Eternal Life</a:t>
            </a:r>
            <a:endParaRPr lang="zh-CN" altLang="en-US" sz="3600" b="1" dirty="0"/>
          </a:p>
        </p:txBody>
      </p:sp>
      <p:pic>
        <p:nvPicPr>
          <p:cNvPr id="5122" name="Picture 2" descr="E:\2025 证道\永恒之爱，为你而来\s097.jpg"/>
          <p:cNvPicPr>
            <a:picLocks noChangeAspect="1" noChangeArrowheads="1"/>
          </p:cNvPicPr>
          <p:nvPr/>
        </p:nvPicPr>
        <p:blipFill>
          <a:blip r:embed="rId2"/>
          <a:srcRect/>
          <a:stretch>
            <a:fillRect/>
          </a:stretch>
        </p:blipFill>
        <p:spPr bwMode="auto">
          <a:xfrm>
            <a:off x="5181600" y="3009900"/>
            <a:ext cx="3200400" cy="2133600"/>
          </a:xfrm>
          <a:prstGeom prst="rect">
            <a:avLst/>
          </a:prstGeom>
          <a:noFill/>
        </p:spPr>
      </p:pic>
      <p:pic>
        <p:nvPicPr>
          <p:cNvPr id="5123" name="Picture 3" descr="E:\2025 证道\永恒之爱，为你而来\images (2).jpg"/>
          <p:cNvPicPr>
            <a:picLocks noChangeAspect="1" noChangeArrowheads="1"/>
          </p:cNvPicPr>
          <p:nvPr/>
        </p:nvPicPr>
        <p:blipFill>
          <a:blip r:embed="rId3"/>
          <a:srcRect/>
          <a:stretch>
            <a:fillRect/>
          </a:stretch>
        </p:blipFill>
        <p:spPr bwMode="auto">
          <a:xfrm>
            <a:off x="2057400" y="2266950"/>
            <a:ext cx="2438400" cy="228600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0" y="1"/>
            <a:ext cx="9144000" cy="142874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err="1">
                <a:latin typeface="汉仪中楷简" panose="02010604000101010101" pitchFamily="2" charset="-122"/>
                <a:ea typeface="汉仪中楷简" panose="02010604000101010101" pitchFamily="2" charset="-122"/>
                <a:cs typeface="Arial"/>
                <a:sym typeface="Arial"/>
              </a:rPr>
              <a:t>总结</a:t>
            </a:r>
            <a:r>
              <a:rPr lang="en-US" sz="4000" b="1" dirty="0">
                <a:latin typeface="Arial"/>
                <a:ea typeface="Arial"/>
                <a:cs typeface="Arial"/>
                <a:sym typeface="Arial"/>
              </a:rPr>
              <a:t/>
            </a:r>
            <a:br>
              <a:rPr lang="en-US" sz="4000" b="1" dirty="0">
                <a:latin typeface="Arial"/>
                <a:ea typeface="Arial"/>
                <a:cs typeface="Arial"/>
                <a:sym typeface="Arial"/>
              </a:rPr>
            </a:br>
            <a:r>
              <a:rPr lang="en-US" sz="4000" b="1" dirty="0" smtClean="0">
                <a:latin typeface="Calibri" panose="020F0502020204030204" pitchFamily="34" charset="0"/>
                <a:ea typeface="Arial"/>
                <a:cs typeface="Calibri" panose="020F0502020204030204" pitchFamily="34" charset="0"/>
                <a:sym typeface="Arial"/>
              </a:rPr>
              <a:t>Summary</a:t>
            </a:r>
            <a:endParaRPr sz="4000" dirty="0">
              <a:latin typeface="Calibri" panose="020F0502020204030204" pitchFamily="34" charset="0"/>
              <a:ea typeface="Arial"/>
              <a:cs typeface="Calibri" panose="020F0502020204030204" pitchFamily="34" charset="0"/>
              <a:sym typeface="Arial"/>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571750"/>
            <a:ext cx="9144000" cy="2362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8" name="标题 1"/>
          <p:cNvSpPr txBox="1">
            <a:spLocks/>
          </p:cNvSpPr>
          <p:nvPr/>
        </p:nvSpPr>
        <p:spPr bwMode="auto">
          <a:xfrm>
            <a:off x="0" y="1276350"/>
            <a:ext cx="9144000" cy="3867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标题 1"/>
          <p:cNvSpPr txBox="1">
            <a:spLocks/>
          </p:cNvSpPr>
          <p:nvPr/>
        </p:nvSpPr>
        <p:spPr bwMode="auto">
          <a:xfrm>
            <a:off x="533400" y="2038350"/>
            <a:ext cx="8001000" cy="3105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1030" name="Picture 6" descr="E:\2025 证道\永恒之爱，为你而来\企业微信截图_15845917347043.png"/>
          <p:cNvPicPr>
            <a:picLocks noChangeAspect="1" noChangeArrowheads="1"/>
          </p:cNvPicPr>
          <p:nvPr/>
        </p:nvPicPr>
        <p:blipFill>
          <a:blip r:embed="rId3"/>
          <a:srcRect/>
          <a:stretch>
            <a:fillRect/>
          </a:stretch>
        </p:blipFill>
        <p:spPr bwMode="auto">
          <a:xfrm>
            <a:off x="1524000" y="1608138"/>
            <a:ext cx="6272213" cy="35353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p14="http://schemas.microsoft.com/office/powerpoint/2010/main" xmlns="" val="40778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一、爱的宣告：从一个“黑夜”开始</a:t>
            </a:r>
            <a:r>
              <a:rPr lang="en-US" altLang="zh-CN" sz="3600" b="1" dirty="0" smtClean="0"/>
              <a:t/>
            </a:r>
            <a:br>
              <a:rPr lang="en-US" altLang="zh-CN" sz="3600" b="1" dirty="0" smtClean="0"/>
            </a:br>
            <a:r>
              <a:rPr lang="en-US" altLang="zh-CN" sz="3600" b="1" dirty="0" smtClean="0"/>
              <a:t> </a:t>
            </a:r>
            <a:r>
              <a:rPr lang="en-US" altLang="zh-CN" sz="3200" b="1" dirty="0" smtClean="0"/>
              <a:t>I. The Proclamation of Love: Beginning in the “Night” </a:t>
            </a:r>
            <a:r>
              <a:rPr lang="en-US" altLang="zh-CN" sz="3600" b="1" dirty="0" smtClean="0"/>
              <a:t/>
            </a:r>
            <a:br>
              <a:rPr lang="en-US" altLang="zh-CN" sz="3600" b="1" dirty="0" smtClean="0"/>
            </a:br>
            <a:r>
              <a:rPr lang="zh-CN" altLang="en-US" sz="3600" b="1" dirty="0" smtClean="0"/>
              <a:t>      </a:t>
            </a:r>
            <a:r>
              <a:rPr lang="en-US" altLang="zh-CN" sz="3200" b="1" dirty="0" smtClean="0"/>
              <a:t>1</a:t>
            </a:r>
            <a:r>
              <a:rPr lang="zh-CN" altLang="en-US" sz="3200" b="1" dirty="0" smtClean="0"/>
              <a:t>有一个</a:t>
            </a:r>
            <a:r>
              <a:rPr lang="zh-CN" altLang="en-US" sz="3200" b="1" dirty="0" smtClean="0">
                <a:solidFill>
                  <a:srgbClr val="0070C0"/>
                </a:solidFill>
              </a:rPr>
              <a:t>法利赛人</a:t>
            </a:r>
            <a:r>
              <a:rPr lang="zh-CN" altLang="en-US" sz="3200" b="1" dirty="0" smtClean="0"/>
              <a:t>，名叫尼哥底母，</a:t>
            </a:r>
            <a:r>
              <a:rPr lang="zh-CN" altLang="en-US" sz="3200" b="1" dirty="0" smtClean="0">
                <a:solidFill>
                  <a:srgbClr val="0070C0"/>
                </a:solidFill>
              </a:rPr>
              <a:t>是犹太人的官</a:t>
            </a:r>
            <a:r>
              <a:rPr lang="en-US" altLang="zh-CN" sz="3200" b="1" dirty="0" smtClean="0"/>
              <a:t>/ 1Now there was a Pharisee, a man named Nicodemus who was a member of the Jewish ruling council. </a:t>
            </a:r>
            <a:br>
              <a:rPr lang="en-US" altLang="zh-CN" sz="3200" b="1" dirty="0" smtClean="0"/>
            </a:br>
            <a:r>
              <a:rPr lang="zh-CN" altLang="en-US" sz="3200" b="1" dirty="0" smtClean="0"/>
              <a:t>       </a:t>
            </a:r>
            <a:r>
              <a:rPr lang="en-US" altLang="zh-CN" sz="3200" b="1" dirty="0" smtClean="0"/>
              <a:t>10</a:t>
            </a:r>
            <a:r>
              <a:rPr lang="zh-CN" altLang="en-US" sz="3200" b="1" dirty="0" smtClean="0"/>
              <a:t>耶稣回答说，你是</a:t>
            </a:r>
            <a:r>
              <a:rPr lang="zh-CN" altLang="en-US" sz="3200" b="1" dirty="0" smtClean="0">
                <a:solidFill>
                  <a:srgbClr val="0070C0"/>
                </a:solidFill>
              </a:rPr>
              <a:t>以色列人的先生</a:t>
            </a:r>
            <a:r>
              <a:rPr lang="zh-CN" altLang="en-US" sz="3200" b="1" dirty="0" smtClean="0"/>
              <a:t>，还不明白这事吗</a:t>
            </a:r>
            <a:r>
              <a:rPr lang="en-US" altLang="zh-CN" sz="3200" b="1" dirty="0" smtClean="0"/>
              <a:t>/‘You are Israel’s teacher,’ said Jesus, ‘and do you not understand these things? </a:t>
            </a:r>
            <a:endParaRPr lang="zh-CN" altLang="en-US" sz="32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      约</a:t>
            </a:r>
            <a:r>
              <a:rPr lang="en-US" altLang="zh-CN" sz="3600" b="1" dirty="0" smtClean="0"/>
              <a:t>19</a:t>
            </a:r>
            <a:r>
              <a:rPr lang="zh-CN" altLang="en-US" sz="3600" b="1" dirty="0" smtClean="0"/>
              <a:t>：</a:t>
            </a:r>
            <a:r>
              <a:rPr lang="en-US" altLang="zh-CN" sz="3600" b="1" dirty="0" smtClean="0"/>
              <a:t>39</a:t>
            </a:r>
            <a:r>
              <a:rPr lang="zh-CN" altLang="en-US" sz="3600" b="1" dirty="0" smtClean="0"/>
              <a:t>又有尼哥底母，就是先前夜里去见耶稣的，</a:t>
            </a:r>
            <a:r>
              <a:rPr lang="zh-CN" altLang="en-US" sz="3600" b="1" dirty="0" smtClean="0">
                <a:solidFill>
                  <a:srgbClr val="0070C0"/>
                </a:solidFill>
              </a:rPr>
              <a:t>带着没药，和沉香，约有一百斤</a:t>
            </a:r>
            <a:r>
              <a:rPr lang="zh-CN" altLang="en-US" sz="3600" b="1" dirty="0" smtClean="0"/>
              <a:t>前来。</a:t>
            </a:r>
            <a:r>
              <a:rPr lang="en-US" altLang="zh-CN" sz="3600" b="1" dirty="0" smtClean="0"/>
              <a:t>40</a:t>
            </a:r>
            <a:r>
              <a:rPr lang="zh-CN" altLang="en-US" sz="3600" b="1" dirty="0" smtClean="0"/>
              <a:t>他们就照犹太人殡葬的规矩，把耶稣的身体，用细麻布加上香料裹好了。</a:t>
            </a:r>
            <a:r>
              <a:rPr lang="en-US" altLang="zh-CN" sz="3200" b="1" dirty="0" smtClean="0"/>
              <a:t/>
            </a:r>
            <a:br>
              <a:rPr lang="en-US" altLang="zh-CN" sz="3200" b="1" dirty="0" smtClean="0"/>
            </a:br>
            <a:r>
              <a:rPr lang="en-US" altLang="zh-CN" sz="3200" b="1" dirty="0" smtClean="0"/>
              <a:t>      39He was accompanied by Nicodemus, the man who earlier had visited Jesus at night. Nicodemus brought a mixture of myrrh and aloes, about thirty-five kilograms. 40Taking Jesus’ body, the two of them wrapped it, with the spices, in strips of linen…</a:t>
            </a:r>
            <a:endParaRPr lang="zh-CN" altLang="en-US" sz="32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572000" cy="5143500"/>
          </a:xfrm>
        </p:spPr>
        <p:txBody>
          <a:bodyPr/>
          <a:lstStyle/>
          <a:p>
            <a:pPr algn="l"/>
            <a:r>
              <a:rPr lang="zh-CN" altLang="en-US" sz="2400" b="1" dirty="0" smtClean="0"/>
              <a:t>              </a:t>
            </a:r>
            <a:r>
              <a:rPr lang="zh-CN" altLang="en-US" sz="2400" b="1" dirty="0" smtClean="0">
                <a:solidFill>
                  <a:srgbClr val="0070C0"/>
                </a:solidFill>
              </a:rPr>
              <a:t>耶和华神</a:t>
            </a:r>
            <a:r>
              <a:rPr lang="en-US" altLang="zh-CN" sz="2400" b="1" dirty="0" smtClean="0"/>
              <a:t/>
            </a:r>
            <a:br>
              <a:rPr lang="en-US" altLang="zh-CN" sz="2400" b="1" dirty="0" smtClean="0"/>
            </a:br>
            <a:r>
              <a:rPr lang="zh-CN" altLang="en-US" sz="1600" b="1" dirty="0" smtClean="0"/>
              <a:t/>
            </a:r>
            <a:br>
              <a:rPr lang="zh-CN" altLang="en-US" sz="1600" b="1" dirty="0" smtClean="0"/>
            </a:br>
            <a:r>
              <a:rPr lang="en-US" altLang="zh-CN" sz="2400" b="1" dirty="0" smtClean="0"/>
              <a:t>1</a:t>
            </a:r>
            <a:r>
              <a:rPr lang="zh-CN" altLang="en-US" sz="2400" b="1" dirty="0" smtClean="0"/>
              <a:t>、“</a:t>
            </a:r>
            <a:r>
              <a:rPr lang="zh-CN" altLang="en-US" sz="2400" b="1" dirty="0" smtClean="0"/>
              <a:t>太初有道，道与神同在，道就是神</a:t>
            </a:r>
            <a:r>
              <a:rPr lang="zh-CN" altLang="en-US" sz="2400" b="1" dirty="0" smtClean="0"/>
              <a:t>”，他是在</a:t>
            </a:r>
            <a:r>
              <a:rPr lang="zh-CN" altLang="en-US" sz="2400" b="1" dirty="0" smtClean="0"/>
              <a:t>万有之先就已经存在的</a:t>
            </a:r>
            <a:r>
              <a:rPr lang="zh-CN" altLang="en-US" sz="2400" b="1" dirty="0" smtClean="0"/>
              <a:t>神。</a:t>
            </a:r>
            <a:r>
              <a:rPr lang="en-US" altLang="zh-CN" sz="2400" b="1" dirty="0" smtClean="0"/>
              <a:t/>
            </a:r>
            <a:br>
              <a:rPr lang="en-US" altLang="zh-CN" sz="2400" b="1" dirty="0" smtClean="0"/>
            </a:br>
            <a:r>
              <a:rPr lang="zh-CN" altLang="en-US" sz="1600" b="1" dirty="0" smtClean="0"/>
              <a:t/>
            </a:r>
            <a:br>
              <a:rPr lang="zh-CN" altLang="en-US" sz="1600" b="1" dirty="0" smtClean="0"/>
            </a:br>
            <a:r>
              <a:rPr lang="en-US" altLang="zh-CN" sz="2400" b="1" dirty="0" smtClean="0"/>
              <a:t>2</a:t>
            </a:r>
            <a:r>
              <a:rPr lang="zh-CN" altLang="en-US" sz="2400" b="1" dirty="0" smtClean="0"/>
              <a:t>、创造</a:t>
            </a:r>
            <a:r>
              <a:rPr lang="zh-CN" altLang="en-US" sz="2400" b="1" dirty="0" smtClean="0"/>
              <a:t>天地万物的</a:t>
            </a:r>
            <a:r>
              <a:rPr lang="zh-CN" altLang="en-US" sz="2400" b="1" dirty="0" smtClean="0"/>
              <a:t>造物主 创</a:t>
            </a:r>
            <a:r>
              <a:rPr lang="en-US" altLang="zh-CN" sz="2400" b="1" dirty="0" smtClean="0"/>
              <a:t>1 :1</a:t>
            </a:r>
            <a:br>
              <a:rPr lang="en-US" altLang="zh-CN" sz="2400" b="1" dirty="0" smtClean="0"/>
            </a:br>
            <a:r>
              <a:rPr lang="zh-CN" altLang="en-US" sz="1600" b="1" dirty="0" smtClean="0"/>
              <a:t/>
            </a:r>
            <a:br>
              <a:rPr lang="zh-CN" altLang="en-US" sz="1600" b="1" dirty="0" smtClean="0"/>
            </a:br>
            <a:r>
              <a:rPr lang="en-US" altLang="zh-CN" sz="2400" b="1" dirty="0" smtClean="0"/>
              <a:t>3</a:t>
            </a:r>
            <a:r>
              <a:rPr lang="zh-CN" altLang="en-US" sz="2400" b="1" dirty="0" smtClean="0"/>
              <a:t>、他的</a:t>
            </a:r>
            <a:r>
              <a:rPr lang="zh-CN" altLang="en-US" sz="2400" b="1" dirty="0" smtClean="0"/>
              <a:t>属性：</a:t>
            </a:r>
            <a:br>
              <a:rPr lang="zh-CN" altLang="en-US" sz="2400" b="1" dirty="0" smtClean="0"/>
            </a:br>
            <a:r>
              <a:rPr lang="zh-CN" altLang="en-US" sz="2400" b="1" dirty="0" smtClean="0"/>
              <a:t>                    满</a:t>
            </a:r>
            <a:r>
              <a:rPr lang="zh-CN" altLang="en-US" sz="2400" b="1" dirty="0" smtClean="0"/>
              <a:t>有慈爱</a:t>
            </a:r>
            <a:br>
              <a:rPr lang="zh-CN" altLang="en-US" sz="2400" b="1" dirty="0" smtClean="0"/>
            </a:br>
            <a:r>
              <a:rPr lang="zh-CN" altLang="en-US" sz="2400" b="1" dirty="0" smtClean="0"/>
              <a:t>              绝对</a:t>
            </a:r>
            <a:r>
              <a:rPr lang="zh-CN" altLang="en-US" sz="2400" b="1" dirty="0" smtClean="0"/>
              <a:t>公义、圣洁</a:t>
            </a:r>
            <a:br>
              <a:rPr lang="zh-CN" altLang="en-US" sz="2400" b="1" dirty="0" smtClean="0"/>
            </a:br>
            <a:r>
              <a:rPr lang="zh-CN" altLang="en-US" sz="2400" b="1" dirty="0" smtClean="0"/>
              <a:t>            不</a:t>
            </a:r>
            <a:r>
              <a:rPr lang="zh-CN" altLang="en-US" sz="2400" b="1" dirty="0" smtClean="0"/>
              <a:t>以有罪的为无罪</a:t>
            </a:r>
            <a:br>
              <a:rPr lang="zh-CN" altLang="en-US" sz="2400" b="1" dirty="0" smtClean="0"/>
            </a:br>
            <a:r>
              <a:rPr lang="zh-CN" altLang="en-US" sz="2400" b="1" dirty="0" smtClean="0"/>
              <a:t>                恨</a:t>
            </a:r>
            <a:r>
              <a:rPr lang="zh-CN" altLang="en-US" sz="2400" b="1" dirty="0" smtClean="0"/>
              <a:t>恶罪，却爱人</a:t>
            </a:r>
            <a:br>
              <a:rPr lang="zh-CN" altLang="en-US" sz="2400" b="1" dirty="0" smtClean="0"/>
            </a:br>
            <a:r>
              <a:rPr lang="zh-CN" altLang="en-US" sz="2400" b="1" dirty="0" smtClean="0"/>
              <a:t>     审判</a:t>
            </a:r>
            <a:r>
              <a:rPr lang="zh-CN" altLang="en-US" sz="2400" b="1" dirty="0" smtClean="0"/>
              <a:t>罪，却为罪人预备拯救</a:t>
            </a:r>
            <a:endParaRPr lang="zh-CN" altLang="en-US" sz="2400" b="1" dirty="0"/>
          </a:p>
        </p:txBody>
      </p:sp>
      <p:sp>
        <p:nvSpPr>
          <p:cNvPr id="3" name="标题 1"/>
          <p:cNvSpPr txBox="1">
            <a:spLocks/>
          </p:cNvSpPr>
          <p:nvPr/>
        </p:nvSpPr>
        <p:spPr bwMode="auto">
          <a:xfrm>
            <a:off x="4572000" y="0"/>
            <a:ext cx="45720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kumimoji="0" lang="zh-CN" altLang="en-US" sz="2400" b="1" i="0" u="none" strike="noStrike" kern="1200" cap="none" spc="0" normalizeH="0" baseline="0" noProof="0" dirty="0" smtClean="0">
                <a:ln>
                  <a:noFill/>
                </a:ln>
                <a:solidFill>
                  <a:srgbClr val="0070C0"/>
                </a:solidFill>
                <a:effectLst/>
                <a:uLnTx/>
                <a:uFillTx/>
                <a:latin typeface="+mj-lt"/>
                <a:ea typeface="+mj-ea"/>
                <a:cs typeface="+mj-cs"/>
              </a:rPr>
              <a:t>                            世人</a:t>
            </a:r>
            <a:r>
              <a:rPr kumimoji="0" lang="en-US" altLang="zh-CN" sz="2400" b="1"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2400" b="1" i="0" u="none" strike="noStrike" kern="1200" cap="none" spc="0" normalizeH="0" baseline="0" noProof="0" dirty="0" smtClean="0">
                <a:ln>
                  <a:noFill/>
                </a:ln>
                <a:solidFill>
                  <a:schemeClr val="tx1"/>
                </a:solidFill>
                <a:effectLst/>
                <a:uLnTx/>
                <a:uFillTx/>
                <a:latin typeface="+mj-lt"/>
                <a:ea typeface="+mj-ea"/>
                <a:cs typeface="+mj-cs"/>
              </a:rPr>
            </a:br>
            <a:r>
              <a:rPr kumimoji="0" lang="zh-CN" altLang="en-US" sz="1600" b="1" i="0" u="none" strike="noStrike" kern="1200" cap="none" spc="0" normalizeH="0" baseline="0" noProof="0" dirty="0" smtClean="0">
                <a:ln>
                  <a:noFill/>
                </a:ln>
                <a:solidFill>
                  <a:schemeClr val="tx1"/>
                </a:solidFill>
                <a:effectLst/>
                <a:uLnTx/>
                <a:uFillTx/>
                <a:latin typeface="+mj-lt"/>
                <a:ea typeface="+mj-ea"/>
                <a:cs typeface="+mj-cs"/>
              </a:rPr>
              <a:t/>
            </a:r>
            <a:br>
              <a:rPr kumimoji="0" lang="zh-CN" altLang="en-US" sz="1600" b="1" i="0" u="none" strike="noStrike" kern="1200" cap="none" spc="0" normalizeH="0" baseline="0" noProof="0" dirty="0" smtClean="0">
                <a:ln>
                  <a:noFill/>
                </a:ln>
                <a:solidFill>
                  <a:schemeClr val="tx1"/>
                </a:solidFill>
                <a:effectLst/>
                <a:uLnTx/>
                <a:uFillTx/>
                <a:latin typeface="+mj-lt"/>
                <a:ea typeface="+mj-ea"/>
                <a:cs typeface="+mj-cs"/>
              </a:rPr>
            </a:br>
            <a:r>
              <a:rPr kumimoji="0" lang="en-US" altLang="zh-CN" sz="2400" b="1" i="0" u="none" strike="noStrike" kern="1200" cap="none" spc="0" normalizeH="0" baseline="0" noProof="0" dirty="0" smtClean="0">
                <a:ln>
                  <a:noFill/>
                </a:ln>
                <a:solidFill>
                  <a:schemeClr val="tx1"/>
                </a:solidFill>
                <a:effectLst/>
                <a:uLnTx/>
                <a:uFillTx/>
                <a:latin typeface="+mj-lt"/>
                <a:ea typeface="+mj-ea"/>
                <a:cs typeface="+mj-cs"/>
              </a:rPr>
              <a:t>1</a:t>
            </a:r>
            <a:r>
              <a:rPr kumimoji="0" lang="zh-CN" altLang="en-US" sz="2400" b="1" i="0" u="none" strike="noStrike" kern="1200" cap="none" spc="0" normalizeH="0" baseline="0" noProof="0" dirty="0" smtClean="0">
                <a:ln>
                  <a:noFill/>
                </a:ln>
                <a:solidFill>
                  <a:schemeClr val="tx1"/>
                </a:solidFill>
                <a:effectLst/>
                <a:uLnTx/>
                <a:uFillTx/>
                <a:latin typeface="+mj-lt"/>
                <a:ea typeface="+mj-ea"/>
                <a:cs typeface="+mj-cs"/>
              </a:rPr>
              <a:t>、</a:t>
            </a:r>
            <a:r>
              <a:rPr lang="zh-CN" altLang="en-US" sz="2400" b="1" dirty="0" smtClean="0">
                <a:latin typeface="+mj-lt"/>
                <a:ea typeface="+mj-ea"/>
                <a:cs typeface="+mj-cs"/>
              </a:rPr>
              <a:t>“</a:t>
            </a:r>
            <a:r>
              <a:rPr lang="zh-CN" altLang="en-US" sz="2400" b="1" dirty="0" smtClean="0">
                <a:latin typeface="+mj-lt"/>
                <a:ea typeface="+mj-ea"/>
                <a:cs typeface="+mj-cs"/>
              </a:rPr>
              <a:t>世人都犯了罪，亏缺了神的荣耀”（罗 </a:t>
            </a:r>
            <a:r>
              <a:rPr lang="en-US" altLang="zh-CN" sz="2400" b="1" dirty="0" smtClean="0">
                <a:latin typeface="+mj-lt"/>
                <a:ea typeface="+mj-ea"/>
                <a:cs typeface="+mj-cs"/>
              </a:rPr>
              <a:t>3:23</a:t>
            </a:r>
            <a:r>
              <a:rPr lang="zh-CN" altLang="en-US" sz="2400" b="1" dirty="0" smtClean="0">
                <a:latin typeface="+mj-lt"/>
                <a:ea typeface="+mj-ea"/>
                <a:cs typeface="+mj-cs"/>
              </a:rPr>
              <a:t>）</a:t>
            </a:r>
            <a:endParaRPr lang="en-US" altLang="zh-CN" sz="2400" b="1" dirty="0" smtClean="0">
              <a:latin typeface="+mj-lt"/>
              <a:ea typeface="+mj-ea"/>
              <a:cs typeface="+mj-cs"/>
            </a:endParaRPr>
          </a:p>
          <a:p>
            <a:pPr lvl="0" eaLnBrk="0" hangingPunct="0"/>
            <a:endParaRPr lang="zh-CN" altLang="en-US" sz="2400" b="1" dirty="0" smtClean="0">
              <a:latin typeface="+mj-lt"/>
              <a:ea typeface="+mj-ea"/>
              <a:cs typeface="+mj-cs"/>
            </a:endParaRPr>
          </a:p>
          <a:p>
            <a:pPr lvl="0" eaLnBrk="0" hangingPunct="0"/>
            <a:r>
              <a:rPr lang="en-US" altLang="zh-CN" sz="2400" b="1" dirty="0" smtClean="0">
                <a:latin typeface="+mj-lt"/>
                <a:ea typeface="+mj-ea"/>
                <a:cs typeface="+mj-cs"/>
              </a:rPr>
              <a:t>2</a:t>
            </a:r>
            <a:r>
              <a:rPr lang="zh-CN" altLang="en-US" sz="2400" b="1" dirty="0" smtClean="0">
                <a:latin typeface="+mj-lt"/>
                <a:ea typeface="+mj-ea"/>
                <a:cs typeface="+mj-cs"/>
              </a:rPr>
              <a:t>、“世人”</a:t>
            </a:r>
            <a:r>
              <a:rPr lang="zh-CN" altLang="en-US" sz="2400" b="1" dirty="0" smtClean="0">
                <a:latin typeface="+mj-lt"/>
                <a:ea typeface="+mj-ea"/>
                <a:cs typeface="+mj-cs"/>
              </a:rPr>
              <a:t>并不是</a:t>
            </a:r>
            <a:r>
              <a:rPr lang="zh-CN" altLang="en-US" sz="2400" b="1" dirty="0" smtClean="0">
                <a:latin typeface="+mj-lt"/>
                <a:ea typeface="+mj-ea"/>
                <a:cs typeface="+mj-cs"/>
              </a:rPr>
              <a:t>：道德</a:t>
            </a:r>
            <a:r>
              <a:rPr lang="zh-CN" altLang="en-US" sz="2400" b="1" dirty="0" smtClean="0">
                <a:latin typeface="+mj-lt"/>
                <a:ea typeface="+mj-ea"/>
                <a:cs typeface="+mj-cs"/>
              </a:rPr>
              <a:t>高尚、配得神爱的人</a:t>
            </a:r>
          </a:p>
          <a:p>
            <a:pPr lvl="0" eaLnBrk="0" hangingPunct="0"/>
            <a:endParaRPr lang="zh-CN" altLang="en-US" sz="2400" b="1" dirty="0" smtClean="0">
              <a:latin typeface="+mj-lt"/>
              <a:ea typeface="+mj-ea"/>
              <a:cs typeface="+mj-cs"/>
            </a:endParaRPr>
          </a:p>
          <a:p>
            <a:pPr lvl="0" eaLnBrk="0" hangingPunct="0"/>
            <a:r>
              <a:rPr lang="en-US" altLang="zh-CN" sz="2400" b="1" dirty="0" smtClean="0">
                <a:latin typeface="+mj-lt"/>
                <a:ea typeface="+mj-ea"/>
                <a:cs typeface="+mj-cs"/>
              </a:rPr>
              <a:t>3</a:t>
            </a:r>
            <a:r>
              <a:rPr lang="zh-CN" altLang="en-US" sz="2400" b="1" dirty="0" smtClean="0">
                <a:latin typeface="+mj-lt"/>
                <a:ea typeface="+mj-ea"/>
                <a:cs typeface="+mj-cs"/>
              </a:rPr>
              <a:t>、“世人”</a:t>
            </a:r>
            <a:r>
              <a:rPr lang="zh-CN" altLang="en-US" sz="2400" b="1" dirty="0" smtClean="0">
                <a:latin typeface="+mj-lt"/>
                <a:ea typeface="+mj-ea"/>
                <a:cs typeface="+mj-cs"/>
              </a:rPr>
              <a:t>乃是：</a:t>
            </a:r>
          </a:p>
          <a:p>
            <a:pPr lvl="0" eaLnBrk="0" hangingPunct="0"/>
            <a:r>
              <a:rPr lang="zh-CN" altLang="en-US" sz="2400" b="1" dirty="0" smtClean="0">
                <a:latin typeface="+mj-lt"/>
                <a:ea typeface="+mj-ea"/>
                <a:cs typeface="+mj-cs"/>
              </a:rPr>
              <a:t>                  有罪</a:t>
            </a:r>
            <a:r>
              <a:rPr lang="zh-CN" altLang="en-US" sz="2400" b="1" dirty="0" smtClean="0">
                <a:latin typeface="+mj-lt"/>
                <a:ea typeface="+mj-ea"/>
                <a:cs typeface="+mj-cs"/>
              </a:rPr>
              <a:t>的、堕落的</a:t>
            </a:r>
          </a:p>
          <a:p>
            <a:pPr lvl="0" eaLnBrk="0" hangingPunct="0"/>
            <a:r>
              <a:rPr lang="zh-CN" altLang="en-US" sz="2400" b="1" dirty="0" smtClean="0">
                <a:latin typeface="+mj-lt"/>
                <a:ea typeface="+mj-ea"/>
                <a:cs typeface="+mj-cs"/>
              </a:rPr>
              <a:t>                在</a:t>
            </a:r>
            <a:r>
              <a:rPr lang="zh-CN" altLang="en-US" sz="2400" b="1" dirty="0" smtClean="0">
                <a:latin typeface="+mj-lt"/>
                <a:ea typeface="+mj-ea"/>
                <a:cs typeface="+mj-cs"/>
              </a:rPr>
              <a:t>本质上与神隔绝</a:t>
            </a:r>
          </a:p>
          <a:p>
            <a:pPr lvl="0" eaLnBrk="0" hangingPunct="0"/>
            <a:r>
              <a:rPr lang="zh-CN" altLang="en-US" sz="2400" b="1" dirty="0" smtClean="0">
                <a:latin typeface="+mj-lt"/>
                <a:ea typeface="+mj-ea"/>
                <a:cs typeface="+mj-cs"/>
              </a:rPr>
              <a:t>        在</a:t>
            </a:r>
            <a:r>
              <a:rPr lang="zh-CN" altLang="en-US" sz="2400" b="1" dirty="0" smtClean="0">
                <a:latin typeface="+mj-lt"/>
                <a:ea typeface="+mj-ea"/>
                <a:cs typeface="+mj-cs"/>
              </a:rPr>
              <a:t>心思意念和生命方向</a:t>
            </a:r>
            <a:r>
              <a:rPr lang="zh-CN" altLang="en-US" sz="2400" b="1" dirty="0" smtClean="0">
                <a:latin typeface="+mj-lt"/>
                <a:ea typeface="+mj-ea"/>
                <a:cs typeface="+mj-cs"/>
              </a:rPr>
              <a:t>上：</a:t>
            </a:r>
            <a:endParaRPr lang="en-US" altLang="zh-CN" sz="2400" b="1" dirty="0" smtClean="0">
              <a:latin typeface="+mj-lt"/>
              <a:ea typeface="+mj-ea"/>
              <a:cs typeface="+mj-cs"/>
            </a:endParaRPr>
          </a:p>
          <a:p>
            <a:pPr lvl="0" eaLnBrk="0" hangingPunct="0"/>
            <a:r>
              <a:rPr lang="zh-CN" altLang="en-US" sz="2400" b="1" dirty="0" smtClean="0">
                <a:latin typeface="+mj-lt"/>
                <a:ea typeface="+mj-ea"/>
                <a:cs typeface="+mj-cs"/>
              </a:rPr>
              <a:t>                     与</a:t>
            </a:r>
            <a:r>
              <a:rPr lang="zh-CN" altLang="en-US" sz="2400" b="1" dirty="0" smtClean="0">
                <a:latin typeface="+mj-lt"/>
                <a:ea typeface="+mj-ea"/>
                <a:cs typeface="+mj-cs"/>
              </a:rPr>
              <a:t>神为敌的人</a:t>
            </a:r>
            <a:endParaRPr kumimoji="0" lang="zh-CN" altLang="en-US"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733550"/>
          </a:xfrm>
        </p:spPr>
        <p:txBody>
          <a:bodyPr/>
          <a:lstStyle/>
          <a:p>
            <a:pPr algn="l"/>
            <a:r>
              <a:rPr lang="zh-CN" altLang="en-US" sz="3600" b="1" dirty="0" smtClean="0"/>
              <a:t>二、爱的对象</a:t>
            </a:r>
            <a:r>
              <a:rPr lang="en-US" altLang="zh-CN" sz="3600" b="1" dirty="0" smtClean="0"/>
              <a:t>——</a:t>
            </a:r>
            <a:r>
              <a:rPr lang="zh-CN" altLang="en-US" sz="3600" b="1" dirty="0" smtClean="0"/>
              <a:t>神爱世人</a:t>
            </a:r>
            <a:r>
              <a:rPr lang="en-US" altLang="zh-CN" sz="3600" b="1" dirty="0" smtClean="0"/>
              <a:t/>
            </a:r>
            <a:br>
              <a:rPr lang="en-US" altLang="zh-CN" sz="3600" b="1" dirty="0" smtClean="0"/>
            </a:br>
            <a:r>
              <a:rPr lang="en-US" altLang="zh-CN" sz="3600" b="1" dirty="0" smtClean="0"/>
              <a:t> II. The Object of Love: God So Loved the World</a:t>
            </a:r>
            <a:endParaRPr lang="zh-CN" altLang="en-US" sz="3600" b="1" dirty="0"/>
          </a:p>
        </p:txBody>
      </p:sp>
      <p:pic>
        <p:nvPicPr>
          <p:cNvPr id="3075" name="Picture 3" descr="E:\2025 证道\永恒之爱，为你而来\0521.jpg"/>
          <p:cNvPicPr>
            <a:picLocks noChangeAspect="1" noChangeArrowheads="1"/>
          </p:cNvPicPr>
          <p:nvPr/>
        </p:nvPicPr>
        <p:blipFill>
          <a:blip r:embed="rId2"/>
          <a:srcRect/>
          <a:stretch>
            <a:fillRect/>
          </a:stretch>
        </p:blipFill>
        <p:spPr bwMode="auto">
          <a:xfrm>
            <a:off x="1905000" y="1809750"/>
            <a:ext cx="5334000" cy="333375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sz="3600" b="1" dirty="0" smtClean="0"/>
              <a:t>    3</a:t>
            </a:r>
            <a:r>
              <a:rPr lang="zh-CN" altLang="en-US" sz="3600" b="1" dirty="0" smtClean="0"/>
              <a:t>愿颂赞归与我们主耶稣基督的父神，他在基督里，曾赐给我们天上各样属灵的福气。</a:t>
            </a:r>
            <a:r>
              <a:rPr lang="en-US" sz="3600" b="1" dirty="0" smtClean="0"/>
              <a:t>4</a:t>
            </a:r>
            <a:r>
              <a:rPr lang="zh-CN" altLang="en-US" sz="3600" b="1" dirty="0" smtClean="0"/>
              <a:t>就如神</a:t>
            </a:r>
            <a:r>
              <a:rPr lang="zh-CN" altLang="en-US" sz="3600" b="1" dirty="0" smtClean="0">
                <a:solidFill>
                  <a:srgbClr val="0070C0"/>
                </a:solidFill>
              </a:rPr>
              <a:t>从创立世界以前，在基督里拣选了我们</a:t>
            </a:r>
            <a:r>
              <a:rPr lang="zh-CN" altLang="en-US" sz="3600" b="1" dirty="0" smtClean="0"/>
              <a:t>，使我们在他面前成为圣洁，无有瑕疵</a:t>
            </a:r>
            <a:r>
              <a:rPr lang="zh-CN" altLang="en-US" sz="3600" b="1" dirty="0" smtClean="0"/>
              <a:t>。</a:t>
            </a:r>
            <a:r>
              <a:rPr lang="en-US" altLang="zh-CN" sz="3600" b="1" dirty="0" smtClean="0"/>
              <a:t/>
            </a:r>
            <a:br>
              <a:rPr lang="en-US" altLang="zh-CN" sz="3600" b="1" dirty="0" smtClean="0"/>
            </a:br>
            <a:r>
              <a:rPr lang="en-US" altLang="zh-CN" sz="3600" b="1" dirty="0" smtClean="0"/>
              <a:t>    </a:t>
            </a:r>
            <a:r>
              <a:rPr lang="en-US" altLang="zh-CN" sz="3200" b="1" dirty="0" smtClean="0"/>
              <a:t>3Praise </a:t>
            </a:r>
            <a:r>
              <a:rPr lang="en-US" altLang="zh-CN" sz="3200" b="1" dirty="0" smtClean="0"/>
              <a:t>be to the God and Father of our Lord Jesus Christ, who has blessed us in the heavenly realms with every spiritual blessing in Christ. 4For </a:t>
            </a:r>
            <a:r>
              <a:rPr lang="en-US" altLang="zh-CN" sz="3200" b="1" dirty="0" smtClean="0">
                <a:solidFill>
                  <a:srgbClr val="0070C0"/>
                </a:solidFill>
              </a:rPr>
              <a:t>he chose us in him before the creation of the world </a:t>
            </a:r>
            <a:r>
              <a:rPr lang="en-US" altLang="zh-CN" sz="3200" b="1" dirty="0" smtClean="0"/>
              <a:t>to be holy and blameless in his sight. </a:t>
            </a:r>
            <a:r>
              <a:rPr lang="en-US" altLang="zh-CN" sz="3200" b="1" dirty="0" smtClean="0"/>
              <a:t>       </a:t>
            </a:r>
            <a:r>
              <a:rPr lang="zh-CN" altLang="en-US" sz="3200" b="1" dirty="0" smtClean="0"/>
              <a:t>弗</a:t>
            </a:r>
            <a:r>
              <a:rPr lang="en-US" altLang="zh-CN" sz="3200" b="1" dirty="0" smtClean="0"/>
              <a:t>/Eph. 1:3-4</a:t>
            </a:r>
            <a:endParaRPr lang="zh-CN" altLang="en-US" sz="3200" b="1" dirty="0"/>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2190750"/>
          </a:xfrm>
        </p:spPr>
        <p:txBody>
          <a:bodyPr/>
          <a:lstStyle/>
          <a:p>
            <a:pPr algn="l"/>
            <a:r>
              <a:rPr lang="zh-CN" altLang="en-US" sz="3600" b="1" dirty="0" smtClean="0"/>
              <a:t>三、爱的行动</a:t>
            </a:r>
            <a:r>
              <a:rPr lang="en-US" altLang="zh-CN" sz="3600" b="1" dirty="0" smtClean="0"/>
              <a:t>——</a:t>
            </a:r>
            <a:r>
              <a:rPr lang="zh-CN" altLang="en-US" sz="3600" b="1" dirty="0" smtClean="0"/>
              <a:t>将他的独生子赐给我们</a:t>
            </a:r>
            <a:r>
              <a:rPr lang="en-US" altLang="zh-CN" sz="3600" b="1" dirty="0" smtClean="0"/>
              <a:t/>
            </a:r>
            <a:br>
              <a:rPr lang="en-US" altLang="zh-CN" sz="3600" b="1" dirty="0" smtClean="0"/>
            </a:br>
            <a:r>
              <a:rPr lang="en-US" altLang="zh-CN" sz="3600" b="1" dirty="0" smtClean="0"/>
              <a:t> III. The Action of Love: He Gave His One and Only Son</a:t>
            </a:r>
            <a:endParaRPr lang="zh-CN" altLang="en-US" sz="3600" b="1" dirty="0"/>
          </a:p>
        </p:txBody>
      </p:sp>
      <p:pic>
        <p:nvPicPr>
          <p:cNvPr id="2050" name="Picture 2" descr="E:\2025 证道\永恒之爱，为你而来\1452122668-931007469.png"/>
          <p:cNvPicPr>
            <a:picLocks noChangeAspect="1" noChangeArrowheads="1"/>
          </p:cNvPicPr>
          <p:nvPr/>
        </p:nvPicPr>
        <p:blipFill>
          <a:blip r:embed="rId2"/>
          <a:srcRect/>
          <a:stretch>
            <a:fillRect/>
          </a:stretch>
        </p:blipFill>
        <p:spPr bwMode="auto">
          <a:xfrm>
            <a:off x="2133600" y="1828800"/>
            <a:ext cx="4514850" cy="331470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572000" cy="5143500"/>
          </a:xfrm>
        </p:spPr>
        <p:txBody>
          <a:bodyPr/>
          <a:lstStyle/>
          <a:p>
            <a:pPr algn="l"/>
            <a:r>
              <a:rPr lang="zh-CN" altLang="en-US" sz="2400" b="1" dirty="0" smtClean="0">
                <a:solidFill>
                  <a:srgbClr val="0070C0"/>
                </a:solidFill>
              </a:rPr>
              <a:t>宗教：人寻找</a:t>
            </a:r>
            <a:r>
              <a:rPr lang="zh-CN" altLang="en-US" sz="2400" b="1" dirty="0" smtClean="0">
                <a:solidFill>
                  <a:srgbClr val="0070C0"/>
                </a:solidFill>
              </a:rPr>
              <a:t>神</a:t>
            </a:r>
            <a:r>
              <a:rPr lang="en-US" altLang="zh-CN" sz="2400" b="1" dirty="0" smtClean="0"/>
              <a:t>/Religion</a:t>
            </a:r>
            <a:r>
              <a:rPr lang="en-US" altLang="zh-CN" sz="2400" b="1" dirty="0" smtClean="0"/>
              <a:t>: People Searching for </a:t>
            </a:r>
            <a:r>
              <a:rPr lang="en-US" altLang="zh-CN" sz="2400" b="1" dirty="0" smtClean="0"/>
              <a:t>God</a:t>
            </a:r>
            <a:br>
              <a:rPr lang="en-US" altLang="zh-CN" sz="2400" b="1" dirty="0" smtClean="0"/>
            </a:br>
            <a:r>
              <a:rPr lang="zh-CN" altLang="en-US" sz="1000" b="1" dirty="0" smtClean="0"/>
              <a:t/>
            </a:r>
            <a:br>
              <a:rPr lang="zh-CN" altLang="en-US" sz="1000" b="1" dirty="0" smtClean="0"/>
            </a:br>
            <a:r>
              <a:rPr lang="en-US" altLang="zh-CN" sz="2400" b="1" dirty="0" smtClean="0">
                <a:solidFill>
                  <a:srgbClr val="0070C0"/>
                </a:solidFill>
              </a:rPr>
              <a:t>1</a:t>
            </a:r>
            <a:r>
              <a:rPr lang="zh-CN" altLang="en-US" sz="2400" b="1" dirty="0" smtClean="0">
                <a:solidFill>
                  <a:srgbClr val="0070C0"/>
                </a:solidFill>
              </a:rPr>
              <a:t>、人</a:t>
            </a:r>
            <a:r>
              <a:rPr lang="zh-CN" altLang="en-US" sz="2400" b="1" dirty="0" smtClean="0">
                <a:solidFill>
                  <a:srgbClr val="0070C0"/>
                </a:solidFill>
              </a:rPr>
              <a:t>靠自己的努力、修行、</a:t>
            </a:r>
            <a:r>
              <a:rPr lang="zh-CN" altLang="en-US" sz="2400" b="1" dirty="0" smtClean="0">
                <a:solidFill>
                  <a:srgbClr val="0070C0"/>
                </a:solidFill>
              </a:rPr>
              <a:t>行为</a:t>
            </a:r>
            <a:r>
              <a:rPr lang="en-US" altLang="zh-CN" sz="2400" b="1" dirty="0" smtClean="0"/>
              <a:t>/People </a:t>
            </a:r>
            <a:r>
              <a:rPr lang="en-US" altLang="zh-CN" sz="2400" b="1" dirty="0" smtClean="0"/>
              <a:t>rely on their own efforts, works, and discipline</a:t>
            </a:r>
            <a:r>
              <a:rPr lang="zh-CN" altLang="en-US" sz="2400" b="1" dirty="0" smtClean="0"/>
              <a:t/>
            </a:r>
            <a:br>
              <a:rPr lang="zh-CN" altLang="en-US" sz="2400" b="1" dirty="0" smtClean="0"/>
            </a:br>
            <a:r>
              <a:rPr lang="en-US" altLang="zh-CN" sz="2400" b="1" dirty="0" smtClean="0">
                <a:solidFill>
                  <a:srgbClr val="0070C0"/>
                </a:solidFill>
              </a:rPr>
              <a:t>2</a:t>
            </a:r>
            <a:r>
              <a:rPr lang="zh-CN" altLang="en-US" sz="2400" b="1" dirty="0" smtClean="0">
                <a:solidFill>
                  <a:srgbClr val="0070C0"/>
                </a:solidFill>
              </a:rPr>
              <a:t>、一</a:t>
            </a:r>
            <a:r>
              <a:rPr lang="zh-CN" altLang="en-US" sz="2400" b="1" dirty="0" smtClean="0">
                <a:solidFill>
                  <a:srgbClr val="0070C0"/>
                </a:solidFill>
              </a:rPr>
              <a:t>步一步想要接近</a:t>
            </a:r>
            <a:r>
              <a:rPr lang="zh-CN" altLang="en-US" sz="2400" b="1" dirty="0" smtClean="0">
                <a:solidFill>
                  <a:srgbClr val="0070C0"/>
                </a:solidFill>
              </a:rPr>
              <a:t>神</a:t>
            </a:r>
            <a:r>
              <a:rPr lang="en-US" altLang="zh-CN" sz="2400" b="1" dirty="0" smtClean="0">
                <a:solidFill>
                  <a:srgbClr val="0070C0"/>
                </a:solidFill>
              </a:rPr>
              <a:t>/</a:t>
            </a:r>
            <a:r>
              <a:rPr lang="en-US" altLang="zh-CN" sz="2400" b="1" dirty="0" smtClean="0"/>
              <a:t>Step </a:t>
            </a:r>
            <a:r>
              <a:rPr lang="en-US" altLang="zh-CN" sz="2400" b="1" dirty="0" smtClean="0"/>
              <a:t>by step, they try to move closer to God</a:t>
            </a:r>
            <a:r>
              <a:rPr lang="zh-CN" altLang="en-US" sz="2400" b="1" dirty="0" smtClean="0"/>
              <a:t/>
            </a:r>
            <a:br>
              <a:rPr lang="zh-CN" altLang="en-US" sz="2400" b="1" dirty="0" smtClean="0"/>
            </a:br>
            <a:r>
              <a:rPr lang="en-US" altLang="zh-CN" sz="2400" b="1" dirty="0" smtClean="0">
                <a:solidFill>
                  <a:srgbClr val="0070C0"/>
                </a:solidFill>
              </a:rPr>
              <a:t>3</a:t>
            </a:r>
            <a:r>
              <a:rPr lang="zh-CN" altLang="en-US" sz="2400" b="1" dirty="0" smtClean="0">
                <a:solidFill>
                  <a:srgbClr val="0070C0"/>
                </a:solidFill>
              </a:rPr>
              <a:t>、对</a:t>
            </a:r>
            <a:r>
              <a:rPr lang="zh-CN" altLang="en-US" sz="2400" b="1" dirty="0" smtClean="0">
                <a:solidFill>
                  <a:srgbClr val="0070C0"/>
                </a:solidFill>
              </a:rPr>
              <a:t>人</a:t>
            </a:r>
            <a:r>
              <a:rPr lang="zh-CN" altLang="en-US" sz="2400" b="1" dirty="0" smtClean="0">
                <a:solidFill>
                  <a:srgbClr val="0070C0"/>
                </a:solidFill>
              </a:rPr>
              <a:t>说</a:t>
            </a:r>
            <a:r>
              <a:rPr lang="en-US" altLang="zh-CN" sz="2400" b="1" dirty="0" smtClean="0">
                <a:solidFill>
                  <a:srgbClr val="0070C0"/>
                </a:solidFill>
              </a:rPr>
              <a:t>:</a:t>
            </a:r>
            <a:r>
              <a:rPr lang="zh-CN" altLang="en-US" sz="2400" b="1" dirty="0" smtClean="0">
                <a:solidFill>
                  <a:srgbClr val="0070C0"/>
                </a:solidFill>
              </a:rPr>
              <a:t>“</a:t>
            </a:r>
            <a:r>
              <a:rPr lang="zh-CN" altLang="en-US" sz="2400" b="1" dirty="0" smtClean="0">
                <a:solidFill>
                  <a:srgbClr val="0070C0"/>
                </a:solidFill>
              </a:rPr>
              <a:t>你要够好、够圣洁、够努力</a:t>
            </a:r>
            <a:r>
              <a:rPr lang="zh-CN" altLang="en-US" sz="2400" b="1" dirty="0" smtClean="0">
                <a:solidFill>
                  <a:srgbClr val="0070C0"/>
                </a:solidFill>
              </a:rPr>
              <a:t>，才能</a:t>
            </a:r>
            <a:r>
              <a:rPr lang="zh-CN" altLang="en-US" sz="2400" b="1" dirty="0" smtClean="0">
                <a:solidFill>
                  <a:srgbClr val="0070C0"/>
                </a:solidFill>
              </a:rPr>
              <a:t>来到神的面前</a:t>
            </a:r>
            <a:r>
              <a:rPr lang="zh-CN" altLang="en-US" sz="2400" b="1" dirty="0" smtClean="0"/>
              <a:t>”</a:t>
            </a:r>
            <a:r>
              <a:rPr lang="en-US" altLang="zh-CN" sz="2400" b="1" dirty="0" smtClean="0"/>
              <a:t>/“You </a:t>
            </a:r>
            <a:r>
              <a:rPr lang="en-US" altLang="zh-CN" sz="2400" b="1" dirty="0" smtClean="0"/>
              <a:t>must be good enough, holy </a:t>
            </a:r>
            <a:r>
              <a:rPr lang="en-US" altLang="zh-CN" sz="2400" b="1" dirty="0" smtClean="0"/>
              <a:t>enough, and </a:t>
            </a:r>
            <a:r>
              <a:rPr lang="en-US" altLang="zh-CN" sz="2400" b="1" dirty="0" smtClean="0"/>
              <a:t>work hard </a:t>
            </a:r>
            <a:r>
              <a:rPr lang="en-US" altLang="zh-CN" sz="2400" b="1" dirty="0" smtClean="0"/>
              <a:t>enough to </a:t>
            </a:r>
            <a:r>
              <a:rPr lang="en-US" altLang="zh-CN" sz="2400" b="1" dirty="0" smtClean="0"/>
              <a:t>come before God</a:t>
            </a:r>
            <a:r>
              <a:rPr lang="en-US" altLang="zh-CN" sz="2400" b="1" dirty="0" smtClean="0"/>
              <a:t>.”</a:t>
            </a:r>
            <a:endParaRPr lang="zh-CN" altLang="en-US" sz="2400" b="1" dirty="0"/>
          </a:p>
        </p:txBody>
      </p:sp>
      <p:sp>
        <p:nvSpPr>
          <p:cNvPr id="3" name="标题 1"/>
          <p:cNvSpPr txBox="1">
            <a:spLocks/>
          </p:cNvSpPr>
          <p:nvPr/>
        </p:nvSpPr>
        <p:spPr bwMode="auto">
          <a:xfrm>
            <a:off x="4572000" y="0"/>
            <a:ext cx="4572000" cy="4933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zh-CN" altLang="en-US" sz="2400" b="1" dirty="0" smtClean="0">
                <a:solidFill>
                  <a:srgbClr val="0070C0"/>
                </a:solidFill>
                <a:latin typeface="+mj-lt"/>
                <a:ea typeface="+mj-ea"/>
                <a:cs typeface="+mj-cs"/>
              </a:rPr>
              <a:t>福音</a:t>
            </a:r>
            <a:r>
              <a:rPr lang="zh-CN" altLang="en-US" sz="2400" b="1" dirty="0" smtClean="0">
                <a:solidFill>
                  <a:srgbClr val="0070C0"/>
                </a:solidFill>
                <a:latin typeface="+mj-lt"/>
                <a:ea typeface="+mj-ea"/>
                <a:cs typeface="+mj-cs"/>
              </a:rPr>
              <a:t>：神寻找</a:t>
            </a:r>
            <a:r>
              <a:rPr lang="zh-CN" altLang="en-US" sz="2400" b="1" dirty="0" smtClean="0">
                <a:solidFill>
                  <a:srgbClr val="0070C0"/>
                </a:solidFill>
                <a:latin typeface="+mj-lt"/>
                <a:ea typeface="+mj-ea"/>
                <a:cs typeface="+mj-cs"/>
              </a:rPr>
              <a:t>人</a:t>
            </a:r>
            <a:r>
              <a:rPr lang="en-US" altLang="zh-CN" sz="2400" b="1" dirty="0" smtClean="0">
                <a:latin typeface="+mj-lt"/>
                <a:ea typeface="+mj-ea"/>
                <a:cs typeface="+mj-cs"/>
              </a:rPr>
              <a:t>/The </a:t>
            </a:r>
            <a:r>
              <a:rPr lang="en-US" altLang="zh-CN" sz="2400" b="1" dirty="0" smtClean="0">
                <a:latin typeface="+mj-lt"/>
                <a:ea typeface="+mj-ea"/>
                <a:cs typeface="+mj-cs"/>
              </a:rPr>
              <a:t>Gospel: God Searching for </a:t>
            </a:r>
            <a:r>
              <a:rPr lang="en-US" altLang="zh-CN" sz="2400" b="1" dirty="0" smtClean="0">
                <a:latin typeface="+mj-lt"/>
                <a:ea typeface="+mj-ea"/>
                <a:cs typeface="+mj-cs"/>
              </a:rPr>
              <a:t>People</a:t>
            </a:r>
          </a:p>
          <a:p>
            <a:pPr lvl="0" eaLnBrk="0" hangingPunct="0"/>
            <a:endParaRPr lang="zh-CN" altLang="en-US" sz="2400" b="1" dirty="0" smtClean="0">
              <a:latin typeface="+mj-lt"/>
              <a:ea typeface="+mj-ea"/>
              <a:cs typeface="+mj-cs"/>
            </a:endParaRPr>
          </a:p>
          <a:p>
            <a:pPr lvl="0" eaLnBrk="0" hangingPunct="0"/>
            <a:r>
              <a:rPr lang="en-US" altLang="zh-CN" sz="2400" b="1" dirty="0" smtClean="0">
                <a:solidFill>
                  <a:srgbClr val="0070C0"/>
                </a:solidFill>
                <a:latin typeface="+mj-lt"/>
                <a:ea typeface="+mj-ea"/>
                <a:cs typeface="+mj-cs"/>
              </a:rPr>
              <a:t>1</a:t>
            </a:r>
            <a:r>
              <a:rPr lang="zh-CN" altLang="en-US" sz="2400" b="1" dirty="0" smtClean="0">
                <a:solidFill>
                  <a:srgbClr val="0070C0"/>
                </a:solidFill>
                <a:latin typeface="+mj-lt"/>
                <a:ea typeface="+mj-ea"/>
                <a:cs typeface="+mj-cs"/>
              </a:rPr>
              <a:t>、神</a:t>
            </a:r>
            <a:r>
              <a:rPr lang="zh-CN" altLang="en-US" sz="2400" b="1" dirty="0" smtClean="0">
                <a:solidFill>
                  <a:srgbClr val="0070C0"/>
                </a:solidFill>
                <a:latin typeface="+mj-lt"/>
                <a:ea typeface="+mj-ea"/>
                <a:cs typeface="+mj-cs"/>
              </a:rPr>
              <a:t>因</a:t>
            </a:r>
            <a:r>
              <a:rPr lang="zh-CN" altLang="en-US" sz="2400" b="1" dirty="0" smtClean="0">
                <a:solidFill>
                  <a:srgbClr val="0070C0"/>
                </a:solidFill>
                <a:latin typeface="+mj-lt"/>
                <a:ea typeface="+mj-ea"/>
                <a:cs typeface="+mj-cs"/>
              </a:rPr>
              <a:t>着他爱</a:t>
            </a:r>
            <a:r>
              <a:rPr lang="zh-CN" altLang="en-US" sz="2400" b="1" dirty="0" smtClean="0">
                <a:solidFill>
                  <a:srgbClr val="0070C0"/>
                </a:solidFill>
                <a:latin typeface="+mj-lt"/>
                <a:ea typeface="+mj-ea"/>
                <a:cs typeface="+mj-cs"/>
              </a:rPr>
              <a:t>的</a:t>
            </a:r>
            <a:r>
              <a:rPr lang="zh-CN" altLang="en-US" sz="2400" b="1" dirty="0" smtClean="0">
                <a:solidFill>
                  <a:srgbClr val="0070C0"/>
                </a:solidFill>
                <a:latin typeface="+mj-lt"/>
                <a:ea typeface="+mj-ea"/>
                <a:cs typeface="+mj-cs"/>
              </a:rPr>
              <a:t>本性</a:t>
            </a:r>
            <a:r>
              <a:rPr lang="en-US" altLang="zh-CN" sz="2400" b="1" dirty="0" smtClean="0">
                <a:latin typeface="+mj-lt"/>
                <a:ea typeface="+mj-ea"/>
                <a:cs typeface="+mj-cs"/>
              </a:rPr>
              <a:t>/God</a:t>
            </a:r>
            <a:r>
              <a:rPr lang="en-US" altLang="zh-CN" sz="2400" b="1" dirty="0" smtClean="0">
                <a:latin typeface="+mj-lt"/>
                <a:ea typeface="+mj-ea"/>
                <a:cs typeface="+mj-cs"/>
              </a:rPr>
              <a:t>, by His very nature of </a:t>
            </a:r>
            <a:r>
              <a:rPr lang="en-US" altLang="zh-CN" sz="2400" b="1" dirty="0" smtClean="0">
                <a:latin typeface="+mj-lt"/>
                <a:ea typeface="+mj-ea"/>
                <a:cs typeface="+mj-cs"/>
              </a:rPr>
              <a:t>love</a:t>
            </a:r>
            <a:r>
              <a:rPr lang="zh-CN" altLang="en-US" sz="2400" b="1" dirty="0" smtClean="0">
                <a:latin typeface="+mj-lt"/>
                <a:ea typeface="+mj-ea"/>
                <a:cs typeface="+mj-cs"/>
              </a:rPr>
              <a:t>。</a:t>
            </a:r>
            <a:endParaRPr lang="en-US" altLang="zh-CN" sz="2400" b="1" dirty="0" smtClean="0">
              <a:latin typeface="+mj-lt"/>
              <a:ea typeface="+mj-ea"/>
              <a:cs typeface="+mj-cs"/>
            </a:endParaRPr>
          </a:p>
          <a:p>
            <a:pPr lvl="0" eaLnBrk="0" hangingPunct="0"/>
            <a:endParaRPr lang="zh-CN" altLang="en-US" sz="2400" b="1" dirty="0" smtClean="0">
              <a:latin typeface="+mj-lt"/>
              <a:ea typeface="+mj-ea"/>
              <a:cs typeface="+mj-cs"/>
            </a:endParaRPr>
          </a:p>
          <a:p>
            <a:pPr lvl="0" eaLnBrk="0" hangingPunct="0"/>
            <a:r>
              <a:rPr lang="en-US" altLang="zh-CN" sz="2400" b="1" dirty="0" smtClean="0">
                <a:solidFill>
                  <a:srgbClr val="0070C0"/>
                </a:solidFill>
                <a:latin typeface="+mj-lt"/>
                <a:ea typeface="+mj-ea"/>
                <a:cs typeface="+mj-cs"/>
              </a:rPr>
              <a:t>2</a:t>
            </a:r>
            <a:r>
              <a:rPr lang="zh-CN" altLang="en-US" sz="2400" b="1" dirty="0" smtClean="0">
                <a:solidFill>
                  <a:srgbClr val="0070C0"/>
                </a:solidFill>
                <a:latin typeface="+mj-lt"/>
                <a:ea typeface="+mj-ea"/>
                <a:cs typeface="+mj-cs"/>
              </a:rPr>
              <a:t>、主动</a:t>
            </a:r>
            <a:r>
              <a:rPr lang="zh-CN" altLang="en-US" sz="2400" b="1" dirty="0" smtClean="0">
                <a:solidFill>
                  <a:srgbClr val="0070C0"/>
                </a:solidFill>
                <a:latin typeface="+mj-lt"/>
                <a:ea typeface="+mj-ea"/>
                <a:cs typeface="+mj-cs"/>
              </a:rPr>
              <a:t>走向</a:t>
            </a:r>
            <a:r>
              <a:rPr lang="zh-CN" altLang="en-US" sz="2400" b="1" dirty="0" smtClean="0">
                <a:solidFill>
                  <a:srgbClr val="0070C0"/>
                </a:solidFill>
                <a:latin typeface="+mj-lt"/>
                <a:ea typeface="+mj-ea"/>
                <a:cs typeface="+mj-cs"/>
              </a:rPr>
              <a:t>人</a:t>
            </a:r>
            <a:r>
              <a:rPr lang="en-US" altLang="zh-CN" sz="2400" b="1" dirty="0" smtClean="0">
                <a:latin typeface="+mj-lt"/>
                <a:ea typeface="+mj-ea"/>
                <a:cs typeface="+mj-cs"/>
              </a:rPr>
              <a:t>/Takes </a:t>
            </a:r>
            <a:r>
              <a:rPr lang="en-US" altLang="zh-CN" sz="2400" b="1" dirty="0" smtClean="0">
                <a:latin typeface="+mj-lt"/>
                <a:ea typeface="+mj-ea"/>
                <a:cs typeface="+mj-cs"/>
              </a:rPr>
              <a:t>the initiative and comes toward </a:t>
            </a:r>
            <a:r>
              <a:rPr lang="en-US" altLang="zh-CN" sz="2400" b="1" dirty="0" smtClean="0">
                <a:latin typeface="+mj-lt"/>
                <a:ea typeface="+mj-ea"/>
                <a:cs typeface="+mj-cs"/>
              </a:rPr>
              <a:t>us</a:t>
            </a:r>
          </a:p>
          <a:p>
            <a:pPr lvl="0" eaLnBrk="0" hangingPunct="0"/>
            <a:endParaRPr lang="zh-CN" altLang="en-US" sz="2400" b="1" dirty="0" smtClean="0">
              <a:latin typeface="+mj-lt"/>
              <a:ea typeface="+mj-ea"/>
              <a:cs typeface="+mj-cs"/>
            </a:endParaRPr>
          </a:p>
          <a:p>
            <a:pPr lvl="0" eaLnBrk="0" hangingPunct="0"/>
            <a:r>
              <a:rPr lang="en-US" altLang="zh-CN" sz="2400" b="1" dirty="0" smtClean="0">
                <a:solidFill>
                  <a:srgbClr val="0070C0"/>
                </a:solidFill>
                <a:latin typeface="+mj-lt"/>
                <a:ea typeface="+mj-ea"/>
                <a:cs typeface="+mj-cs"/>
              </a:rPr>
              <a:t>3</a:t>
            </a:r>
            <a:r>
              <a:rPr lang="zh-CN" altLang="en-US" sz="2400" b="1" dirty="0" smtClean="0">
                <a:solidFill>
                  <a:srgbClr val="0070C0"/>
                </a:solidFill>
                <a:latin typeface="+mj-lt"/>
                <a:ea typeface="+mj-ea"/>
                <a:cs typeface="+mj-cs"/>
              </a:rPr>
              <a:t>、对</a:t>
            </a:r>
            <a:r>
              <a:rPr lang="zh-CN" altLang="en-US" sz="2400" b="1" dirty="0" smtClean="0">
                <a:solidFill>
                  <a:srgbClr val="0070C0"/>
                </a:solidFill>
                <a:latin typeface="+mj-lt"/>
                <a:ea typeface="+mj-ea"/>
                <a:cs typeface="+mj-cs"/>
              </a:rPr>
              <a:t>人说</a:t>
            </a:r>
            <a:r>
              <a:rPr lang="zh-CN" altLang="en-US" sz="2400" b="1" dirty="0" smtClean="0">
                <a:solidFill>
                  <a:srgbClr val="0070C0"/>
                </a:solidFill>
                <a:latin typeface="+mj-lt"/>
                <a:ea typeface="+mj-ea"/>
                <a:cs typeface="+mj-cs"/>
              </a:rPr>
              <a:t>：“</a:t>
            </a:r>
            <a:r>
              <a:rPr lang="zh-CN" altLang="en-US" sz="2400" b="1" dirty="0" smtClean="0">
                <a:solidFill>
                  <a:srgbClr val="0070C0"/>
                </a:solidFill>
                <a:latin typeface="+mj-lt"/>
                <a:ea typeface="+mj-ea"/>
                <a:cs typeface="+mj-cs"/>
              </a:rPr>
              <a:t>不是你先够好</a:t>
            </a:r>
            <a:r>
              <a:rPr lang="zh-CN" altLang="en-US" sz="2400" b="1" dirty="0" smtClean="0">
                <a:solidFill>
                  <a:srgbClr val="0070C0"/>
                </a:solidFill>
                <a:latin typeface="+mj-lt"/>
                <a:ea typeface="+mj-ea"/>
                <a:cs typeface="+mj-cs"/>
              </a:rPr>
              <a:t>，而是</a:t>
            </a:r>
            <a:r>
              <a:rPr lang="zh-CN" altLang="en-US" sz="2400" b="1" dirty="0" smtClean="0">
                <a:solidFill>
                  <a:srgbClr val="0070C0"/>
                </a:solidFill>
                <a:latin typeface="+mj-lt"/>
                <a:ea typeface="+mj-ea"/>
                <a:cs typeface="+mj-cs"/>
              </a:rPr>
              <a:t>你先被爱了</a:t>
            </a:r>
            <a:r>
              <a:rPr lang="zh-CN" altLang="en-US" sz="2400" b="1" dirty="0" smtClean="0">
                <a:latin typeface="+mj-lt"/>
                <a:ea typeface="+mj-ea"/>
                <a:cs typeface="+mj-cs"/>
              </a:rPr>
              <a:t>”</a:t>
            </a:r>
            <a:r>
              <a:rPr lang="en-US" altLang="zh-CN" sz="2400" b="1" dirty="0" smtClean="0">
                <a:latin typeface="+mj-lt"/>
                <a:ea typeface="+mj-ea"/>
                <a:cs typeface="+mj-cs"/>
              </a:rPr>
              <a:t>/“It </a:t>
            </a:r>
            <a:r>
              <a:rPr lang="en-US" altLang="zh-CN" sz="2400" b="1" dirty="0" smtClean="0">
                <a:latin typeface="+mj-lt"/>
                <a:ea typeface="+mj-ea"/>
                <a:cs typeface="+mj-cs"/>
              </a:rPr>
              <a:t>is not that you were good enough </a:t>
            </a:r>
            <a:r>
              <a:rPr lang="en-US" altLang="zh-CN" sz="2400" b="1" dirty="0" smtClean="0">
                <a:latin typeface="+mj-lt"/>
                <a:ea typeface="+mj-ea"/>
                <a:cs typeface="+mj-cs"/>
              </a:rPr>
              <a:t>first, but </a:t>
            </a:r>
            <a:r>
              <a:rPr lang="en-US" altLang="zh-CN" sz="2400" b="1" dirty="0" smtClean="0">
                <a:latin typeface="+mj-lt"/>
                <a:ea typeface="+mj-ea"/>
                <a:cs typeface="+mj-cs"/>
              </a:rPr>
              <a:t>that you were loved first.”</a:t>
            </a:r>
            <a:endParaRPr kumimoji="0" lang="zh-CN" altLang="en-US"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28061</TotalTime>
  <Words>353</Words>
  <Application>Microsoft Office PowerPoint</Application>
  <PresentationFormat>On-screen Show (16:9)</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永恒之爱，为你而来 Eternal Love Has Come to You 约/John 3：16</vt:lpstr>
      <vt:lpstr>祈祷/Prayer</vt:lpstr>
      <vt:lpstr>一、爱的宣告：从一个“黑夜”开始  I. The Proclamation of Love: Beginning in the “Night”        1有一个法利赛人，名叫尼哥底母，是犹太人的官/ 1Now there was a Pharisee, a man named Nicodemus who was a member of the Jewish ruling council.         10耶稣回答说，你是以色列人的先生，还不明白这事吗/‘You are Israel’s teacher,’ said Jesus, ‘and do you not understand these things? </vt:lpstr>
      <vt:lpstr>      约19：39又有尼哥底母，就是先前夜里去见耶稣的，带着没药，和沉香，约有一百斤前来。40他们就照犹太人殡葬的规矩，把耶稣的身体，用细麻布加上香料裹好了。       39He was accompanied by Nicodemus, the man who earlier had visited Jesus at night. Nicodemus brought a mixture of myrrh and aloes, about thirty-five kilograms. 40Taking Jesus’ body, the two of them wrapped it, with the spices, in strips of linen…</vt:lpstr>
      <vt:lpstr>              耶和华神  1、“太初有道，道与神同在，道就是神”，他是在万有之先就已经存在的神。  2、创造天地万物的造物主 创1 :1  3、他的属性：                     满有慈爱               绝对公义、圣洁             不以有罪的为无罪                 恨恶罪，却爱人      审判罪，却为罪人预备拯救</vt:lpstr>
      <vt:lpstr>二、爱的对象——神爱世人  II. The Object of Love: God So Loved the World</vt:lpstr>
      <vt:lpstr>    3愿颂赞归与我们主耶稣基督的父神，他在基督里，曾赐给我们天上各样属灵的福气。4就如神从创立世界以前，在基督里拣选了我们，使我们在他面前成为圣洁，无有瑕疵。     3Praise be to the God and Father of our Lord Jesus Christ, who has blessed us in the heavenly realms with every spiritual blessing in Christ. 4For he chose us in him before the creation of the world to be holy and blameless in his sight.        弗/Eph. 1:3-4</vt:lpstr>
      <vt:lpstr>三、爱的行动——将他的独生子赐给我们  III. The Action of Love: He Gave His One and Only Son</vt:lpstr>
      <vt:lpstr>宗教：人寻找神/Religion: People Searching for God  1、人靠自己的努力、修行、行为/People rely on their own efforts, works, and discipline 2、一步一步想要接近神/Step by step, they try to move closer to God 3、对人说:“你要够好、够圣洁、够努力，才能来到神的面前”/“You must be good enough, holy enough, and work hard enough to come before God.”</vt:lpstr>
      <vt:lpstr>四、爱的邀请——叫一切信他的  IV. The Response to Love: That Whoever Believes in Him</vt:lpstr>
      <vt:lpstr>            什么是相信？  信，不只是知道一些道理，或是头脑上的认同；信，也不只是一时的宗教情绪，更不只是到教会参加一次崇拜，或参与某些服侍。  信，是信靠。是完全的依赖，是把生命的主权交托给另一位，让他作主，让他掌权。</vt:lpstr>
      <vt:lpstr>五、爱的应许——不至灭亡，反得永生  V. The Promise of Love: Shall Not Perish but Have Eternal Life</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dc:creator>peter tian</dc:creator>
  <cp:lastModifiedBy>peter tian</cp:lastModifiedBy>
  <cp:revision>1554</cp:revision>
  <dcterms:modified xsi:type="dcterms:W3CDTF">2025-12-20T14:07:16Z</dcterms:modified>
</cp:coreProperties>
</file>