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.jpe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</Relationships>
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</Relationships>
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</Relationships>
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</Relationships>
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</Relationships>
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</Relationships>
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Shape 16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“其实明天如何，你们还不知道。你们的生命是什么呢？你们原来是一片云雾vapor，出现少时就不见了。”雅各书 4，锅盖，人生短暂，墓碑志，离世，面对天堂，Real ID， “主人說：『好，你這又良善又忠心的僕人，你在不多的事上有忠心，我要把許多事派你管理；可以進來享受你主人的快樂。』”太 25，还是“我就明明地告訴他們說：『我從來不認識你們，你們這些作惡的人，離開我去吧！』」”太7，把握？Next。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" name="Shape 21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900"/>
            </a:lvl1pPr>
          </a:lstStyle>
          <a:p>
            <a:pPr/>
            <a:r>
              <a:t>没有老化，疾病。没有关节痛，听力眼力的问题，没有痛苦，悲伤和眼泪。“神要擦去他們一切的眼淚；不再有死亡，也不再有悲哀、哭號、疼痛，因為以前的事都過去了。」”啟示錄 21:4,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Shape 21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“叫你們在我國裏，坐在我的席上吃喝，並且坐在寶座上，審判以色列十二個支派。」”路 22:30 </a:t>
            </a:r>
          </a:p>
          <a:p>
            <a:pPr/>
            <a:r>
              <a:t>“耶穌說：「你們來吃早飯。」門徒中沒有一個敢問他：「你是誰？」因為知道是主。 耶穌就來拿餅和魚給他們。 耶穌從死裏復活以後，向門徒顯現，這是第三次。”約翰福音 21:12-14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6" name="Shape 22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900"/>
            </a:lvl1pPr>
          </a:lstStyle>
          <a:p>
            <a:pPr/>
            <a:r>
              <a:t>管理宇宙。勘察和享受，explore New realm and经历神伟大的作为。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3" name="Shape 23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三，永生的确据：弟兄姐妹，你有没有把握得永生？不清楚不肯定，不要想这么多，今生信耶稣得平安喜乐够了。华人讲员。</a:t>
            </a:r>
          </a:p>
          <a:p>
            <a:pPr/>
            <a:r>
              <a:t>A，不确定的原因</a:t>
            </a:r>
          </a:p>
          <a:p>
            <a:pPr/>
            <a:r>
              <a:t>1，原因一，从来没真得救，从来没有真正的接受耶稣为救主，从来没有在十字架前真正的认罪悔改，虽然受洗，去教会，尽量做好事，甚奉献。虽然做过决志祷告但对救恩不清楚。圣灵不会给此类人得救的确据因为他们没有得救。“「凡稱呼我『主啊，主啊』的人不能都進天國；惟獨遵行我天父旨意的人才能進去。”馬太福音 7:21 有些人会说我肯定进天国，这些人是自欺，内心中没有确据。</a:t>
            </a:r>
          </a:p>
          <a:p>
            <a:pPr/>
            <a:r>
              <a:t>2，原因二，不sure是因为罪，罪会使我们怀疑自己是否被得救。罪使我们感到与神远离，不觉自己配得神的爱。教会也不去，圣经不读。失去了救恩，其实并非如此，误解的神，只要接受了神，就得永生。</a:t>
            </a:r>
          </a:p>
          <a:p>
            <a:pPr/>
            <a:r>
              <a:t>3，原因三，强调感觉，有特殊的感觉才是得救的证据，有时没有这种感觉就觉神远离，就怀疑不确定了。感觉可以危险，很容易制造感觉迷或人，音乐环境，特别能感动人的话语会操纵人的感觉。信主不是靠感觉的来信．重要是圣经如何讲的。什么是真理？真理叫你得自由。不然，一周下来很累，工作单位难题，父妻不和，情绪低落，就没确据了。如果我已得救了，我不会感觉到这么，耶稣也有低潮时。</a:t>
            </a:r>
          </a:p>
          <a:p>
            <a:pPr/>
            <a:r>
              <a:t>4，原因四，错误的教导，得救恩会失去。可能从小开始。也许为激励人更加努力为主摆上，多读经祷告，更有爱心，传福音，奉献等。虽圣经说约3:16这句话的意思是，只要人真心相信耶稣基督是神的儿子，并接受祂为自己的救主，就可以得到神所赐的永恒生命，但那些人已经根深蒂固。圣经真理是，“得永生”主要是指与神和好、进入天堂、拥有永恒的生命，不是靠人的行为、努力或道德标准，而是通过信心接受神的恩典，永生在信时立刻得着，这是礼物，不是赚来的，是神做的不是我能做的。</a:t>
            </a:r>
          </a:p>
          <a:p>
            <a:p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8" name="Shape 23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900"/>
            </a:pPr>
            <a:r>
              <a:t>约一给我们自我衡量是否有永生</a:t>
            </a:r>
          </a:p>
          <a:p>
            <a:pPr>
              <a:defRPr sz="2900"/>
            </a:pPr>
            <a:r>
              <a:t>真知道（</a:t>
            </a:r>
            <a:r>
              <a:rPr sz="2200"/>
              <a:t>我將這些話寫給你們信奉神兒子之名的人，要叫你們知道自己有永生。” 5:13</a:t>
            </a:r>
            <a:endParaRPr sz="2200"/>
          </a:p>
          <a:p>
            <a:pPr>
              <a:defRPr sz="2900"/>
            </a:pPr>
            <a:r>
              <a:t>1，有关系：知道，真知道还只是了解。约一书提到26次晓得，认识。有翻译成确知，完全或充分知道，信耶稣是神／耶稣是我的神，魔鬼也信有神。约一1：3“……我們乃是與父並他兒子耶穌基督相交的。” 与神相交，与耶稣建立真正的个人关系，无论任何情况苦难，委曲，病魔，依靠衪。爱祷告，爱祂的话语。</a:t>
            </a:r>
          </a:p>
          <a:p>
            <a:pPr>
              <a:defRPr sz="2900"/>
            </a:pPr>
          </a:p>
          <a:p>
            <a:p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3" name="Shape 24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爱神的心，爱赞美祂，赞美诗，爱人的心，彼此相爱，不可爱，恒久忍耐又有恩慈，爱仇敌，定会传福音，为福音受苦</a:t>
            </a:r>
          </a:p>
          <a:p>
            <a:pPr/>
          </a:p>
          <a:p>
            <a:pPr/>
            <a:r>
              <a:t>，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8" name="Shape 24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900"/>
            </a:pPr>
            <a:r>
              <a:t>有恩膏：主要是指信主的人被圣灵充满而带来的能力和状态（参见整本《使徒行传》中人被圣灵充满后的状态），得着恩膏就是圣灵彰显、充满、光照在我们身上所带来的能力和释放，包括对主的渴慕、内心的平安和喜乐，认罪悔改的深度和广度，对永生的盼望和追求，勇气和信心来克服我们本来胜不过的那些软弱</a:t>
            </a:r>
          </a:p>
          <a:p>
            <a:pPr/>
            <a:r>
              <a:t>，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6" name="Shape 25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信心不在于人或世界，在于神。有没有平安在这不平安的时代，信心在于神，祂胜过了世界。我有一个荣美家乡在天那，</a:t>
            </a:r>
          </a:p>
          <a:p>
            <a:pPr/>
            <a:r>
              <a:t>，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1" name="Shape 26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  <a:p>
            <a:pPr/>
            <a:r>
              <a:t>耶穌對他說：「你要盡心、盡性、盡意愛主－你的神。 其次也相倣，就是要愛人如己。”馬太福音 22:37, 39</a:t>
            </a:r>
          </a:p>
          <a:p>
            <a:pPr/>
            <a:r>
              <a:t>“所以，你們要去，使萬民作我的門徒，奉父、子、聖靈的名給他們施洗 。”馬太福音 28:19</a:t>
            </a:r>
          </a:p>
          <a:p>
            <a:pPr/>
          </a:p>
          <a:p>
            <a:pPr/>
            <a:r>
              <a:t>，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6" name="Shape 26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信主得平安喜乐就够了？没永生就不会有平安喜乐。永生是基督信仰的根基，没有永生就没有我们的信仰。</a:t>
            </a:r>
          </a:p>
          <a:p>
            <a:pPr/>
            <a:r>
              <a:t>生命意义：有人说，只当知意义才能活出丰盛人生。什么是意义，我觉的所做只在现今有益还是对将来 有益，仅吃喝玩乐，简单的循环，吃饿吃，每天重复而已。对将来有益才是真正人生的意义。神赐永生给我们生命的意义，一切所做都与永生有关，读书，工作，老师，电脑，银行，医生为神做。吃，：身体的神的，旅游见证神的创造，唱歌。与人相处，学彼此相爱，为主作工，为主而活。</a:t>
            </a:r>
          </a:p>
          <a:p>
            <a:pPr/>
            <a:r>
              <a:t>没有惧怕：全路程有救主领我。世界混乱，战争，经济萧条，病魔缠身，失业，老年。耶稣胜了世界，死的毒钧钓不住我们，永生给我们生命带来力量，满有信心抵挡魔鬼，站在得胜的地位上</a:t>
            </a:r>
          </a:p>
          <a:p>
            <a:pPr/>
            <a:r>
              <a:t>满有盼望：有了永生其他今世的损益得失就都是小事，看轻了，都是暂时的，只是过路人，遊客，退休者。歌因祂活着：當我走完，人生的路程，面對死亡，痛苦爭戰；救主為我，戰勝了死權，在榮光中我見救主，祂是活著。孃肺癌。最终盼望与造我们的爱我们的阿爸父同在。有永生能度有意义的人生，我们所做都有属天的意义。我们在世短短的日子就是为了预备永生活着，为将来得冠冕。“没有在今世不得百倍，在来世不得永生的。」”路加福音 18:30 </a:t>
            </a:r>
          </a:p>
          <a:p>
            <a:pPr/>
          </a:p>
          <a:p>
            <a:pPr/>
          </a:p>
          <a:p>
            <a:p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" name="Shape 16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一起来学习。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1" name="Shape 27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没有惧怕：全路程有救主领我。世界混乱，战争，经济萧条，病魔缠身，失业，老年。耶稣胜了世界，死的毒钧钓不住我们，永生给我们生命带来力量，满有信心抵挡魔鬼，站在得胜的地位上</a:t>
            </a:r>
          </a:p>
          <a:p>
            <a:pPr/>
          </a:p>
          <a:p>
            <a:pPr/>
          </a:p>
          <a:p>
            <a:p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6" name="Shape 27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满有盼望：有了永生其他今世的损益得失就都是小事，看轻了，都是暂时的，只是过路人，遊客，退休者。歌因祂活着：當我走完，人生的路程，面對死亡，痛苦爭戰；救主為我，戰勝了死權，在榮光中我見救主，祂是活著。孃肺癌。最终盼望与造我们的爱我们的阿爸父同在。有永生能度有意义的人生，我们所做都有属天的意义。我们在世短短的日子就是为了预备永生活着，为将来得冠冕。</a:t>
            </a:r>
          </a:p>
          <a:p>
            <a:pPr/>
          </a:p>
          <a:p>
            <a:p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0" name="Shape 28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通过学习，我们知道永生可等美好，我们想往的地方，弟兄姐妹，有把握了吧！只要真知道（可以自我检查）耶稣是神的儿子，靠祂的名我们能进永生。如你还未接受，邀请你。如果你也经接受，清楚救恩，有永生的把握，去，把这好消息传给周围或远处的。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Shape 17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 sz="2900"/>
              <a:t>非一了百了，永生vs永死，</a:t>
            </a:r>
          </a:p>
          <a:p>
            <a:p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Shape 17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900"/>
            </a:lvl1pPr>
          </a:lstStyle>
          <a:p>
            <a:pPr/>
            <a:r>
              <a:t>本来有永生，亚当违令吃禁果，失永生。罗马5，罪工价死，祖先因罪失永生，应进入永死，地狱魔鬼掌权。地狱不那么的坏，弟兄姐妹们，世界魔鬼掌权vs地狱掌权，拉散路路16，“在那裏，蟲是不死的，火是不滅的。”与神分离，“……他們的分就在燒着硫磺的火湖裏；這是第二次的死。」”啟示錄 21:8 ,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hape 18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900"/>
            </a:lvl1pPr>
          </a:lstStyle>
          <a:p>
            <a:pPr/>
            <a:r>
              <a:t>神爱世人，约 3:16，PPT。不忍让衪所爱的进地狱。賽 53:12 b。PPT。有罪按律法应死，死罪，不死，抵命。谁？大能神儿子，无瑕疵耶稣能救我们脱离死亡和地狱。祂被钉十字架，流出宝血，血代表生命，因耶稣流血失生命，为我们偿命，血又象征洗罪，免死刑反得新生命。从一生二死到一死二生，失而复得永生。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Shape 18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900"/>
            </a:pPr>
            <a:r>
              <a:t>永生非得信耶稣是神的儿子，所以耶稣所做的何等伟大，救我们出死入永生的那一位，诺斯底谬论，约再次重申5:13，信奉神儿子为神。现在也同样，不信耶稣是神，老天爷，不难。耶稣到底是不是i</a:t>
            </a:r>
          </a:p>
          <a:p>
            <a:pPr>
              <a:defRPr sz="2900"/>
            </a:pPr>
            <a:r>
              <a:t>证明－“因此，主自己要給你們一個兆頭，必有童女懷孕生子，給他起名叫以馬內利。”賽 7:14。神见证了太3: 16-17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4" name="Shape 19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900"/>
            </a:pPr>
            <a:r>
              <a:t>10 位受洗者</a:t>
            </a:r>
          </a:p>
          <a:p>
            <a:pPr>
              <a:defRPr sz="2900"/>
            </a:pPr>
          </a:p>
          <a:p>
            <a:pPr>
              <a:defRPr sz="2900"/>
            </a:pPr>
            <a:r>
              <a:t>他就是神的儿子具有一切父神所有的，无所不能，不处不知，不时不在，耶稣就是子神。我们必须信奉祂。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1" name="Shape 20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900"/>
            </a:pPr>
            <a:r>
              <a:t>五饼二渔，水上行走，生命的粮，看神迹的人离开，永生之道，太初有道，耶稣，是神，得永生靠耶稣，和衪的语，圣经（“聖經都是神所默示的 breezed，於教訓、督責、使人歸正、教導人學義都是有益的，”提後 3:16 道带来生命（o/w no life)，且永远的，</a:t>
            </a:r>
          </a:p>
          <a:p>
            <a:pPr>
              <a:defRPr sz="2900"/>
            </a:pPr>
            <a:r>
              <a:t>只有永生神儿子才有永生赐给人，独家专有，必须从祂那得，其它地方没有的，世人试了很多方法得长生不老都失败了，灵丹妙药，秦始皇为自己建永生，只有永死。</a:t>
            </a:r>
          </a:p>
          <a:p>
            <a:pPr>
              <a:defRPr sz="2900"/>
            </a:pPr>
            <a:r>
              <a:t>容易，信祂的名。约翰也针对当时的信徒，有些人不很放心，难道一信耶稣是神儿子，就有永生，不是永生要将来才知道。使徒说了很清楚信，现在可得永生，现在就知道：信得永生？是礼物，如你真信耶稣你的回答一定是肯定的，进天国得永生。费姐妹讲道时见主。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Shape 20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900"/>
            </a:lvl1pPr>
          </a:lstStyle>
          <a:p>
            <a:pPr/>
            <a:r>
              <a:t>可等美，神背影，摩失落，不圣洁见神死，永生中宝血洗净，见神。梵低冈见教皇，见总统，与神无法相比。PPT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471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>
                <a:solidFill>
                  <a:srgbClr val="FFFFFF"/>
                </a:solidFill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104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617931575_1991x1322.jpg"/>
          <p:cNvSpPr/>
          <p:nvPr>
            <p:ph type="pic" sz="quarter" idx="21"/>
          </p:nvPr>
        </p:nvSpPr>
        <p:spPr>
          <a:xfrm>
            <a:off x="15436504" y="1270000"/>
            <a:ext cx="8167167" cy="5422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740627569_2880x1920.jpg"/>
          <p:cNvSpPr/>
          <p:nvPr>
            <p:ph type="pic" sz="quarter" idx="22"/>
          </p:nvPr>
        </p:nvSpPr>
        <p:spPr>
          <a:xfrm>
            <a:off x="15461772" y="7085972"/>
            <a:ext cx="8148414" cy="5432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996267730_2880x1920.jpg"/>
          <p:cNvSpPr/>
          <p:nvPr>
            <p:ph type="pic" idx="23"/>
          </p:nvPr>
        </p:nvSpPr>
        <p:spPr>
          <a:xfrm>
            <a:off x="-124635" y="1270000"/>
            <a:ext cx="16859219" cy="112394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996267730_2880x1920.jpg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740627569_2880x1920.jpg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136959463_1989x1321.jpg"/>
          <p:cNvSpPr/>
          <p:nvPr>
            <p:ph type="pic" idx="21"/>
          </p:nvPr>
        </p:nvSpPr>
        <p:spPr>
          <a:xfrm>
            <a:off x="9226574" y="1270000"/>
            <a:ext cx="16840152" cy="111844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17931575_1991x1322.jpg"/>
          <p:cNvSpPr/>
          <p:nvPr>
            <p:ph type="pic" idx="22"/>
          </p:nvPr>
        </p:nvSpPr>
        <p:spPr>
          <a:xfrm>
            <a:off x="8432800" y="1263848"/>
            <a:ext cx="16850011" cy="111882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1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://www.apple.com" TargetMode="Externa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Arthur Yin 4/27/2025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ctr"/>
          <a:lstStyle>
            <a:lvl1pPr algn="ctr">
              <a:defRPr>
                <a:solidFill>
                  <a:schemeClr val="accent4">
                    <a:hueOff val="348544"/>
                    <a:lumOff val="7139"/>
                  </a:schemeClr>
                </a:solidFill>
              </a:defRPr>
            </a:lvl1pPr>
          </a:lstStyle>
          <a:p>
            <a:pPr/>
            <a:r>
              <a:t>Arthur Yin 4/27/2025</a:t>
            </a:r>
          </a:p>
        </p:txBody>
      </p:sp>
      <p:sp>
        <p:nvSpPr>
          <p:cNvPr id="152" name="永生的确据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 anchor="ctr"/>
          <a:lstStyle>
            <a:lvl1pPr algn="ctr">
              <a:defRPr spc="-270" sz="13500">
                <a:solidFill>
                  <a:schemeClr val="accent4">
                    <a:hueOff val="348544"/>
                    <a:lumOff val="7139"/>
                  </a:schemeClr>
                </a:solidFill>
              </a:defRPr>
            </a:lvl1pPr>
          </a:lstStyle>
          <a:p>
            <a:pPr/>
            <a:r>
              <a:t>永生的确据</a:t>
            </a:r>
          </a:p>
        </p:txBody>
      </p:sp>
      <p:sp>
        <p:nvSpPr>
          <p:cNvPr id="153" name="約翰一書 5:13"/>
          <p:cNvSpPr txBox="1"/>
          <p:nvPr>
            <p:ph type="subTitle" sz="quarter" idx="1"/>
          </p:nvPr>
        </p:nvSpPr>
        <p:spPr>
          <a:xfrm>
            <a:off x="1206500" y="6897875"/>
            <a:ext cx="21971000" cy="1905001"/>
          </a:xfrm>
          <a:prstGeom prst="rect">
            <a:avLst/>
          </a:prstGeom>
        </p:spPr>
        <p:txBody>
          <a:bodyPr anchor="ctr"/>
          <a:lstStyle>
            <a:lvl1pPr algn="ctr">
              <a:defRPr sz="7400">
                <a:solidFill>
                  <a:schemeClr val="accent4">
                    <a:hueOff val="348544"/>
                    <a:lumOff val="7139"/>
                  </a:schemeClr>
                </a:solidFill>
              </a:defRPr>
            </a:lvl1pPr>
          </a:lstStyle>
          <a:p>
            <a:pPr/>
            <a:r>
              <a:t>約翰一書 5:13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耶稣又称弥撒亚钉死在十字架上，三天后复活了，就象以前神圣的先知所预言的一样。-约瑟夫斯"/>
          <p:cNvSpPr txBox="1"/>
          <p:nvPr>
            <p:ph type="body" idx="1"/>
          </p:nvPr>
        </p:nvSpPr>
        <p:spPr>
          <a:xfrm>
            <a:off x="1205499" y="1093395"/>
            <a:ext cx="22221694" cy="11630047"/>
          </a:xfrm>
          <a:prstGeom prst="rect">
            <a:avLst/>
          </a:prstGeom>
        </p:spPr>
        <p:txBody>
          <a:bodyPr anchor="ctr"/>
          <a:lstStyle>
            <a:lvl1pPr marL="1244600" indent="-1244600">
              <a:buSzPct val="123000"/>
              <a:buChar char="•"/>
              <a:defRPr b="1" spc="-97" sz="9800">
                <a:solidFill>
                  <a:srgbClr val="FFFFFF"/>
                </a:solidFill>
              </a:defRPr>
            </a:lvl1pPr>
          </a:lstStyle>
          <a:p>
            <a:pPr>
              <a:defRPr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rPr>
                <a:solidFill>
                  <a:srgbClr val="FFFFFF"/>
                </a:solidFill>
              </a:rPr>
              <a:t>耶稣又称弥撒亚钉死在十字架上，三天后复活了，就象以前神圣的先知所预言的一样。-约瑟夫斯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D，靠耶稣得永生"/>
          <p:cNvSpPr txBox="1"/>
          <p:nvPr>
            <p:ph type="title"/>
          </p:nvPr>
        </p:nvSpPr>
        <p:spPr>
          <a:xfrm>
            <a:off x="1206500" y="388571"/>
            <a:ext cx="21971000" cy="2465266"/>
          </a:xfrm>
          <a:prstGeom prst="rect">
            <a:avLst/>
          </a:prstGeom>
        </p:spPr>
        <p:txBody>
          <a:bodyPr anchor="ctr"/>
          <a:lstStyle>
            <a:lvl1pPr>
              <a:defRPr spc="-180" sz="9000">
                <a:solidFill>
                  <a:schemeClr val="accent4">
                    <a:hueOff val="348544"/>
                    <a:lumOff val="7139"/>
                  </a:schemeClr>
                </a:solidFill>
              </a:defRPr>
            </a:lvl1pPr>
          </a:lstStyle>
          <a:p>
            <a:pPr/>
            <a:r>
              <a:t>D，靠耶稣得永生</a:t>
            </a:r>
          </a:p>
        </p:txBody>
      </p:sp>
      <p:sp>
        <p:nvSpPr>
          <p:cNvPr id="197" name="“在我父的家裏有許多住處；若是沒有，我就早已告訴你們了。我去原是為你們預備地方去。 我若去為你們預備了地方，就必再來接你們到我那裏去，我在哪裏，叫你們也在那裏。”約翰福音 14:2-3。…"/>
          <p:cNvSpPr txBox="1"/>
          <p:nvPr>
            <p:ph type="body" idx="1"/>
          </p:nvPr>
        </p:nvSpPr>
        <p:spPr>
          <a:xfrm>
            <a:off x="819734" y="2599416"/>
            <a:ext cx="22357766" cy="10391238"/>
          </a:xfrm>
          <a:prstGeom prst="rect">
            <a:avLst/>
          </a:prstGeom>
        </p:spPr>
        <p:txBody>
          <a:bodyPr anchor="ctr"/>
          <a:lstStyle/>
          <a:p>
            <a:pPr marL="878332" indent="-878332" defTabSz="751205">
              <a:spcBef>
                <a:spcPts val="1600"/>
              </a:spcBef>
              <a:buSzPct val="123000"/>
              <a:buChar char="•"/>
              <a:defRPr b="1" spc="-69" sz="6916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t>“在我父的家裏有許多住處；若是沒有，我就早已告訴你們了。我去原是為你們預備地方去。 我若去為你們預備了地方，就必再來接你們到我那裏去，我在哪裏，叫你們也在那裏。”約翰福音 14:2-3。 </a:t>
            </a:r>
          </a:p>
          <a:p>
            <a:pPr marL="878332" indent="-878332" defTabSz="751205">
              <a:spcBef>
                <a:spcPts val="1600"/>
              </a:spcBef>
              <a:buSzPct val="123000"/>
              <a:buChar char="•"/>
              <a:defRPr b="1" spc="-69" sz="6916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t>“耶穌說：「我就是道路、真理、生命；若不藉着我，沒有人能</a:t>
            </a:r>
            <a:r>
              <a:rPr>
                <a:solidFill>
                  <a:srgbClr val="FFFFFF"/>
                </a:solidFill>
              </a:rPr>
              <a:t>到父那裏去</a:t>
            </a:r>
            <a:r>
              <a:t>。”約翰福音 14:  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“耶穌就對那十二個門徒說：「你們也要去嗎？」 西門‧彼得回答說：「主啊，你有永生之道，我們還歸從誰呢？ 我們已經信了，又知道你是神的聖者。」”約翰福音 6:67-69…"/>
          <p:cNvSpPr txBox="1"/>
          <p:nvPr>
            <p:ph type="body" idx="1"/>
          </p:nvPr>
        </p:nvSpPr>
        <p:spPr>
          <a:xfrm>
            <a:off x="1532091" y="718876"/>
            <a:ext cx="20714922" cy="12278248"/>
          </a:xfrm>
          <a:prstGeom prst="rect">
            <a:avLst/>
          </a:prstGeom>
        </p:spPr>
        <p:txBody>
          <a:bodyPr anchor="ctr"/>
          <a:lstStyle/>
          <a:p>
            <a:pPr marL="952500" indent="-952500">
              <a:buSzPct val="123000"/>
              <a:buChar char="•"/>
              <a:defRPr b="1" spc="-75" sz="7500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t>“耶穌就對那十二個門徒說：「你們也要去嗎？」 西門‧彼得回答說：「主啊，你有永生之</a:t>
            </a:r>
            <a:r>
              <a:rPr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</a:rPr>
              <a:t>道</a:t>
            </a:r>
            <a:r>
              <a:t>，我們還歸從誰呢？ 我們已經信了，又知道你是神的聖者。」”約翰福音 6:67-69</a:t>
            </a:r>
          </a:p>
          <a:p>
            <a:pPr marL="952500" indent="-952500">
              <a:buSzPct val="123000"/>
              <a:buChar char="•"/>
              <a:defRPr b="1" spc="-75" sz="7500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t>“太初有</a:t>
            </a:r>
            <a:r>
              <a:rPr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</a:rPr>
              <a:t>道</a:t>
            </a:r>
            <a:r>
              <a:t>，</a:t>
            </a:r>
            <a:r>
              <a:rPr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</a:rPr>
              <a:t>道</a:t>
            </a:r>
            <a:r>
              <a:t>與神同在，</a:t>
            </a:r>
            <a:r>
              <a:rPr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</a:rPr>
              <a:t>道</a:t>
            </a:r>
            <a:r>
              <a:t>就是神。 這</a:t>
            </a:r>
            <a:r>
              <a:rPr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</a:rPr>
              <a:t>道</a:t>
            </a:r>
            <a:r>
              <a:t>太初與神同在。 萬物是藉着他造的；凡被造的，沒有一樣不是藉着他造的。”約翰福音 1:1-3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“這見證就是神賜給我們永生；這永生也是在他兒子裏面。 人有了神的兒子就有生命，沒有神的兒子就沒有生命。”約翰一書 5:11-12"/>
          <p:cNvSpPr txBox="1"/>
          <p:nvPr>
            <p:ph type="body" idx="1"/>
          </p:nvPr>
        </p:nvSpPr>
        <p:spPr>
          <a:xfrm>
            <a:off x="1331546" y="974590"/>
            <a:ext cx="21422702" cy="12278249"/>
          </a:xfrm>
          <a:prstGeom prst="rect">
            <a:avLst/>
          </a:prstGeom>
        </p:spPr>
        <p:txBody>
          <a:bodyPr anchor="ctr"/>
          <a:lstStyle/>
          <a:p>
            <a:pPr marL="1168400" indent="-1168400">
              <a:buSzPct val="123000"/>
              <a:buChar char="•"/>
              <a:defRPr b="1" spc="-91" sz="9200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t>“這見證就是神賜給我們永生；</a:t>
            </a:r>
            <a:r>
              <a:rPr>
                <a:solidFill>
                  <a:srgbClr val="FFFFFF"/>
                </a:solidFill>
              </a:rPr>
              <a:t>這永生也是在他兒子裏面</a:t>
            </a:r>
            <a:r>
              <a:t>。 人有了神的兒子就有生命，沒有神的兒子就沒有生命。”約翰一書 5:11-12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二，什么是永生"/>
          <p:cNvSpPr txBox="1"/>
          <p:nvPr>
            <p:ph type="title"/>
          </p:nvPr>
        </p:nvSpPr>
        <p:spPr>
          <a:xfrm>
            <a:off x="1206500" y="388571"/>
            <a:ext cx="21971000" cy="19990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348544"/>
                    <a:lumOff val="7139"/>
                  </a:schemeClr>
                </a:solidFill>
              </a:defRPr>
            </a:lvl1pPr>
          </a:lstStyle>
          <a:p>
            <a:pPr/>
            <a:r>
              <a:t>二，什么是永生 </a:t>
            </a:r>
          </a:p>
        </p:txBody>
      </p:sp>
      <p:sp>
        <p:nvSpPr>
          <p:cNvPr id="206" name="A，永生是与神同在…"/>
          <p:cNvSpPr txBox="1"/>
          <p:nvPr>
            <p:ph type="body" idx="1"/>
          </p:nvPr>
        </p:nvSpPr>
        <p:spPr>
          <a:xfrm>
            <a:off x="778179" y="1905474"/>
            <a:ext cx="22398161" cy="10651428"/>
          </a:xfrm>
          <a:prstGeom prst="rect">
            <a:avLst/>
          </a:prstGeom>
        </p:spPr>
        <p:txBody>
          <a:bodyPr anchor="ctr"/>
          <a:lstStyle/>
          <a:p>
            <a:pPr marL="1079500" indent="-1079500">
              <a:buSzPct val="123000"/>
              <a:buChar char="•"/>
              <a:defRPr b="1" spc="-85" sz="8500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t>A，永生是与神同在</a:t>
            </a:r>
          </a:p>
          <a:p>
            <a:pPr marL="1079500" indent="-1079500">
              <a:buSzPct val="123000"/>
              <a:buChar char="•"/>
              <a:defRPr b="1" spc="-85" sz="8500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t>“城中有神的榮耀；城的光輝如同極貴的寶石，好像碧玉，明如水晶。 那城內又不用日月光照；因有神的榮耀光照，又有羔羊為城的燈。”啟示錄 21:11, 23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B，永生是完美的地方"/>
          <p:cNvSpPr txBox="1"/>
          <p:nvPr>
            <p:ph type="title"/>
          </p:nvPr>
        </p:nvSpPr>
        <p:spPr>
          <a:xfrm>
            <a:off x="1206500" y="388571"/>
            <a:ext cx="21971000" cy="19990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348544"/>
                    <a:lumOff val="7139"/>
                  </a:schemeClr>
                </a:solidFill>
              </a:defRPr>
            </a:lvl1pPr>
          </a:lstStyle>
          <a:p>
            <a:pPr/>
            <a:r>
              <a:t>B，永生是完美的地方</a:t>
            </a:r>
          </a:p>
        </p:txBody>
      </p:sp>
      <p:sp>
        <p:nvSpPr>
          <p:cNvPr id="211" name="“我如今把一件奥秘的事告诉你们：我们不是都要睡觉，乃是都要改变， 就在一霎时，眨眼之间，号筒末次吹响的时候。因号筒要响，死人要复活成为不朽坏的，我们也要改变。”哥前 15: 51"/>
          <p:cNvSpPr txBox="1"/>
          <p:nvPr>
            <p:ph type="body" idx="1"/>
          </p:nvPr>
        </p:nvSpPr>
        <p:spPr>
          <a:xfrm>
            <a:off x="979616" y="2762115"/>
            <a:ext cx="22095123" cy="10046403"/>
          </a:xfrm>
          <a:prstGeom prst="rect">
            <a:avLst/>
          </a:prstGeom>
        </p:spPr>
        <p:txBody>
          <a:bodyPr anchor="ctr"/>
          <a:lstStyle>
            <a:lvl1pPr marL="1097280" indent="-1097280" defTabSz="792479">
              <a:spcBef>
                <a:spcPts val="1700"/>
              </a:spcBef>
              <a:buSzPct val="123000"/>
              <a:buChar char="•"/>
              <a:defRPr b="1" spc="-86" sz="8640">
                <a:solidFill>
                  <a:schemeClr val="accent4">
                    <a:hueOff val="348544"/>
                    <a:lumOff val="7139"/>
                  </a:schemeClr>
                </a:solidFill>
              </a:defRPr>
            </a:lvl1pPr>
          </a:lstStyle>
          <a:p>
            <a:pPr/>
            <a:r>
              <a:t>“我如今把一件奥秘的事告诉你们：我们不是都要睡觉，乃是都要改变， 就在一霎时，眨眼之间，号筒末次吹响的时候。因号筒要响，死人要复活成为不朽坏的，我们也要改变。”哥前 15: 51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B，永生是完美的地方"/>
          <p:cNvSpPr txBox="1"/>
          <p:nvPr>
            <p:ph type="title"/>
          </p:nvPr>
        </p:nvSpPr>
        <p:spPr>
          <a:xfrm>
            <a:off x="1206500" y="388571"/>
            <a:ext cx="21971000" cy="19990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348544"/>
                    <a:lumOff val="7139"/>
                  </a:schemeClr>
                </a:solidFill>
              </a:defRPr>
            </a:lvl1pPr>
          </a:lstStyle>
          <a:p>
            <a:pPr/>
            <a:r>
              <a:t>B，永生是完美的地方</a:t>
            </a:r>
          </a:p>
        </p:txBody>
      </p:sp>
      <p:sp>
        <p:nvSpPr>
          <p:cNvPr id="216" name="衣: “就蒙恩得穿光明潔白的細麻衣。 （這細麻衣就是聖徒所行的義。） 在天上的眾軍騎着白馬，穿着細麻衣，又白又潔，跟隨他。”啟示錄 19:8, 14…"/>
          <p:cNvSpPr txBox="1"/>
          <p:nvPr>
            <p:ph type="body" idx="1"/>
          </p:nvPr>
        </p:nvSpPr>
        <p:spPr>
          <a:xfrm>
            <a:off x="1157043" y="1854578"/>
            <a:ext cx="22069914" cy="11054778"/>
          </a:xfrm>
          <a:prstGeom prst="rect">
            <a:avLst/>
          </a:prstGeom>
        </p:spPr>
        <p:txBody>
          <a:bodyPr anchor="ctr"/>
          <a:lstStyle/>
          <a:p>
            <a:pPr marL="926591" indent="-926591" defTabSz="792479">
              <a:spcBef>
                <a:spcPts val="1700"/>
              </a:spcBef>
              <a:buSzPct val="123000"/>
              <a:buChar char="•"/>
              <a:defRPr b="1" spc="-72" sz="7296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rPr>
                <a:solidFill>
                  <a:srgbClr val="FFFFFF"/>
                </a:solidFill>
              </a:rPr>
              <a:t>衣:</a:t>
            </a:r>
            <a:r>
              <a:t> “就蒙恩得穿光明潔白的細麻衣。 （這細麻衣就是聖徒所行的義。） 在天上的眾軍騎着白馬，穿着細麻衣，又白又潔，跟隨他。”啟示錄 19:8, 14</a:t>
            </a:r>
          </a:p>
          <a:p>
            <a:pPr marL="926591" indent="-926591" defTabSz="792479">
              <a:spcBef>
                <a:spcPts val="1700"/>
              </a:spcBef>
              <a:buSzPct val="123000"/>
              <a:buChar char="•"/>
              <a:defRPr b="1" spc="-72" sz="7296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rPr>
                <a:solidFill>
                  <a:srgbClr val="FFFFFF"/>
                </a:solidFill>
              </a:rPr>
              <a:t>食:</a:t>
            </a:r>
            <a:r>
              <a:t> “天使又指示我在城內街道當中一道生命水的河，明亮如水晶，從神和羔羊的寶座流出來。 在河這邊與那邊有生命樹，結十二樣果子，每月都結果子；樹上的葉子乃為醫治萬民。”啟示錄 22:1-2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“在這山上，萬軍之耶和華必為萬民用肥甘設擺筵席，用陳酒和滿髓的肥甘，並澄清的陳酒，設擺筵席。”以賽亞書 25:6…"/>
          <p:cNvSpPr txBox="1"/>
          <p:nvPr>
            <p:ph type="body" idx="1"/>
          </p:nvPr>
        </p:nvSpPr>
        <p:spPr>
          <a:xfrm>
            <a:off x="1081453" y="912067"/>
            <a:ext cx="21422703" cy="12278249"/>
          </a:xfrm>
          <a:prstGeom prst="rect">
            <a:avLst/>
          </a:prstGeom>
        </p:spPr>
        <p:txBody>
          <a:bodyPr anchor="ctr"/>
          <a:lstStyle/>
          <a:p>
            <a:pPr marL="1092200" indent="-1092200">
              <a:buSzPct val="123000"/>
              <a:buChar char="•"/>
              <a:defRPr b="1" spc="-85" sz="8600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t>“在這山上，萬軍之耶和華必為萬民用肥甘設擺筵席，用陳酒和滿髓的肥甘，並澄清的陳酒，設擺筵席。”以賽亞書 25:6 </a:t>
            </a:r>
          </a:p>
          <a:p>
            <a:pPr marL="1092200" indent="-1092200">
              <a:buSzPct val="123000"/>
              <a:buChar char="•"/>
              <a:defRPr b="1" spc="-85" sz="8600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t>“我又告訴你們，從東從西，將有許多人來，在天國裏與亞伯拉罕、以撒、雅各一同坐席；”馬太福音 8:11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住:“牆是碧玉造的；城是精金的，如同明淨的玻璃。 城牆的根基是用各樣寶石修飾的：第一根基是碧玉；第二是藍寶石；第三是綠瑪瑙；第四是綠寶石； 第五是紅瑪瑙；第六是紅寶石；第七是黃璧璽；第八是水蒼玉；第九是紅璧璽；第十是翡翠；第十一是紫瑪瑙；第十二是紫晶。 十二個門是十二顆珍珠，每門是一顆珍珠。城內的街道是精金，好像明透的玻璃。”…"/>
          <p:cNvSpPr txBox="1"/>
          <p:nvPr>
            <p:ph type="body" idx="1"/>
          </p:nvPr>
        </p:nvSpPr>
        <p:spPr>
          <a:xfrm>
            <a:off x="1081453" y="912067"/>
            <a:ext cx="21422703" cy="12278249"/>
          </a:xfrm>
          <a:prstGeom prst="rect">
            <a:avLst/>
          </a:prstGeom>
        </p:spPr>
        <p:txBody>
          <a:bodyPr anchor="ctr"/>
          <a:lstStyle/>
          <a:p>
            <a:pPr marL="880109" indent="-880109" defTabSz="635634">
              <a:spcBef>
                <a:spcPts val="1300"/>
              </a:spcBef>
              <a:buSzPct val="123000"/>
              <a:buChar char="•"/>
              <a:defRPr b="1" spc="-69" sz="6929">
                <a:solidFill>
                  <a:srgbClr val="F5EC00"/>
                </a:solidFill>
              </a:defRPr>
            </a:pPr>
            <a:r>
              <a:t>住:“牆是碧玉造的；城是精金的，如同明淨的玻璃。 城牆的根基是用各樣寶石修飾的：第一根基是碧玉；第二是藍寶石；第三是綠瑪瑙；第四是綠寶石； 第五是紅瑪瑙；第六是紅寶石；第七是黃璧璽；第八是水蒼玉；第九是紅璧璽；第十是翡翠；第十一是紫瑪瑙；第十二是紫晶。 十二個門是十二顆珍珠，每門是一顆珍珠。城內的街道是精金，好像明透的玻璃。”</a:t>
            </a:r>
          </a:p>
          <a:p>
            <a:pPr marL="880109" indent="-880109" defTabSz="635634">
              <a:spcBef>
                <a:spcPts val="1300"/>
              </a:spcBef>
              <a:buSzPct val="123000"/>
              <a:buChar char="•"/>
              <a:defRPr b="1" spc="-69" sz="6929">
                <a:solidFill>
                  <a:srgbClr val="F5EC00"/>
                </a:solidFill>
              </a:defRPr>
            </a:pPr>
            <a:r>
              <a:t>啟21:18-21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C，永生是事奉神最好的地方…"/>
          <p:cNvSpPr txBox="1"/>
          <p:nvPr>
            <p:ph type="body" idx="1"/>
          </p:nvPr>
        </p:nvSpPr>
        <p:spPr>
          <a:xfrm>
            <a:off x="1081453" y="912067"/>
            <a:ext cx="21422703" cy="12278249"/>
          </a:xfrm>
          <a:prstGeom prst="rect">
            <a:avLst/>
          </a:prstGeom>
        </p:spPr>
        <p:txBody>
          <a:bodyPr anchor="ctr"/>
          <a:lstStyle/>
          <a:p>
            <a:pPr marL="1130300" indent="-1130300">
              <a:buSzPct val="123000"/>
              <a:buChar char="•"/>
              <a:defRPr b="1" spc="-89" sz="8900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t>C，永生是事奉神最好的地方</a:t>
            </a:r>
          </a:p>
          <a:p>
            <a:pPr marL="1130300" indent="-1130300">
              <a:buSzPct val="123000"/>
              <a:buChar char="•"/>
              <a:defRPr b="1" spc="-89" sz="8900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rPr>
                <a:solidFill>
                  <a:srgbClr val="FFFFFF"/>
                </a:solidFill>
              </a:rPr>
              <a:t>服事: </a:t>
            </a:r>
            <a:r>
              <a:t> “在頭一次復活有分的有福了，聖潔了！第二次的死在他們身上沒有權柄。他們必作神和基督的祭司，並要與基督一同作王一千年。”啟示錄 20:6。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“我將這些話寫給你們…"/>
          <p:cNvSpPr txBox="1"/>
          <p:nvPr/>
        </p:nvSpPr>
        <p:spPr>
          <a:xfrm>
            <a:off x="1625352" y="2285023"/>
            <a:ext cx="20979184" cy="9735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>
              <a:defRPr spc="-232" sz="1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“我將這些話寫給你們</a:t>
            </a:r>
          </a:p>
          <a:p>
            <a:pPr>
              <a:defRPr spc="-232" sz="1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信奉神兒子之名的人，</a:t>
            </a:r>
          </a:p>
          <a:p>
            <a:pPr>
              <a:defRPr spc="-232" sz="1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要叫你們知道自己有永生。”</a:t>
            </a:r>
          </a:p>
          <a:p>
            <a:pPr>
              <a:defRPr spc="-232" sz="1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約翰一書 5:13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事奉神： “以後再沒有咒詛；在城裏有神和羔羊的寶座；他的僕人都要事奉他，”啟22:3…"/>
          <p:cNvSpPr txBox="1"/>
          <p:nvPr>
            <p:ph type="body" idx="1"/>
          </p:nvPr>
        </p:nvSpPr>
        <p:spPr>
          <a:xfrm>
            <a:off x="804151" y="-197144"/>
            <a:ext cx="22531914" cy="13009320"/>
          </a:xfrm>
          <a:prstGeom prst="rect">
            <a:avLst/>
          </a:prstGeom>
        </p:spPr>
        <p:txBody>
          <a:bodyPr anchor="ctr"/>
          <a:lstStyle/>
          <a:p>
            <a:pPr marL="1054100" indent="-1054100">
              <a:buSzPct val="123000"/>
              <a:buChar char="•"/>
              <a:defRPr b="1" spc="-83" sz="8300">
                <a:solidFill>
                  <a:srgbClr val="FFFFFF"/>
                </a:solidFill>
              </a:defRPr>
            </a:pPr>
          </a:p>
          <a:p>
            <a:pPr lvl="1" marL="1663700" indent="-1054100">
              <a:buSzPct val="123000"/>
              <a:buChar char="•"/>
              <a:defRPr b="1" spc="-83" sz="8300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t>事奉神： “以後再沒有咒詛；在城裏有神和羔羊的寶座；他的僕人都要事奉他，”啟22:3</a:t>
            </a:r>
          </a:p>
          <a:p>
            <a:pPr lvl="1" marL="1663700" indent="-1054100">
              <a:buSzPct val="123000"/>
              <a:buChar char="•"/>
              <a:defRPr b="1" spc="-83" sz="8300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t>赞美神：“我又聽見在天上、地上、地底下、滄海裏，和天地間一切所有被造之物，都說： 但願頌讚、尊貴、榮耀、權勢 都歸給坐寶座的和羔羊， 直到永永遠遠！”啟 5:13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三，有永生确据"/>
          <p:cNvSpPr txBox="1"/>
          <p:nvPr>
            <p:ph type="title"/>
          </p:nvPr>
        </p:nvSpPr>
        <p:spPr>
          <a:xfrm>
            <a:off x="1206500" y="388571"/>
            <a:ext cx="21971000" cy="19990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348544"/>
                    <a:lumOff val="7139"/>
                  </a:schemeClr>
                </a:solidFill>
              </a:defRPr>
            </a:lvl1pPr>
          </a:lstStyle>
          <a:p>
            <a:pPr/>
            <a:r>
              <a:t>三，有永生确据</a:t>
            </a:r>
          </a:p>
        </p:txBody>
      </p:sp>
      <p:sp>
        <p:nvSpPr>
          <p:cNvPr id="231" name="A，不确定的原因"/>
          <p:cNvSpPr txBox="1"/>
          <p:nvPr>
            <p:ph type="body" idx="1"/>
          </p:nvPr>
        </p:nvSpPr>
        <p:spPr>
          <a:xfrm>
            <a:off x="1269023" y="2918540"/>
            <a:ext cx="22221399" cy="9050666"/>
          </a:xfrm>
          <a:prstGeom prst="rect">
            <a:avLst/>
          </a:prstGeom>
        </p:spPr>
        <p:txBody>
          <a:bodyPr anchor="ctr"/>
          <a:lstStyle>
            <a:lvl1pPr>
              <a:defRPr b="1" spc="-95" sz="9500">
                <a:solidFill>
                  <a:schemeClr val="accent4">
                    <a:hueOff val="348544"/>
                    <a:lumOff val="7139"/>
                  </a:schemeClr>
                </a:solidFill>
              </a:defRPr>
            </a:lvl1pPr>
          </a:lstStyle>
          <a:p>
            <a:pPr/>
            <a:r>
              <a:t>A，不确定的原因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B，有永生确据表现"/>
          <p:cNvSpPr txBox="1"/>
          <p:nvPr>
            <p:ph type="title"/>
          </p:nvPr>
        </p:nvSpPr>
        <p:spPr>
          <a:xfrm>
            <a:off x="1206500" y="388571"/>
            <a:ext cx="21971000" cy="19990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348544"/>
                    <a:lumOff val="7139"/>
                  </a:schemeClr>
                </a:solidFill>
              </a:defRPr>
            </a:lvl1pPr>
          </a:lstStyle>
          <a:p>
            <a:pPr/>
            <a:r>
              <a:t>B，有永生确据表现</a:t>
            </a:r>
          </a:p>
        </p:txBody>
      </p:sp>
      <p:sp>
        <p:nvSpPr>
          <p:cNvPr id="236" name="1，与神建立关系…"/>
          <p:cNvSpPr txBox="1"/>
          <p:nvPr>
            <p:ph type="body" idx="1"/>
          </p:nvPr>
        </p:nvSpPr>
        <p:spPr>
          <a:xfrm>
            <a:off x="1269023" y="2263097"/>
            <a:ext cx="22221399" cy="10311133"/>
          </a:xfrm>
          <a:prstGeom prst="rect">
            <a:avLst/>
          </a:prstGeom>
        </p:spPr>
        <p:txBody>
          <a:bodyPr anchor="ctr"/>
          <a:lstStyle/>
          <a:p>
            <a:pPr>
              <a:defRPr b="1" spc="-87" sz="8700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t>1，与神建立关系</a:t>
            </a:r>
          </a:p>
          <a:p>
            <a:pPr>
              <a:defRPr b="1" spc="-87" sz="8700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t>“我们若在光明中行，如同神在光明中，就彼此相交，祂儿子耶稣的血也洗净我们一切的罪。”约一1:7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B，有永生确据表现"/>
          <p:cNvSpPr txBox="1"/>
          <p:nvPr>
            <p:ph type="title"/>
          </p:nvPr>
        </p:nvSpPr>
        <p:spPr>
          <a:xfrm>
            <a:off x="1206500" y="388571"/>
            <a:ext cx="21971000" cy="19990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348544"/>
                    <a:lumOff val="7139"/>
                  </a:schemeClr>
                </a:solidFill>
              </a:defRPr>
            </a:lvl1pPr>
          </a:lstStyle>
          <a:p>
            <a:pPr/>
            <a:r>
              <a:t>B，有永生确据表现</a:t>
            </a:r>
          </a:p>
        </p:txBody>
      </p:sp>
      <p:sp>
        <p:nvSpPr>
          <p:cNvPr id="241" name="2，有爱心…"/>
          <p:cNvSpPr txBox="1"/>
          <p:nvPr>
            <p:ph type="body" idx="1"/>
          </p:nvPr>
        </p:nvSpPr>
        <p:spPr>
          <a:xfrm>
            <a:off x="1269023" y="2918540"/>
            <a:ext cx="22221399" cy="9050666"/>
          </a:xfrm>
          <a:prstGeom prst="rect">
            <a:avLst/>
          </a:prstGeom>
        </p:spPr>
        <p:txBody>
          <a:bodyPr anchor="ctr"/>
          <a:lstStyle/>
          <a:p>
            <a:pPr defTabSz="693419">
              <a:spcBef>
                <a:spcPts val="1500"/>
              </a:spcBef>
              <a:defRPr b="1" spc="-68" sz="6804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t>2，有爱心</a:t>
            </a:r>
          </a:p>
          <a:p>
            <a:pPr defTabSz="693419">
              <a:spcBef>
                <a:spcPts val="1500"/>
              </a:spcBef>
              <a:defRPr b="1" spc="-68" sz="6804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t>约一2：5：“凡遵守主道的，爱神的心在他里面实在是完全的，从此我们知道我们是在主里面。”</a:t>
            </a:r>
          </a:p>
          <a:p>
            <a:pPr defTabSz="693419">
              <a:spcBef>
                <a:spcPts val="1500"/>
              </a:spcBef>
              <a:defRPr b="1" spc="-68" sz="6804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t>约一4:7章：“亲爱的弟兄阿，我们应当彼此相爱；因为爱是从神而来的；凡有爱心的，都是由神而生，并且认识神。”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B，有永生确据表现"/>
          <p:cNvSpPr txBox="1"/>
          <p:nvPr>
            <p:ph type="title"/>
          </p:nvPr>
        </p:nvSpPr>
        <p:spPr>
          <a:xfrm>
            <a:off x="1206500" y="388571"/>
            <a:ext cx="21971000" cy="19990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348544"/>
                    <a:lumOff val="7139"/>
                  </a:schemeClr>
                </a:solidFill>
              </a:defRPr>
            </a:lvl1pPr>
          </a:lstStyle>
          <a:p>
            <a:pPr/>
            <a:r>
              <a:t>B，有永生确据表现</a:t>
            </a:r>
          </a:p>
        </p:txBody>
      </p:sp>
      <p:sp>
        <p:nvSpPr>
          <p:cNvPr id="246" name="3，有恩膏…"/>
          <p:cNvSpPr txBox="1"/>
          <p:nvPr>
            <p:ph type="body" idx="1"/>
          </p:nvPr>
        </p:nvSpPr>
        <p:spPr>
          <a:xfrm>
            <a:off x="1269023" y="2918540"/>
            <a:ext cx="22221399" cy="9050666"/>
          </a:xfrm>
          <a:prstGeom prst="rect">
            <a:avLst/>
          </a:prstGeom>
        </p:spPr>
        <p:txBody>
          <a:bodyPr anchor="ctr"/>
          <a:lstStyle/>
          <a:p>
            <a:pPr defTabSz="676909">
              <a:spcBef>
                <a:spcPts val="1400"/>
              </a:spcBef>
              <a:defRPr b="1" spc="-66" sz="6642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t>3，有恩膏</a:t>
            </a:r>
          </a:p>
          <a:p>
            <a:pPr defTabSz="676909">
              <a:spcBef>
                <a:spcPts val="1400"/>
              </a:spcBef>
              <a:defRPr b="1" spc="-66" sz="6642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t>约一2：27-29“你们从主所受的恩膏，常存在你们心里，并不用人教训你们；自有主的恩膏在凡事上教训你们；这恩膏是真的，不是假的；你们要按这恩膏的教训，住在主里面。”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4，脱离罪的捆绑…"/>
          <p:cNvSpPr txBox="1"/>
          <p:nvPr>
            <p:ph type="body" idx="1"/>
          </p:nvPr>
        </p:nvSpPr>
        <p:spPr>
          <a:xfrm>
            <a:off x="947428" y="3107864"/>
            <a:ext cx="21279095" cy="9377754"/>
          </a:xfrm>
          <a:prstGeom prst="rect">
            <a:avLst/>
          </a:prstGeom>
        </p:spPr>
        <p:txBody>
          <a:bodyPr anchor="ctr"/>
          <a:lstStyle/>
          <a:p>
            <a:pPr lvl="1" marL="1790700" indent="-1181100">
              <a:buSzPct val="123000"/>
              <a:buChar char="•"/>
              <a:defRPr b="1" spc="-93" sz="9300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t>4，脱离罪的捆绑</a:t>
            </a:r>
          </a:p>
          <a:p>
            <a:pPr lvl="2">
              <a:defRPr b="1" spc="-93" sz="9300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t>“我們若說是與神相交，卻仍在黑暗裏行，就是說謊話，不行真理了。”約翰一書 1:6 </a:t>
            </a:r>
          </a:p>
        </p:txBody>
      </p:sp>
      <p:sp>
        <p:nvSpPr>
          <p:cNvPr id="251" name="B，有永生确据表现"/>
          <p:cNvSpPr txBox="1"/>
          <p:nvPr>
            <p:ph type="title"/>
          </p:nvPr>
        </p:nvSpPr>
        <p:spPr>
          <a:xfrm>
            <a:off x="1206500" y="388571"/>
            <a:ext cx="21971000" cy="19990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348544"/>
                    <a:lumOff val="7139"/>
                  </a:schemeClr>
                </a:solidFill>
              </a:defRPr>
            </a:lvl1pPr>
          </a:lstStyle>
          <a:p>
            <a:pPr/>
            <a:r>
              <a:t>B，有永生确据表现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B，有永生确据表现"/>
          <p:cNvSpPr txBox="1"/>
          <p:nvPr>
            <p:ph type="title"/>
          </p:nvPr>
        </p:nvSpPr>
        <p:spPr>
          <a:xfrm>
            <a:off x="1206500" y="388571"/>
            <a:ext cx="21971000" cy="19990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348544"/>
                    <a:lumOff val="7139"/>
                  </a:schemeClr>
                </a:solidFill>
              </a:defRPr>
            </a:lvl1pPr>
          </a:lstStyle>
          <a:p>
            <a:pPr/>
            <a:r>
              <a:t>B，有永生确据表现</a:t>
            </a:r>
          </a:p>
        </p:txBody>
      </p:sp>
      <p:sp>
        <p:nvSpPr>
          <p:cNvPr id="254" name="5，信心…"/>
          <p:cNvSpPr txBox="1"/>
          <p:nvPr>
            <p:ph type="body" idx="1"/>
          </p:nvPr>
        </p:nvSpPr>
        <p:spPr>
          <a:xfrm>
            <a:off x="893577" y="2918540"/>
            <a:ext cx="22596845" cy="10454481"/>
          </a:xfrm>
          <a:prstGeom prst="rect">
            <a:avLst/>
          </a:prstGeom>
        </p:spPr>
        <p:txBody>
          <a:bodyPr anchor="ctr"/>
          <a:lstStyle/>
          <a:p>
            <a:pPr>
              <a:defRPr b="1" spc="-85" sz="8500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t>5，信心</a:t>
            </a:r>
          </a:p>
          <a:p>
            <a:pPr>
              <a:defRPr b="1" spc="-85" sz="8500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r>
              <a:t>因为凡从神生的，就胜过世界；使我们胜了世界的，就是我们的信心。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”约一5:4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B，有永生确据表现"/>
          <p:cNvSpPr txBox="1"/>
          <p:nvPr>
            <p:ph type="title"/>
          </p:nvPr>
        </p:nvSpPr>
        <p:spPr>
          <a:xfrm>
            <a:off x="1206500" y="388571"/>
            <a:ext cx="21971000" cy="19990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348544"/>
                    <a:lumOff val="7139"/>
                  </a:schemeClr>
                </a:solidFill>
              </a:defRPr>
            </a:lvl1pPr>
          </a:lstStyle>
          <a:p>
            <a:pPr/>
            <a:r>
              <a:t>B，有永生确据表现</a:t>
            </a:r>
          </a:p>
        </p:txBody>
      </p:sp>
      <p:sp>
        <p:nvSpPr>
          <p:cNvPr id="259" name="6，顺服…"/>
          <p:cNvSpPr txBox="1"/>
          <p:nvPr>
            <p:ph type="body" idx="1"/>
          </p:nvPr>
        </p:nvSpPr>
        <p:spPr>
          <a:xfrm>
            <a:off x="893577" y="2918540"/>
            <a:ext cx="22596845" cy="10454481"/>
          </a:xfrm>
          <a:prstGeom prst="rect">
            <a:avLst/>
          </a:prstGeom>
        </p:spPr>
        <p:txBody>
          <a:bodyPr anchor="ctr"/>
          <a:lstStyle/>
          <a:p>
            <a:pPr>
              <a:defRPr b="1" spc="-85" sz="8500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t>6，顺服</a:t>
            </a:r>
          </a:p>
          <a:p>
            <a:pPr>
              <a:defRPr b="1" spc="-85" sz="8500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“我們若遵守他的誡命，就曉得是認識他。 人若說「我認識他」，卻不遵守他的誡命，便是說謊話的，真理也不在他心裏了。”約翰一書 2:3-4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四，永生确据重要性："/>
          <p:cNvSpPr txBox="1"/>
          <p:nvPr>
            <p:ph type="title"/>
          </p:nvPr>
        </p:nvSpPr>
        <p:spPr>
          <a:xfrm>
            <a:off x="1206500" y="388571"/>
            <a:ext cx="21971000" cy="2465266"/>
          </a:xfrm>
          <a:prstGeom prst="rect">
            <a:avLst/>
          </a:prstGeom>
        </p:spPr>
        <p:txBody>
          <a:bodyPr anchor="ctr"/>
          <a:lstStyle>
            <a:lvl1pPr>
              <a:defRPr spc="-180" sz="9000">
                <a:solidFill>
                  <a:schemeClr val="accent4">
                    <a:hueOff val="348544"/>
                    <a:lumOff val="7139"/>
                  </a:schemeClr>
                </a:solidFill>
              </a:defRPr>
            </a:lvl1pPr>
          </a:lstStyle>
          <a:p>
            <a:pPr/>
            <a:r>
              <a:t>四，永生确据重要性：</a:t>
            </a:r>
          </a:p>
        </p:txBody>
      </p:sp>
      <p:sp>
        <p:nvSpPr>
          <p:cNvPr id="264" name="A，生命有意义…"/>
          <p:cNvSpPr txBox="1"/>
          <p:nvPr>
            <p:ph type="body" idx="21"/>
          </p:nvPr>
        </p:nvSpPr>
        <p:spPr>
          <a:xfrm>
            <a:off x="1206500" y="2936068"/>
            <a:ext cx="21971000" cy="762209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ctr"/>
          <a:lstStyle/>
          <a:p>
            <a:pPr>
              <a:defRPr sz="8000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t>A，生命有意义</a:t>
            </a:r>
          </a:p>
          <a:p>
            <a:pPr>
              <a:defRPr sz="8000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t>“我們若靠基督只在今生有指望，就算比眾人更可憐。”哥林多前書 15:19。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四，永生确据重要性："/>
          <p:cNvSpPr txBox="1"/>
          <p:nvPr>
            <p:ph type="title"/>
          </p:nvPr>
        </p:nvSpPr>
        <p:spPr>
          <a:xfrm>
            <a:off x="1206500" y="388571"/>
            <a:ext cx="21971000" cy="2465266"/>
          </a:xfrm>
          <a:prstGeom prst="rect">
            <a:avLst/>
          </a:prstGeom>
        </p:spPr>
        <p:txBody>
          <a:bodyPr anchor="ctr"/>
          <a:lstStyle>
            <a:lvl1pPr>
              <a:defRPr spc="-180" sz="9000">
                <a:solidFill>
                  <a:schemeClr val="accent4">
                    <a:hueOff val="348544"/>
                    <a:lumOff val="7139"/>
                  </a:schemeClr>
                </a:solidFill>
              </a:defRPr>
            </a:lvl1pPr>
          </a:lstStyle>
          <a:p>
            <a:pPr/>
            <a:r>
              <a:t>四，永生确据重要性：</a:t>
            </a:r>
          </a:p>
        </p:txBody>
      </p:sp>
      <p:sp>
        <p:nvSpPr>
          <p:cNvPr id="269" name="B，没有惧怕…"/>
          <p:cNvSpPr txBox="1"/>
          <p:nvPr>
            <p:ph type="body" idx="21"/>
          </p:nvPr>
        </p:nvSpPr>
        <p:spPr>
          <a:xfrm>
            <a:off x="1206500" y="2936068"/>
            <a:ext cx="21971000" cy="762209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ctr"/>
          <a:lstStyle/>
          <a:p>
            <a:pPr defTabSz="767715">
              <a:defRPr sz="7440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t>B，没有惧怕</a:t>
            </a:r>
          </a:p>
          <a:p>
            <a:pPr defTabSz="767715">
              <a:defRPr sz="7440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t>“死啊！你得勝的權勢在哪裏？ 死啊！你的毒鈎在哪裏？ 死的毒鈎就是罪，罪的權勢就是律法。 感謝神，使我們藉着我們的主耶穌基督得勝。”哥林多前書 15:55-57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mpus fugit"/>
          <p:cNvSpPr txBox="1"/>
          <p:nvPr>
            <p:ph type="title"/>
          </p:nvPr>
        </p:nvSpPr>
        <p:spPr>
          <a:xfrm>
            <a:off x="13902938" y="953628"/>
            <a:ext cx="11485934" cy="4648201"/>
          </a:xfrm>
          <a:prstGeom prst="rect">
            <a:avLst/>
          </a:prstGeom>
        </p:spPr>
        <p:txBody>
          <a:bodyPr/>
          <a:lstStyle>
            <a:lvl1pPr algn="ctr">
              <a:defRPr i="1">
                <a:solidFill>
                  <a:schemeClr val="accent4">
                    <a:hueOff val="348544"/>
                    <a:lumOff val="7139"/>
                  </a:schemeClr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tempus fugit</a:t>
            </a:r>
          </a:p>
        </p:txBody>
      </p:sp>
      <p:sp>
        <p:nvSpPr>
          <p:cNvPr id="158" name="时间  飞逝"/>
          <p:cNvSpPr txBox="1"/>
          <p:nvPr/>
        </p:nvSpPr>
        <p:spPr>
          <a:xfrm>
            <a:off x="14398429" y="5015352"/>
            <a:ext cx="11485933" cy="464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lnSpc>
                <a:spcPct val="80000"/>
              </a:lnSpc>
              <a:defRPr spc="-232" sz="1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时间  飞逝</a:t>
            </a:r>
          </a:p>
        </p:txBody>
      </p:sp>
      <p:pic>
        <p:nvPicPr>
          <p:cNvPr id="159" name="pasted-movie.heic" descr="pasted-movie.heic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44883" y="-6555"/>
            <a:ext cx="8502901" cy="137291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462053" y="339034"/>
            <a:ext cx="7333838" cy="130379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四，永生确据重要性："/>
          <p:cNvSpPr txBox="1"/>
          <p:nvPr>
            <p:ph type="title"/>
          </p:nvPr>
        </p:nvSpPr>
        <p:spPr>
          <a:xfrm>
            <a:off x="1206500" y="388571"/>
            <a:ext cx="21971000" cy="2465266"/>
          </a:xfrm>
          <a:prstGeom prst="rect">
            <a:avLst/>
          </a:prstGeom>
        </p:spPr>
        <p:txBody>
          <a:bodyPr anchor="ctr"/>
          <a:lstStyle>
            <a:lvl1pPr>
              <a:defRPr spc="-180" sz="9000">
                <a:solidFill>
                  <a:schemeClr val="accent4">
                    <a:hueOff val="348544"/>
                    <a:lumOff val="7139"/>
                  </a:schemeClr>
                </a:solidFill>
              </a:defRPr>
            </a:lvl1pPr>
          </a:lstStyle>
          <a:p>
            <a:pPr/>
            <a:r>
              <a:t>四，永生确据重要性：</a:t>
            </a:r>
          </a:p>
        </p:txBody>
      </p:sp>
      <p:sp>
        <p:nvSpPr>
          <p:cNvPr id="274" name="C，满有盼望…"/>
          <p:cNvSpPr txBox="1"/>
          <p:nvPr>
            <p:ph type="body" idx="21"/>
          </p:nvPr>
        </p:nvSpPr>
        <p:spPr>
          <a:xfrm>
            <a:off x="1206500" y="2936068"/>
            <a:ext cx="21971000" cy="762209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ctr"/>
          <a:lstStyle/>
          <a:p>
            <a:pPr>
              <a:defRPr sz="8000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t>C，满有盼望</a:t>
            </a:r>
          </a:p>
          <a:p>
            <a:pPr>
              <a:defRPr sz="8000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t>“没有在今世不得百倍，在来世不得永生的。」”路 18:</a:t>
            </a:r>
            <a:r>
              <a:rPr u="sng">
                <a:hlinkClick r:id="rId3" invalidUrl="" action="" tgtFrame="" tooltip="" history="1" highlightClick="0" endSnd="0"/>
              </a:rPr>
              <a:t>30</a:t>
            </a:r>
            <a:r>
              <a:t> </a:t>
            </a:r>
          </a:p>
          <a:p>
            <a:pPr defTabSz="457200">
              <a:lnSpc>
                <a:spcPct val="117999"/>
              </a:lnSpc>
              <a:defRPr b="0" sz="2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总结："/>
          <p:cNvSpPr txBox="1"/>
          <p:nvPr>
            <p:ph type="title"/>
          </p:nvPr>
        </p:nvSpPr>
        <p:spPr>
          <a:xfrm>
            <a:off x="1677617" y="1532792"/>
            <a:ext cx="20133657" cy="1133768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t>总结：</a:t>
            </a:r>
          </a:p>
          <a:p>
            <a:pPr>
              <a:lnSpc>
                <a:spcPct val="100000"/>
              </a:lnSpc>
              <a:defRPr spc="-159" sz="8000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有一天有人会读到或听到葛培里死了。千万不要相信，只是换了地址而已。在那我生活得比这里更好， -葛培里"/>
          <p:cNvSpPr txBox="1"/>
          <p:nvPr>
            <p:ph type="title"/>
          </p:nvPr>
        </p:nvSpPr>
        <p:spPr>
          <a:xfrm>
            <a:off x="1677617" y="1532792"/>
            <a:ext cx="20133657" cy="11337682"/>
          </a:xfrm>
          <a:prstGeom prst="rect">
            <a:avLst/>
          </a:prstGeom>
        </p:spPr>
        <p:txBody>
          <a:bodyPr/>
          <a:lstStyle/>
          <a:p>
            <a:pPr defTabSz="2072588">
              <a:lnSpc>
                <a:spcPct val="100000"/>
              </a:lnSpc>
              <a:defRPr spc="-197" sz="9860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t> 有一天有人会读到或听到葛培里死了。千万不要相信，只是换了地址而已。在那我生活得比这里更好， -葛培里</a:t>
            </a:r>
          </a:p>
          <a:p>
            <a:pPr defTabSz="2072588">
              <a:lnSpc>
                <a:spcPct val="100000"/>
              </a:lnSpc>
              <a:defRPr spc="-136" sz="6800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信奉神儿子之名 （如何得永生）…"/>
          <p:cNvSpPr txBox="1"/>
          <p:nvPr>
            <p:ph type="title"/>
          </p:nvPr>
        </p:nvSpPr>
        <p:spPr>
          <a:xfrm>
            <a:off x="1864186" y="6234836"/>
            <a:ext cx="20259704" cy="6573114"/>
          </a:xfrm>
          <a:prstGeom prst="rect">
            <a:avLst/>
          </a:prstGeom>
        </p:spPr>
        <p:txBody>
          <a:bodyPr/>
          <a:lstStyle/>
          <a:p>
            <a:pPr marL="1119631" indent="-1119631" defTabSz="1853137">
              <a:lnSpc>
                <a:spcPct val="100000"/>
              </a:lnSpc>
              <a:buSzPct val="123000"/>
              <a:buChar char="•"/>
              <a:defRPr spc="-176" sz="8816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t>信奉神儿子之名 </a:t>
            </a:r>
            <a:r>
              <a:rPr>
                <a:solidFill>
                  <a:srgbClr val="FFFFFF"/>
                </a:solidFill>
              </a:rPr>
              <a:t>（如何得永生）</a:t>
            </a:r>
          </a:p>
          <a:p>
            <a:pPr marL="1119631" indent="-1119631" defTabSz="1853137">
              <a:lnSpc>
                <a:spcPct val="100000"/>
              </a:lnSpc>
              <a:buSzPct val="123000"/>
              <a:defRPr spc="-176" sz="8816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t>永生</a:t>
            </a:r>
            <a:r>
              <a:rPr>
                <a:solidFill>
                  <a:srgbClr val="FFFFFF"/>
                </a:solidFill>
              </a:rPr>
              <a:t>（什么是永生）</a:t>
            </a:r>
          </a:p>
          <a:p>
            <a:pPr marL="1119631" indent="-1119631" defTabSz="1853137">
              <a:lnSpc>
                <a:spcPct val="100000"/>
              </a:lnSpc>
              <a:buSzPct val="123000"/>
              <a:defRPr spc="-176" sz="8816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t>知道</a:t>
            </a:r>
            <a:r>
              <a:rPr>
                <a:solidFill>
                  <a:srgbClr val="FFFFFF"/>
                </a:solidFill>
              </a:rPr>
              <a:t>（永生的确据）</a:t>
            </a:r>
            <a:endParaRPr>
              <a:solidFill>
                <a:srgbClr val="FFFFFF"/>
              </a:solidFill>
            </a:endParaRPr>
          </a:p>
          <a:p>
            <a:pPr marL="1119631" indent="-1119631" defTabSz="1853137">
              <a:lnSpc>
                <a:spcPct val="100000"/>
              </a:lnSpc>
              <a:buSzPct val="123000"/>
              <a:defRPr spc="-176" sz="8816">
                <a:solidFill>
                  <a:srgbClr val="F5EC00"/>
                </a:solidFill>
              </a:defRPr>
            </a:pPr>
            <a:r>
              <a:t>重要性</a:t>
            </a:r>
          </a:p>
        </p:txBody>
      </p:sp>
      <p:sp>
        <p:nvSpPr>
          <p:cNvPr id="165" name="“我將這些話寫給你們信奉神兒子之名的人，…"/>
          <p:cNvSpPr txBox="1"/>
          <p:nvPr/>
        </p:nvSpPr>
        <p:spPr>
          <a:xfrm>
            <a:off x="-3158105" y="1202004"/>
            <a:ext cx="29735702" cy="6167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pc="-183" sz="9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“我將這些話寫給你們</a:t>
            </a:r>
            <a:r>
              <a:rPr>
                <a:solidFill>
                  <a:srgbClr val="F5EC00"/>
                </a:solidFill>
              </a:rPr>
              <a:t>信奉神兒子</a:t>
            </a:r>
            <a:r>
              <a:t>之名的人，</a:t>
            </a:r>
          </a:p>
          <a:p>
            <a:pPr>
              <a:defRPr spc="-232" sz="1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pc="-183" sz="9200"/>
              <a:t>要叫你們</a:t>
            </a:r>
            <a:r>
              <a:rPr spc="-183" sz="9200">
                <a:solidFill>
                  <a:srgbClr val="F5EC00"/>
                </a:solidFill>
              </a:rPr>
              <a:t>知道</a:t>
            </a:r>
            <a:r>
              <a:rPr spc="-183" sz="9200"/>
              <a:t>自己有</a:t>
            </a:r>
            <a:r>
              <a:rPr spc="-183" sz="9200">
                <a:solidFill>
                  <a:srgbClr val="F5EC00"/>
                </a:solidFill>
              </a:rPr>
              <a:t>永生</a:t>
            </a:r>
            <a:r>
              <a:rPr spc="-183" sz="9200"/>
              <a:t>。</a:t>
            </a:r>
            <a:r>
              <a:t>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一，如何得永生"/>
          <p:cNvSpPr txBox="1"/>
          <p:nvPr>
            <p:ph type="title"/>
          </p:nvPr>
        </p:nvSpPr>
        <p:spPr>
          <a:xfrm>
            <a:off x="1206500" y="388571"/>
            <a:ext cx="21971000" cy="2465266"/>
          </a:xfrm>
          <a:prstGeom prst="rect">
            <a:avLst/>
          </a:prstGeom>
        </p:spPr>
        <p:txBody>
          <a:bodyPr anchor="ctr"/>
          <a:lstStyle>
            <a:lvl1pPr>
              <a:defRPr spc="-180" sz="9000">
                <a:solidFill>
                  <a:schemeClr val="accent4">
                    <a:hueOff val="348544"/>
                    <a:lumOff val="7139"/>
                  </a:schemeClr>
                </a:solidFill>
              </a:defRPr>
            </a:lvl1pPr>
          </a:lstStyle>
          <a:p>
            <a:pPr/>
            <a:r>
              <a:t>一，如何得永生</a:t>
            </a:r>
          </a:p>
        </p:txBody>
      </p:sp>
      <p:sp>
        <p:nvSpPr>
          <p:cNvPr id="170" name="A，永生的定义："/>
          <p:cNvSpPr txBox="1"/>
          <p:nvPr>
            <p:ph type="body" idx="21"/>
          </p:nvPr>
        </p:nvSpPr>
        <p:spPr>
          <a:xfrm>
            <a:off x="1206500" y="2936068"/>
            <a:ext cx="21971000" cy="182548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ctr"/>
          <a:lstStyle>
            <a:lvl1pPr>
              <a:defRPr sz="8000">
                <a:solidFill>
                  <a:schemeClr val="accent4">
                    <a:hueOff val="348544"/>
                    <a:lumOff val="7139"/>
                  </a:schemeClr>
                </a:solidFill>
              </a:defRPr>
            </a:lvl1pPr>
          </a:lstStyle>
          <a:p>
            <a:pPr/>
            <a:r>
              <a:t>A，永生的定义：</a:t>
            </a:r>
          </a:p>
        </p:txBody>
      </p:sp>
      <p:sp>
        <p:nvSpPr>
          <p:cNvPr id="171" name="永：永远，无止境，生：活着…"/>
          <p:cNvSpPr txBox="1"/>
          <p:nvPr>
            <p:ph type="body" idx="1"/>
          </p:nvPr>
        </p:nvSpPr>
        <p:spPr>
          <a:xfrm>
            <a:off x="1206500" y="5911227"/>
            <a:ext cx="21971000" cy="6593289"/>
          </a:xfrm>
          <a:prstGeom prst="rect">
            <a:avLst/>
          </a:prstGeom>
        </p:spPr>
        <p:txBody>
          <a:bodyPr/>
          <a:lstStyle/>
          <a:p>
            <a:pPr>
              <a:defRPr b="1" spc="-85" sz="8600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t>永：永远，无止境，生：活着</a:t>
            </a:r>
          </a:p>
          <a:p>
            <a:pPr>
              <a:defRPr b="1" spc="-85" sz="8600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</a:p>
          <a:p>
            <a:pPr>
              <a:defRPr b="1" spc="-85" sz="8600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t>科学范畴，哲学范畴，信仰范畴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B，永生和永死"/>
          <p:cNvSpPr txBox="1"/>
          <p:nvPr>
            <p:ph type="title"/>
          </p:nvPr>
        </p:nvSpPr>
        <p:spPr>
          <a:xfrm>
            <a:off x="1206500" y="388571"/>
            <a:ext cx="21971000" cy="256186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4">
                    <a:hueOff val="348544"/>
                    <a:lumOff val="7139"/>
                  </a:schemeClr>
                </a:solidFill>
              </a:defRPr>
            </a:lvl1pPr>
          </a:lstStyle>
          <a:p>
            <a:pPr/>
            <a:r>
              <a:t>B，永生和永死</a:t>
            </a:r>
          </a:p>
        </p:txBody>
      </p:sp>
      <p:sp>
        <p:nvSpPr>
          <p:cNvPr id="176" name="“这就如罪是从一人入了世界，死又是从罪来的，于是死就临到众人，因为众人都犯了罪。”罗马书 5:12…"/>
          <p:cNvSpPr txBox="1"/>
          <p:nvPr>
            <p:ph type="body" idx="1"/>
          </p:nvPr>
        </p:nvSpPr>
        <p:spPr>
          <a:xfrm>
            <a:off x="1206500" y="3913175"/>
            <a:ext cx="22398160" cy="8591341"/>
          </a:xfrm>
          <a:prstGeom prst="rect">
            <a:avLst/>
          </a:prstGeom>
        </p:spPr>
        <p:txBody>
          <a:bodyPr anchor="ctr"/>
          <a:lstStyle/>
          <a:p>
            <a:pPr marL="943102" indent="-943102" defTabSz="775969">
              <a:spcBef>
                <a:spcPts val="1600"/>
              </a:spcBef>
              <a:buSzPct val="123000"/>
              <a:buChar char="•"/>
              <a:defRPr b="1" spc="-74" sz="7426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t>“这就如罪是从一人入了世界，死又是从罪来的，于是死就临到众人，因为众人都犯了罪。”罗马书 5:12 </a:t>
            </a:r>
          </a:p>
          <a:p>
            <a:pPr defTabSz="775969">
              <a:spcBef>
                <a:spcPts val="1600"/>
              </a:spcBef>
              <a:defRPr b="1" spc="-74" sz="7426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</a:p>
          <a:p>
            <a:pPr marL="943102" indent="-943102" defTabSz="775969">
              <a:spcBef>
                <a:spcPts val="1600"/>
              </a:spcBef>
              <a:buSzPct val="123000"/>
              <a:buChar char="•"/>
              <a:defRPr b="1" spc="-74" sz="7426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t>“就喊着說：『我祖亞伯拉罕哪，可憐我吧！打發拉撒路來，用指頭尖蘸點水，涼涼我的舌頭；因為我在這火焰裏，極其痛苦。』”路加福音 16:24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神爱世人，甚至将他的独生子赐给他们，叫一切信他的，不至灭亡，反得永生。”约 3:16…"/>
          <p:cNvSpPr txBox="1"/>
          <p:nvPr>
            <p:ph type="body" idx="1"/>
          </p:nvPr>
        </p:nvSpPr>
        <p:spPr>
          <a:xfrm>
            <a:off x="1331546" y="974590"/>
            <a:ext cx="21474724" cy="12278249"/>
          </a:xfrm>
          <a:prstGeom prst="rect">
            <a:avLst/>
          </a:prstGeom>
        </p:spPr>
        <p:txBody>
          <a:bodyPr anchor="ctr"/>
          <a:lstStyle/>
          <a:p>
            <a:pPr marL="1092200" indent="-1092200">
              <a:buSzPct val="123000"/>
              <a:buChar char="•"/>
              <a:defRPr b="1" spc="-85" sz="8600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t>神爱世人，甚至将他的独生子赐给他们，叫一切信他的，不至灭亡，反得永生。”约 3:16</a:t>
            </a:r>
          </a:p>
          <a:p>
            <a:pPr>
              <a:defRPr b="1" spc="-85" sz="8600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</a:p>
          <a:p>
            <a:pPr marL="1092200" indent="-1092200">
              <a:buSzPct val="123000"/>
              <a:buChar char="•"/>
              <a:defRPr b="1" spc="-85" sz="8600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t>… 他也被列在罪犯之中。 他卻擔當多人的罪， 又為罪犯代求。”以賽亞書 53:12 b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，信奉神儿子（神）"/>
          <p:cNvSpPr txBox="1"/>
          <p:nvPr>
            <p:ph type="title"/>
          </p:nvPr>
        </p:nvSpPr>
        <p:spPr>
          <a:xfrm>
            <a:off x="1206500" y="388571"/>
            <a:ext cx="21971000" cy="19990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348544"/>
                    <a:lumOff val="7139"/>
                  </a:schemeClr>
                </a:solidFill>
              </a:defRPr>
            </a:lvl1pPr>
          </a:lstStyle>
          <a:p>
            <a:pPr/>
            <a:r>
              <a:t>C，信奉神儿子（神）</a:t>
            </a:r>
          </a:p>
        </p:txBody>
      </p:sp>
      <p:sp>
        <p:nvSpPr>
          <p:cNvPr id="185" name="旧约：“因此，主自己要給你們一個兆頭，必有童女懷孕生子，給他起名叫以馬內利。”以賽亞書 7:14…"/>
          <p:cNvSpPr txBox="1"/>
          <p:nvPr>
            <p:ph type="body" idx="1"/>
          </p:nvPr>
        </p:nvSpPr>
        <p:spPr>
          <a:xfrm>
            <a:off x="1206500" y="3913175"/>
            <a:ext cx="22398160" cy="9500368"/>
          </a:xfrm>
          <a:prstGeom prst="rect">
            <a:avLst/>
          </a:prstGeom>
        </p:spPr>
        <p:txBody>
          <a:bodyPr anchor="ctr"/>
          <a:lstStyle/>
          <a:p>
            <a:pPr marL="904875" indent="-904875" defTabSz="784225">
              <a:spcBef>
                <a:spcPts val="1700"/>
              </a:spcBef>
              <a:buSzPct val="123000"/>
              <a:buChar char="•"/>
              <a:defRPr b="1" spc="-71" sz="7125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t>旧约：“因此，主自己要給你們一個兆頭，必有童女懷孕生子，給他起名叫以馬內利。”以賽亞書 7:14</a:t>
            </a:r>
          </a:p>
          <a:p>
            <a:pPr marL="904875" indent="-904875" defTabSz="784225">
              <a:spcBef>
                <a:spcPts val="1700"/>
              </a:spcBef>
              <a:buSzPct val="123000"/>
              <a:buChar char="•"/>
              <a:defRPr b="1" spc="-71" sz="7125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t>神见证：“耶穌受了洗，隨即從水裏上來。天忽然為他開了，他就看見神的靈彷彿鴿子降下，落在他身上。 從天上有聲音說：「這是我的愛子，我所喜悅的。」”馬太福音 3:16-17</a:t>
            </a:r>
          </a:p>
        </p:txBody>
      </p:sp>
      <p:sp>
        <p:nvSpPr>
          <p:cNvPr id="186" name="耶稣是神的儿子，诸多的证明如下："/>
          <p:cNvSpPr txBox="1"/>
          <p:nvPr/>
        </p:nvSpPr>
        <p:spPr>
          <a:xfrm>
            <a:off x="1206500" y="2178098"/>
            <a:ext cx="21971000" cy="1825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l" defTabSz="825500">
              <a:defRPr b="1" sz="7700">
                <a:solidFill>
                  <a:schemeClr val="accent4">
                    <a:hueOff val="348544"/>
                    <a:lumOff val="7139"/>
                  </a:schemeClr>
                </a:solidFill>
              </a:defRPr>
            </a:lvl1pPr>
          </a:lstStyle>
          <a:p>
            <a:pPr/>
            <a:r>
              <a:t>耶稣是神的儿子，诸多的证明如下：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主耶稣自我见证：“耶穌說：「我實實在在地告訴你們，還沒有亞伯拉罕就有了我 I AM The BEING。」”約8:58…"/>
          <p:cNvSpPr txBox="1"/>
          <p:nvPr>
            <p:ph type="body" idx="1"/>
          </p:nvPr>
        </p:nvSpPr>
        <p:spPr>
          <a:xfrm>
            <a:off x="181580" y="603333"/>
            <a:ext cx="23548127" cy="12649506"/>
          </a:xfrm>
          <a:prstGeom prst="rect">
            <a:avLst/>
          </a:prstGeom>
        </p:spPr>
        <p:txBody>
          <a:bodyPr anchor="ctr"/>
          <a:lstStyle/>
          <a:p>
            <a:pPr marL="965200" indent="-965200">
              <a:buSzPct val="123000"/>
              <a:buChar char="•"/>
              <a:defRPr b="1" spc="-76" sz="7600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t>主耶稣自我见证：“耶穌說：「我實實在在地告訴你們，還沒有亞伯拉罕就有了我 I AM The BEING。」”約8:58  </a:t>
            </a:r>
          </a:p>
          <a:p>
            <a:pPr lvl="1">
              <a:defRPr b="1" spc="-76" sz="7600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t>  “我是自有永有的I am who I am。”出3:14</a:t>
            </a:r>
          </a:p>
          <a:p>
            <a:pPr marL="965200" indent="-965200">
              <a:buSzPct val="123000"/>
              <a:buChar char="•"/>
              <a:defRPr b="1" spc="-76" sz="7600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t>门徒见证：“西門‧彼得回答說：「你是基督，是永生神的兒子。」”馬太福音 16:16</a:t>
            </a:r>
          </a:p>
          <a:p>
            <a:pPr marL="965200" indent="-965200">
              <a:buSzPct val="123000"/>
              <a:buChar char="•"/>
              <a:defRPr b="1" spc="-76" sz="7600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t>无数基督徒为耶稣的名殉道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0_BasicColor">
  <a:themeElements>
    <a:clrScheme name="30_BasicColor">
      <a:dk1>
        <a:srgbClr val="5E5E5E"/>
      </a:dk1>
      <a:lt1>
        <a:srgbClr val="003462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0_BasicColor">
  <a:themeElements>
    <a:clrScheme name="30_BasicColor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