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888" r:id="rId2"/>
    <p:sldId id="1009" r:id="rId3"/>
    <p:sldId id="1012" r:id="rId4"/>
    <p:sldId id="1070" r:id="rId5"/>
    <p:sldId id="1053" r:id="rId6"/>
    <p:sldId id="1067" r:id="rId7"/>
    <p:sldId id="1068" r:id="rId8"/>
    <p:sldId id="1054" r:id="rId9"/>
    <p:sldId id="1071" r:id="rId10"/>
    <p:sldId id="1055" r:id="rId11"/>
    <p:sldId id="1056" r:id="rId12"/>
    <p:sldId id="1057" r:id="rId13"/>
    <p:sldId id="1069" r:id="rId14"/>
    <p:sldId id="1062" r:id="rId15"/>
    <p:sldId id="1065" r:id="rId16"/>
    <p:sldId id="1063" r:id="rId17"/>
    <p:sldId id="1072" r:id="rId18"/>
    <p:sldId id="1064" r:id="rId19"/>
    <p:sldId id="1052" r:id="rId20"/>
  </p:sldIdLst>
  <p:sldSz cx="9144000" cy="5143500" type="screen16x9"/>
  <p:notesSz cx="7315200" cy="96012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CD9BC"/>
    <a:srgbClr val="FFFF66"/>
    <a:srgbClr val="FF0000"/>
    <a:srgbClr val="EAEBB7"/>
    <a:srgbClr val="C9CC44"/>
    <a:srgbClr val="AEB092"/>
    <a:srgbClr val="AAB6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526" autoAdjust="0"/>
  </p:normalViewPr>
  <p:slideViewPr>
    <p:cSldViewPr>
      <p:cViewPr>
        <p:scale>
          <a:sx n="75" d="100"/>
          <a:sy n="75" d="100"/>
        </p:scale>
        <p:origin x="-144" y="-2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10A215-44AC-48DA-AF86-EC2F785F13D6}" type="datetimeFigureOut">
              <a:rPr lang="en-US" smtClean="0"/>
              <a:pPr/>
              <a:t>10/4/2025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5D5665-A5AE-45BB-8848-AA424DA21428}" type="slidenum">
              <a:rPr lang="en-US" smtClean="0"/>
              <a:pPr/>
              <a:t>‹#›</a:t>
            </a:fld>
            <a:endParaRPr lang="en-US"/>
          </a:p>
        </p:txBody>
      </p:sp>
    </p:spTree>
    <p:extLst>
      <p:ext uri="{BB962C8B-B14F-4D97-AF65-F5344CB8AC3E}">
        <p14:creationId xmlns="" xmlns:p14="http://schemas.microsoft.com/office/powerpoint/2010/main" val="30495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2025/10/4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2025/10/4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2025/10/4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2025/10/4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2025/10/4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2025/10/4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2025/10/4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2025/10/4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2025/10/4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2025/10/4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2025/10/4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2025/10/4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
          <p:cNvSpPr>
            <a:spLocks noGrp="1"/>
          </p:cNvSpPr>
          <p:nvPr>
            <p:ph type="title"/>
          </p:nvPr>
        </p:nvSpPr>
        <p:spPr>
          <a:xfrm>
            <a:off x="0" y="0"/>
            <a:ext cx="9144000" cy="1504950"/>
          </a:xfrm>
        </p:spPr>
        <p:txBody>
          <a:bodyPr/>
          <a:lstStyle/>
          <a:p>
            <a:r>
              <a:rPr lang="zh-CN" altLang="en-US" sz="3600" b="1" dirty="0" smtClean="0"/>
              <a:t>活出蒙福与祝福的人生</a:t>
            </a:r>
            <a:r>
              <a:rPr lang="en-US" altLang="zh-CN" sz="3600" b="1" dirty="0" smtClean="0"/>
              <a:t/>
            </a:r>
            <a:br>
              <a:rPr lang="en-US" altLang="zh-CN" sz="3600" b="1" dirty="0" smtClean="0"/>
            </a:br>
            <a:r>
              <a:rPr lang="en-US" altLang="zh-CN" sz="3600" b="1" dirty="0" smtClean="0"/>
              <a:t>Living a life of Blessing and Being a Blessing</a:t>
            </a:r>
            <a:br>
              <a:rPr lang="en-US" altLang="zh-CN" sz="3600" b="1" dirty="0" smtClean="0"/>
            </a:br>
            <a:r>
              <a:rPr lang="zh-CN" altLang="en-US" sz="3200" b="1" dirty="0" smtClean="0"/>
              <a:t>徒</a:t>
            </a:r>
            <a:r>
              <a:rPr lang="en-US" altLang="zh-CN" sz="3200" b="1" dirty="0" smtClean="0"/>
              <a:t>/Act.22</a:t>
            </a:r>
            <a:r>
              <a:rPr lang="zh-CN" altLang="en-US" sz="3200" b="1" dirty="0" smtClean="0"/>
              <a:t>：</a:t>
            </a:r>
            <a:r>
              <a:rPr lang="en-US" altLang="zh-CN" sz="3200" b="1" dirty="0" smtClean="0"/>
              <a:t>1-11</a:t>
            </a:r>
            <a:endParaRPr lang="zh-CN" altLang="en-US" sz="3200" b="1" dirty="0"/>
          </a:p>
        </p:txBody>
      </p:sp>
      <p:pic>
        <p:nvPicPr>
          <p:cNvPr id="1026" name="Picture 2" descr="E:\2025 证道\成为蒙福与祝福之人\Picture1.png"/>
          <p:cNvPicPr>
            <a:picLocks noChangeAspect="1" noChangeArrowheads="1"/>
          </p:cNvPicPr>
          <p:nvPr/>
        </p:nvPicPr>
        <p:blipFill>
          <a:blip r:embed="rId2"/>
          <a:srcRect/>
          <a:stretch>
            <a:fillRect/>
          </a:stretch>
        </p:blipFill>
        <p:spPr bwMode="auto">
          <a:xfrm>
            <a:off x="0" y="1581150"/>
            <a:ext cx="9144000" cy="35623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962400" y="-10085"/>
            <a:ext cx="5181600" cy="5153585"/>
          </a:xfrm>
          <a:prstGeom prst="rect">
            <a:avLst/>
          </a:prstGeom>
          <a:noFill/>
          <a:ln>
            <a:noFill/>
          </a:ln>
        </p:spPr>
        <p:txBody>
          <a:bodyPr spcFirstLastPara="1" wrap="square" lIns="91425" tIns="45700" rIns="91425" bIns="45700" anchor="ctr" anchorCtr="0">
            <a:noAutofit/>
          </a:bodyPr>
          <a:lstStyle/>
          <a:p>
            <a:pPr lvl="0" algn="l">
              <a:spcBef>
                <a:spcPts val="0"/>
              </a:spcBef>
              <a:spcAft>
                <a:spcPts val="0"/>
              </a:spcAft>
              <a:buSzPts val="1400"/>
            </a:pPr>
            <a:r>
              <a:rPr lang="zh-CN" altLang="en-US" sz="3400" b="1" dirty="0" smtClean="0"/>
              <a:t>从耶路撒冷到</a:t>
            </a:r>
            <a:r>
              <a:rPr lang="zh-CN" altLang="en-US" sz="3400" b="1" dirty="0" smtClean="0"/>
              <a:t>大马士革的</a:t>
            </a:r>
            <a:r>
              <a:rPr lang="zh-CN" altLang="en-US" sz="3400" b="1" dirty="0" smtClean="0"/>
              <a:t>距离大约</a:t>
            </a:r>
            <a:r>
              <a:rPr lang="en-US" sz="3400" b="1" dirty="0" smtClean="0"/>
              <a:t>240</a:t>
            </a:r>
            <a:r>
              <a:rPr lang="en-US" altLang="zh-CN" sz="3400" b="1" dirty="0" smtClean="0"/>
              <a:t>–</a:t>
            </a:r>
            <a:r>
              <a:rPr lang="en-US" sz="3400" b="1" dirty="0" smtClean="0"/>
              <a:t>250</a:t>
            </a:r>
            <a:r>
              <a:rPr lang="zh-CN" altLang="en-US" sz="3400" b="1" dirty="0" smtClean="0"/>
              <a:t>公里。若是</a:t>
            </a:r>
            <a:r>
              <a:rPr lang="zh-CN" altLang="en-US" sz="3400" b="1" dirty="0" smtClean="0">
                <a:solidFill>
                  <a:srgbClr val="0070C0"/>
                </a:solidFill>
              </a:rPr>
              <a:t>步行：</a:t>
            </a:r>
            <a:r>
              <a:rPr lang="zh-CN" altLang="en-US" sz="3400" b="1" dirty="0" smtClean="0"/>
              <a:t>可能需要</a:t>
            </a:r>
            <a:r>
              <a:rPr lang="en-US" sz="3400" b="1" dirty="0" smtClean="0"/>
              <a:t> 8</a:t>
            </a:r>
            <a:r>
              <a:rPr lang="en-US" altLang="zh-CN" sz="3400" b="1" dirty="0" smtClean="0"/>
              <a:t>–</a:t>
            </a:r>
            <a:r>
              <a:rPr lang="en-US" sz="3400" b="1" dirty="0" smtClean="0"/>
              <a:t>10</a:t>
            </a:r>
            <a:r>
              <a:rPr lang="zh-CN" altLang="en-US" sz="3400" b="1" dirty="0" smtClean="0"/>
              <a:t>天。</a:t>
            </a:r>
            <a:r>
              <a:rPr lang="zh-CN" altLang="en-US" sz="3400" b="1" dirty="0" smtClean="0">
                <a:solidFill>
                  <a:srgbClr val="0070C0"/>
                </a:solidFill>
              </a:rPr>
              <a:t>骑马</a:t>
            </a:r>
            <a:r>
              <a:rPr lang="zh-CN" altLang="en-US" sz="3400" b="1" dirty="0" smtClean="0"/>
              <a:t>：可能需要</a:t>
            </a:r>
            <a:r>
              <a:rPr lang="en-US" sz="3400" b="1" dirty="0" smtClean="0"/>
              <a:t>5</a:t>
            </a:r>
            <a:r>
              <a:rPr lang="en-US" altLang="zh-CN" sz="3400" b="1" dirty="0" smtClean="0"/>
              <a:t>–</a:t>
            </a:r>
            <a:r>
              <a:rPr lang="en-US" sz="3400" b="1" dirty="0" smtClean="0"/>
              <a:t>6</a:t>
            </a:r>
            <a:r>
              <a:rPr lang="zh-CN" altLang="en-US" sz="3400" b="1" dirty="0" smtClean="0"/>
              <a:t>天</a:t>
            </a:r>
            <a:r>
              <a:rPr lang="en-US" altLang="zh-CN" sz="3400" b="1" dirty="0" smtClean="0"/>
              <a:t/>
            </a:r>
            <a:br>
              <a:rPr lang="en-US" altLang="zh-CN" sz="3400" b="1" dirty="0" smtClean="0"/>
            </a:br>
            <a:r>
              <a:rPr lang="en-US" altLang="zh-CN" sz="1200" b="1" dirty="0" smtClean="0"/>
              <a:t/>
            </a:r>
            <a:br>
              <a:rPr lang="en-US" altLang="zh-CN" sz="1200" b="1" dirty="0" smtClean="0"/>
            </a:br>
            <a:r>
              <a:rPr lang="en-US" altLang="zh-CN" sz="3600" b="1" dirty="0" smtClean="0"/>
              <a:t>      </a:t>
            </a:r>
            <a:r>
              <a:rPr lang="en-US" altLang="zh-CN" sz="2800" b="1" dirty="0" smtClean="0"/>
              <a:t>The distance from Jerusalem to Damascus is approximately 240–250 kilometers.</a:t>
            </a:r>
            <a:br>
              <a:rPr lang="en-US" altLang="zh-CN" sz="2800" b="1" dirty="0" smtClean="0"/>
            </a:br>
            <a:r>
              <a:rPr lang="en-US" altLang="zh-CN" sz="2800" b="1" dirty="0" smtClean="0">
                <a:solidFill>
                  <a:srgbClr val="0070C0"/>
                </a:solidFill>
              </a:rPr>
              <a:t>      On foot: </a:t>
            </a:r>
            <a:r>
              <a:rPr lang="en-US" altLang="zh-CN" sz="2800" b="1" dirty="0" smtClean="0"/>
              <a:t>it would likely take 8–10 days.  </a:t>
            </a:r>
            <a:r>
              <a:rPr lang="en-US" altLang="zh-CN" sz="2800" b="1" dirty="0" smtClean="0">
                <a:solidFill>
                  <a:srgbClr val="0070C0"/>
                </a:solidFill>
              </a:rPr>
              <a:t>By horse</a:t>
            </a:r>
            <a:r>
              <a:rPr lang="en-US" altLang="zh-CN" sz="2800" b="1" dirty="0" smtClean="0"/>
              <a:t>: it would take about 5–6 days.</a:t>
            </a:r>
            <a:endParaRPr sz="2800" b="1" dirty="0">
              <a:solidFill>
                <a:srgbClr val="0070C0"/>
              </a:solidFill>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pic>
        <p:nvPicPr>
          <p:cNvPr id="2050" name="Picture 2" descr="E:\2025 证道\成为蒙福与祝福之人\image-2.png"/>
          <p:cNvPicPr>
            <a:picLocks noChangeAspect="1" noChangeArrowheads="1"/>
          </p:cNvPicPr>
          <p:nvPr/>
        </p:nvPicPr>
        <p:blipFill>
          <a:blip r:embed="rId3"/>
          <a:srcRect/>
          <a:stretch>
            <a:fillRect/>
          </a:stretch>
        </p:blipFill>
        <p:spPr bwMode="auto">
          <a:xfrm>
            <a:off x="1" y="0"/>
            <a:ext cx="3962399" cy="5143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724400" y="-10085"/>
            <a:ext cx="4419600" cy="5153585"/>
          </a:xfrm>
          <a:prstGeom prst="rect">
            <a:avLst/>
          </a:prstGeom>
          <a:noFill/>
          <a:ln>
            <a:noFill/>
          </a:ln>
        </p:spPr>
        <p:txBody>
          <a:bodyPr spcFirstLastPara="1" wrap="square" lIns="91425" tIns="45700" rIns="91425" bIns="45700" anchor="ctr" anchorCtr="0">
            <a:noAutofit/>
          </a:bodyPr>
          <a:lstStyle/>
          <a:p>
            <a:pPr lvl="0" algn="l">
              <a:spcBef>
                <a:spcPts val="0"/>
              </a:spcBef>
              <a:spcAft>
                <a:spcPts val="0"/>
              </a:spcAft>
              <a:buSzPts val="1400"/>
            </a:pPr>
            <a:r>
              <a:rPr lang="en-US" altLang="zh-CN" sz="3400" b="1" dirty="0" smtClean="0"/>
              <a:t>……</a:t>
            </a:r>
            <a:r>
              <a:rPr lang="zh-CN" altLang="en-US" sz="3400" b="1" dirty="0" smtClean="0"/>
              <a:t>“</a:t>
            </a:r>
            <a:r>
              <a:rPr lang="zh-CN" altLang="en-US" sz="3400" b="1" dirty="0" smtClean="0">
                <a:solidFill>
                  <a:srgbClr val="0070C0"/>
                </a:solidFill>
              </a:rPr>
              <a:t>扫罗，扫罗，你为什么逼迫我</a:t>
            </a:r>
            <a:r>
              <a:rPr lang="zh-CN" altLang="en-US" sz="3400" b="1" dirty="0" smtClean="0"/>
              <a:t>。</a:t>
            </a:r>
            <a:r>
              <a:rPr lang="en-US" altLang="zh-CN" sz="3400" b="1" dirty="0" smtClean="0"/>
              <a:t>”</a:t>
            </a:r>
            <a:r>
              <a:rPr lang="en-US" sz="3400" b="1" dirty="0" smtClean="0"/>
              <a:t>8</a:t>
            </a:r>
            <a:r>
              <a:rPr lang="zh-CN" altLang="en-US" sz="3400" b="1" dirty="0" smtClean="0"/>
              <a:t>我回答说，</a:t>
            </a:r>
            <a:r>
              <a:rPr lang="zh-CN" altLang="en-US" sz="3400" b="1" dirty="0" smtClean="0">
                <a:solidFill>
                  <a:srgbClr val="0070C0"/>
                </a:solidFill>
              </a:rPr>
              <a:t>主阿，你是谁？</a:t>
            </a:r>
            <a:r>
              <a:rPr lang="zh-CN" altLang="en-US" sz="3400" b="1" dirty="0" smtClean="0"/>
              <a:t>他说，我就是你所逼迫的拿撒勒人耶稣</a:t>
            </a:r>
            <a:r>
              <a:rPr lang="zh-CN" altLang="en-US" sz="2800" b="1" dirty="0" smtClean="0"/>
              <a:t>。</a:t>
            </a:r>
            <a:r>
              <a:rPr lang="en-US" altLang="zh-CN" sz="2800" b="1" dirty="0" smtClean="0"/>
              <a:t> Saul! Saul! Why do you persecute me?”8‘“Who are you, Lord?” I asked ‘“I am Jesus of Nazareth, whom you are persecuting,”</a:t>
            </a:r>
            <a:endParaRPr sz="2800" b="1" dirty="0">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pic>
        <p:nvPicPr>
          <p:cNvPr id="8" name="Picture 2" descr="E:\2025 证道\成为蒙福与祝福之人\Picture1.png"/>
          <p:cNvPicPr>
            <a:picLocks noChangeAspect="1" noChangeArrowheads="1"/>
          </p:cNvPicPr>
          <p:nvPr/>
        </p:nvPicPr>
        <p:blipFill>
          <a:blip r:embed="rId3"/>
          <a:srcRect/>
          <a:stretch>
            <a:fillRect/>
          </a:stretch>
        </p:blipFill>
        <p:spPr bwMode="auto">
          <a:xfrm>
            <a:off x="0" y="1"/>
            <a:ext cx="4572000" cy="5143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algn="l">
              <a:lnSpc>
                <a:spcPct val="150000"/>
              </a:lnSpc>
            </a:pPr>
            <a:r>
              <a:rPr lang="en-US" altLang="zh-CN" sz="3600" b="1" dirty="0" smtClean="0"/>
              <a:t>	</a:t>
            </a:r>
            <a:r>
              <a:rPr lang="zh-CN" altLang="en-US" sz="3600" b="1" dirty="0" smtClean="0"/>
              <a:t>基督耶稣降世，为要拯救罪人</a:t>
            </a:r>
            <a:r>
              <a:rPr lang="en-US" altLang="zh-CN" sz="3600" b="1" dirty="0" smtClean="0"/>
              <a:t>……</a:t>
            </a:r>
            <a:r>
              <a:rPr lang="zh-CN" altLang="en-US" sz="3600" b="1" dirty="0" smtClean="0">
                <a:solidFill>
                  <a:srgbClr val="0070C0"/>
                </a:solidFill>
              </a:rPr>
              <a:t>在罪人中我是个罪魁。然而我蒙了怜悯</a:t>
            </a:r>
            <a:r>
              <a:rPr lang="zh-CN" altLang="en-US" sz="3600" b="1" dirty="0" smtClean="0"/>
              <a:t>。</a:t>
            </a:r>
            <a:r>
              <a:rPr lang="en-US" altLang="zh-CN" sz="3600" b="1" dirty="0" smtClean="0"/>
              <a:t/>
            </a:r>
            <a:br>
              <a:rPr lang="en-US" altLang="zh-CN" sz="3600" b="1" dirty="0" smtClean="0"/>
            </a:br>
            <a:r>
              <a:rPr lang="en-US" altLang="zh-CN" sz="3600" b="1" dirty="0" smtClean="0"/>
              <a:t>       Christ Jesus came into the world to save sinners---Of whom I am the Worst. But I was shown mercy.”</a:t>
            </a:r>
            <a:r>
              <a:rPr lang="en-US" altLang="zh-CN" sz="3600" b="1" smtClean="0"/>
              <a:t/>
            </a:r>
            <a:br>
              <a:rPr lang="en-US" altLang="zh-CN" sz="3600" b="1" smtClean="0"/>
            </a:br>
            <a:r>
              <a:rPr lang="en-US" altLang="zh-CN" sz="3600" b="1" smtClean="0"/>
              <a:t>                                    </a:t>
            </a:r>
            <a:r>
              <a:rPr lang="en-US" altLang="zh-CN" sz="3600" b="1" dirty="0" smtClean="0"/>
              <a:t>——</a:t>
            </a:r>
            <a:r>
              <a:rPr lang="zh-CN" altLang="en-US" sz="3600" b="1" dirty="0" smtClean="0"/>
              <a:t>提前</a:t>
            </a:r>
            <a:r>
              <a:rPr lang="en-US" altLang="zh-CN" sz="3600" b="1" dirty="0" smtClean="0"/>
              <a:t>/1 Tim.</a:t>
            </a:r>
            <a:r>
              <a:rPr lang="en-US" sz="3600" b="1" dirty="0" smtClean="0"/>
              <a:t>1:15-16</a:t>
            </a:r>
            <a:endParaRPr lang="zh-CN" altLang="en-US" sz="3600" b="1" dirty="0"/>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algn="l"/>
            <a:r>
              <a:rPr lang="zh-CN" altLang="en-US" sz="3600" b="1" dirty="0" smtClean="0"/>
              <a:t>三、保罗的回应</a:t>
            </a:r>
            <a:r>
              <a:rPr lang="en-US" altLang="zh-CN" sz="3600" b="1" dirty="0" smtClean="0"/>
              <a:t>——</a:t>
            </a:r>
            <a:r>
              <a:rPr lang="zh-CN" altLang="en-US" sz="3600" b="1" dirty="0" smtClean="0"/>
              <a:t>活出使命  </a:t>
            </a:r>
            <a:r>
              <a:rPr lang="en-US" altLang="zh-CN" sz="3600" b="1" dirty="0" smtClean="0"/>
              <a:t>10-11</a:t>
            </a:r>
            <a:r>
              <a:rPr lang="zh-CN" altLang="en-US" sz="3600" b="1" dirty="0" smtClean="0"/>
              <a:t>节</a:t>
            </a:r>
            <a:r>
              <a:rPr lang="en-US" altLang="zh-CN" sz="3600" b="1" dirty="0" smtClean="0"/>
              <a:t/>
            </a:r>
            <a:br>
              <a:rPr lang="en-US" altLang="zh-CN" sz="3600" b="1" dirty="0" smtClean="0"/>
            </a:br>
            <a:r>
              <a:rPr lang="en-US" altLang="zh-CN" sz="3600" b="1" dirty="0" smtClean="0"/>
              <a:t>III. Paul’s Response---Living out His Mission</a:t>
            </a:r>
            <a:br>
              <a:rPr lang="en-US" altLang="zh-CN" sz="3600" b="1" dirty="0" smtClean="0"/>
            </a:br>
            <a:r>
              <a:rPr lang="zh-CN" altLang="en-US" sz="3600" b="1" dirty="0" smtClean="0"/>
              <a:t/>
            </a:r>
            <a:br>
              <a:rPr lang="zh-CN" altLang="en-US" sz="3600" b="1" dirty="0" smtClean="0"/>
            </a:br>
            <a:r>
              <a:rPr lang="zh-CN" altLang="en-US" sz="3600" b="1" dirty="0" smtClean="0"/>
              <a:t>     </a:t>
            </a:r>
            <a:r>
              <a:rPr lang="en-US" altLang="zh-CN" sz="3600" b="1" dirty="0" smtClean="0"/>
              <a:t>10 </a:t>
            </a:r>
            <a:r>
              <a:rPr lang="zh-CN" altLang="en-US" sz="3600" b="1" dirty="0" smtClean="0">
                <a:solidFill>
                  <a:srgbClr val="0070C0"/>
                </a:solidFill>
              </a:rPr>
              <a:t>主阿，我当作什么</a:t>
            </a:r>
            <a:r>
              <a:rPr lang="zh-CN" altLang="en-US" sz="3600" b="1" dirty="0" smtClean="0"/>
              <a:t>。主说，起来，进大马色去，在那里要将所派你作的一切事，告诉你。</a:t>
            </a:r>
            <a:r>
              <a:rPr lang="en-US" altLang="zh-CN" sz="3600" b="1" dirty="0" smtClean="0"/>
              <a:t> 10‘“</a:t>
            </a:r>
            <a:r>
              <a:rPr lang="en-US" altLang="zh-CN" sz="3600" b="1" dirty="0" smtClean="0">
                <a:solidFill>
                  <a:srgbClr val="0070C0"/>
                </a:solidFill>
              </a:rPr>
              <a:t>What shall I do, Lord</a:t>
            </a:r>
            <a:r>
              <a:rPr lang="en-US" altLang="zh-CN" sz="3600" b="1" dirty="0" smtClean="0"/>
              <a:t>?” I asked.</a:t>
            </a:r>
            <a:br>
              <a:rPr lang="en-US" altLang="zh-CN" sz="3600" b="1" dirty="0" smtClean="0"/>
            </a:br>
            <a:r>
              <a:rPr lang="en-US" altLang="zh-CN" sz="3600" b="1" dirty="0" smtClean="0"/>
              <a:t>‘“Get up,” the Lord said, “and go into Damascus. There you will be told all that you have been assigned to do.” </a:t>
            </a:r>
            <a:endParaRPr lang="zh-CN" altLang="en-US" sz="3600" b="1" dirty="0"/>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352800" y="0"/>
            <a:ext cx="5791200" cy="5143500"/>
          </a:xfrm>
          <a:prstGeom prst="rect">
            <a:avLst/>
          </a:prstGeom>
          <a:noFill/>
          <a:ln>
            <a:noFill/>
          </a:ln>
        </p:spPr>
        <p:txBody>
          <a:bodyPr spcFirstLastPara="1" wrap="square" lIns="91425" tIns="45700" rIns="91425" bIns="45700" anchor="ctr" anchorCtr="0">
            <a:noAutofit/>
          </a:bodyPr>
          <a:lstStyle/>
          <a:p>
            <a:pPr marL="0" lvl="0" indent="0" algn="l" rtl="0">
              <a:lnSpc>
                <a:spcPts val="5100"/>
              </a:lnSpc>
              <a:spcBef>
                <a:spcPts val="0"/>
              </a:spcBef>
              <a:spcAft>
                <a:spcPts val="0"/>
              </a:spcAft>
              <a:buSzPts val="1400"/>
              <a:buNone/>
            </a:pPr>
            <a:r>
              <a:rPr lang="en-US" altLang="zh-CN" sz="2800" b="1" dirty="0" smtClean="0">
                <a:latin typeface="Calibri" panose="020F0502020204030204" pitchFamily="34" charset="0"/>
                <a:ea typeface="Arial"/>
                <a:cs typeface="Calibri" panose="020F0502020204030204" pitchFamily="34" charset="0"/>
                <a:sym typeface="Arial"/>
              </a:rPr>
              <a:t>1</a:t>
            </a:r>
            <a:r>
              <a:rPr lang="zh-CN" altLang="en-US" sz="2800" b="1" dirty="0" smtClean="0">
                <a:latin typeface="Calibri" panose="020F0502020204030204" pitchFamily="34" charset="0"/>
                <a:ea typeface="Arial"/>
                <a:cs typeface="Calibri" panose="020F0502020204030204" pitchFamily="34" charset="0"/>
                <a:sym typeface="Arial"/>
              </a:rPr>
              <a:t>、叙利亚的安提阿</a:t>
            </a:r>
            <a:r>
              <a:rPr lang="en-US" altLang="zh-CN" sz="2800" b="1" dirty="0" smtClean="0">
                <a:latin typeface="Calibri" panose="020F0502020204030204" pitchFamily="34" charset="0"/>
                <a:ea typeface="Arial"/>
                <a:cs typeface="Calibri" panose="020F0502020204030204" pitchFamily="34" charset="0"/>
                <a:sym typeface="Arial"/>
              </a:rPr>
              <a:t>/Antioch  in Syria   </a:t>
            </a:r>
            <a:br>
              <a:rPr lang="en-US" altLang="zh-CN" sz="2800" b="1" dirty="0" smtClean="0">
                <a:latin typeface="Calibri" panose="020F0502020204030204" pitchFamily="34" charset="0"/>
                <a:ea typeface="Arial"/>
                <a:cs typeface="Calibri" panose="020F0502020204030204" pitchFamily="34" charset="0"/>
                <a:sym typeface="Arial"/>
              </a:rPr>
            </a:br>
            <a:r>
              <a:rPr lang="en-US" altLang="zh-CN" sz="2800" b="1" dirty="0" smtClean="0">
                <a:latin typeface="Calibri" panose="020F0502020204030204" pitchFamily="34" charset="0"/>
                <a:ea typeface="Arial"/>
                <a:cs typeface="Calibri" panose="020F0502020204030204" pitchFamily="34" charset="0"/>
                <a:sym typeface="Arial"/>
              </a:rPr>
              <a:t>2</a:t>
            </a:r>
            <a:r>
              <a:rPr lang="zh-CN" altLang="en-US" sz="2800" b="1" dirty="0" smtClean="0">
                <a:latin typeface="Calibri" panose="020F0502020204030204" pitchFamily="34" charset="0"/>
                <a:ea typeface="Arial"/>
                <a:cs typeface="Calibri" panose="020F0502020204030204" pitchFamily="34" charset="0"/>
                <a:sym typeface="Arial"/>
              </a:rPr>
              <a:t>、塞浦路斯岛</a:t>
            </a:r>
            <a:r>
              <a:rPr lang="en-US" altLang="zh-CN" sz="2800" b="1" dirty="0" smtClean="0">
                <a:latin typeface="Calibri" panose="020F0502020204030204" pitchFamily="34" charset="0"/>
                <a:ea typeface="Arial"/>
                <a:cs typeface="Calibri" panose="020F0502020204030204" pitchFamily="34" charset="0"/>
                <a:sym typeface="Arial"/>
              </a:rPr>
              <a:t>/Cyprus</a:t>
            </a:r>
            <a:br>
              <a:rPr lang="en-US" altLang="zh-CN" sz="2800" b="1" dirty="0" smtClean="0">
                <a:latin typeface="Calibri" panose="020F0502020204030204" pitchFamily="34" charset="0"/>
                <a:ea typeface="Arial"/>
                <a:cs typeface="Calibri" panose="020F0502020204030204" pitchFamily="34" charset="0"/>
                <a:sym typeface="Arial"/>
              </a:rPr>
            </a:br>
            <a:r>
              <a:rPr lang="en-US" altLang="zh-CN" sz="2800" b="1" dirty="0" smtClean="0">
                <a:latin typeface="Calibri" panose="020F0502020204030204" pitchFamily="34" charset="0"/>
                <a:ea typeface="Arial"/>
                <a:cs typeface="Calibri" panose="020F0502020204030204" pitchFamily="34" charset="0"/>
                <a:sym typeface="Arial"/>
              </a:rPr>
              <a:t>3</a:t>
            </a:r>
            <a:r>
              <a:rPr lang="zh-CN" altLang="en-US" sz="2800" b="1" dirty="0" smtClean="0">
                <a:latin typeface="Calibri" panose="020F0502020204030204" pitchFamily="34" charset="0"/>
                <a:ea typeface="Arial"/>
                <a:cs typeface="Calibri" panose="020F0502020204030204" pitchFamily="34" charset="0"/>
                <a:sym typeface="Arial"/>
              </a:rPr>
              <a:t>、别加</a:t>
            </a:r>
            <a:r>
              <a:rPr lang="en-US" altLang="zh-CN" sz="2800" b="1" dirty="0" smtClean="0">
                <a:latin typeface="Calibri" panose="020F0502020204030204" pitchFamily="34" charset="0"/>
                <a:ea typeface="Arial"/>
                <a:cs typeface="Calibri" panose="020F0502020204030204" pitchFamily="34" charset="0"/>
                <a:sym typeface="Arial"/>
              </a:rPr>
              <a:t>/</a:t>
            </a:r>
            <a:r>
              <a:rPr lang="en-US" altLang="zh-CN" sz="2800" b="1" dirty="0" err="1" smtClean="0">
                <a:latin typeface="Calibri" panose="020F0502020204030204" pitchFamily="34" charset="0"/>
                <a:ea typeface="Arial"/>
                <a:cs typeface="Calibri" panose="020F0502020204030204" pitchFamily="34" charset="0"/>
                <a:sym typeface="Arial"/>
              </a:rPr>
              <a:t>Perga</a:t>
            </a:r>
            <a:r>
              <a:rPr lang="en-US" altLang="zh-CN" sz="2800" b="1" dirty="0" smtClean="0">
                <a:latin typeface="Calibri" panose="020F0502020204030204" pitchFamily="34" charset="0"/>
                <a:ea typeface="Arial"/>
                <a:cs typeface="Calibri" panose="020F0502020204030204" pitchFamily="34" charset="0"/>
                <a:sym typeface="Arial"/>
              </a:rPr>
              <a:t> </a:t>
            </a:r>
            <a:br>
              <a:rPr lang="en-US" altLang="zh-CN" sz="2800" b="1" dirty="0" smtClean="0">
                <a:latin typeface="Calibri" panose="020F0502020204030204" pitchFamily="34" charset="0"/>
                <a:ea typeface="Arial"/>
                <a:cs typeface="Calibri" panose="020F0502020204030204" pitchFamily="34" charset="0"/>
                <a:sym typeface="Arial"/>
              </a:rPr>
            </a:br>
            <a:r>
              <a:rPr lang="en-US" altLang="zh-CN" sz="2800" b="1" dirty="0" smtClean="0">
                <a:latin typeface="Calibri" panose="020F0502020204030204" pitchFamily="34" charset="0"/>
                <a:ea typeface="Arial"/>
                <a:cs typeface="Calibri" panose="020F0502020204030204" pitchFamily="34" charset="0"/>
                <a:sym typeface="Arial"/>
              </a:rPr>
              <a:t> 4</a:t>
            </a:r>
            <a:r>
              <a:rPr lang="zh-CN" altLang="en-US" sz="2800" b="1" dirty="0" smtClean="0">
                <a:latin typeface="Calibri" panose="020F0502020204030204" pitchFamily="34" charset="0"/>
                <a:ea typeface="Arial"/>
                <a:cs typeface="Calibri" panose="020F0502020204030204" pitchFamily="34" charset="0"/>
                <a:sym typeface="Arial"/>
              </a:rPr>
              <a:t>、彼希底的安提阿</a:t>
            </a:r>
            <a:r>
              <a:rPr lang="en-US" altLang="zh-CN" sz="2800" b="1" dirty="0" smtClean="0">
                <a:latin typeface="Calibri" panose="020F0502020204030204" pitchFamily="34" charset="0"/>
                <a:ea typeface="Arial"/>
                <a:cs typeface="Calibri" panose="020F0502020204030204" pitchFamily="34" charset="0"/>
                <a:sym typeface="Arial"/>
              </a:rPr>
              <a:t>/Antioch in  </a:t>
            </a:r>
            <a:br>
              <a:rPr lang="en-US" altLang="zh-CN" sz="2800" b="1" dirty="0" smtClean="0">
                <a:latin typeface="Calibri" panose="020F0502020204030204" pitchFamily="34" charset="0"/>
                <a:ea typeface="Arial"/>
                <a:cs typeface="Calibri" panose="020F0502020204030204" pitchFamily="34" charset="0"/>
                <a:sym typeface="Arial"/>
              </a:rPr>
            </a:br>
            <a:r>
              <a:rPr lang="en-US" altLang="zh-CN" sz="2800" b="1" dirty="0" smtClean="0">
                <a:latin typeface="Calibri" panose="020F0502020204030204" pitchFamily="34" charset="0"/>
                <a:ea typeface="Arial"/>
                <a:cs typeface="Calibri" panose="020F0502020204030204" pitchFamily="34" charset="0"/>
                <a:sym typeface="Arial"/>
              </a:rPr>
              <a:t>        </a:t>
            </a:r>
            <a:r>
              <a:rPr lang="en-US" altLang="zh-CN" sz="2800" b="1" dirty="0" err="1" smtClean="0">
                <a:latin typeface="Calibri" panose="020F0502020204030204" pitchFamily="34" charset="0"/>
                <a:ea typeface="Arial"/>
                <a:cs typeface="Calibri" panose="020F0502020204030204" pitchFamily="34" charset="0"/>
                <a:sym typeface="Arial"/>
              </a:rPr>
              <a:t>Pisidia</a:t>
            </a:r>
            <a:r>
              <a:rPr lang="en-US" altLang="zh-CN" sz="2800" b="1" dirty="0" smtClean="0">
                <a:latin typeface="Calibri" panose="020F0502020204030204" pitchFamily="34" charset="0"/>
                <a:ea typeface="Arial"/>
                <a:cs typeface="Calibri" panose="020F0502020204030204" pitchFamily="34" charset="0"/>
                <a:sym typeface="Arial"/>
              </a:rPr>
              <a:t/>
            </a:r>
            <a:br>
              <a:rPr lang="en-US" altLang="zh-CN" sz="2800" b="1" dirty="0" smtClean="0">
                <a:latin typeface="Calibri" panose="020F0502020204030204" pitchFamily="34" charset="0"/>
                <a:ea typeface="Arial"/>
                <a:cs typeface="Calibri" panose="020F0502020204030204" pitchFamily="34" charset="0"/>
                <a:sym typeface="Arial"/>
              </a:rPr>
            </a:br>
            <a:r>
              <a:rPr lang="en-US" altLang="zh-CN" sz="2800" b="1" dirty="0" smtClean="0">
                <a:latin typeface="Calibri" panose="020F0502020204030204" pitchFamily="34" charset="0"/>
                <a:ea typeface="Arial"/>
                <a:cs typeface="Calibri" panose="020F0502020204030204" pitchFamily="34" charset="0"/>
                <a:sym typeface="Arial"/>
              </a:rPr>
              <a:t>5</a:t>
            </a:r>
            <a:r>
              <a:rPr lang="zh-CN" altLang="en-US" sz="2800" b="1" dirty="0" smtClean="0">
                <a:latin typeface="Calibri" panose="020F0502020204030204" pitchFamily="34" charset="0"/>
                <a:ea typeface="Arial"/>
                <a:cs typeface="Calibri" panose="020F0502020204030204" pitchFamily="34" charset="0"/>
                <a:sym typeface="Arial"/>
              </a:rPr>
              <a:t>、以哥念</a:t>
            </a:r>
            <a:r>
              <a:rPr lang="en-US" altLang="zh-CN" sz="2800" b="1" dirty="0" smtClean="0">
                <a:latin typeface="Calibri" panose="020F0502020204030204" pitchFamily="34" charset="0"/>
                <a:ea typeface="Arial"/>
                <a:cs typeface="Calibri" panose="020F0502020204030204" pitchFamily="34" charset="0"/>
                <a:sym typeface="Arial"/>
              </a:rPr>
              <a:t>/</a:t>
            </a:r>
            <a:r>
              <a:rPr lang="en-US" altLang="zh-CN" sz="2800" b="1" dirty="0" err="1" smtClean="0">
                <a:latin typeface="Calibri" panose="020F0502020204030204" pitchFamily="34" charset="0"/>
                <a:ea typeface="Arial"/>
                <a:cs typeface="Calibri" panose="020F0502020204030204" pitchFamily="34" charset="0"/>
                <a:sym typeface="Arial"/>
              </a:rPr>
              <a:t>Iconium</a:t>
            </a:r>
            <a:r>
              <a:rPr lang="en-US" altLang="zh-CN" sz="2800" b="1" dirty="0" smtClean="0">
                <a:latin typeface="Calibri" panose="020F0502020204030204" pitchFamily="34" charset="0"/>
                <a:ea typeface="Arial"/>
                <a:cs typeface="Calibri" panose="020F0502020204030204" pitchFamily="34" charset="0"/>
                <a:sym typeface="Arial"/>
              </a:rPr>
              <a:t> </a:t>
            </a:r>
            <a:br>
              <a:rPr lang="en-US" altLang="zh-CN" sz="2800" b="1" dirty="0" smtClean="0">
                <a:latin typeface="Calibri" panose="020F0502020204030204" pitchFamily="34" charset="0"/>
                <a:ea typeface="Arial"/>
                <a:cs typeface="Calibri" panose="020F0502020204030204" pitchFamily="34" charset="0"/>
                <a:sym typeface="Arial"/>
              </a:rPr>
            </a:br>
            <a:r>
              <a:rPr lang="en-US" altLang="zh-CN" sz="2800" b="1" dirty="0" smtClean="0">
                <a:latin typeface="Calibri" panose="020F0502020204030204" pitchFamily="34" charset="0"/>
                <a:ea typeface="Arial"/>
                <a:cs typeface="Calibri" panose="020F0502020204030204" pitchFamily="34" charset="0"/>
                <a:sym typeface="Arial"/>
              </a:rPr>
              <a:t>6</a:t>
            </a:r>
            <a:r>
              <a:rPr lang="zh-CN" altLang="en-US" sz="2800" b="1" dirty="0" smtClean="0">
                <a:latin typeface="Calibri" panose="020F0502020204030204" pitchFamily="34" charset="0"/>
                <a:ea typeface="Arial"/>
                <a:cs typeface="Calibri" panose="020F0502020204030204" pitchFamily="34" charset="0"/>
                <a:sym typeface="Arial"/>
              </a:rPr>
              <a:t>、路司德</a:t>
            </a:r>
            <a:r>
              <a:rPr lang="en-US" altLang="zh-CN" sz="2800" b="1" dirty="0" smtClean="0">
                <a:latin typeface="Calibri" panose="020F0502020204030204" pitchFamily="34" charset="0"/>
                <a:ea typeface="Arial"/>
                <a:cs typeface="Calibri" panose="020F0502020204030204" pitchFamily="34" charset="0"/>
                <a:sym typeface="Arial"/>
              </a:rPr>
              <a:t>/</a:t>
            </a:r>
            <a:r>
              <a:rPr lang="en-US" altLang="zh-CN" sz="2800" b="1" dirty="0" err="1" smtClean="0">
                <a:latin typeface="Calibri" panose="020F0502020204030204" pitchFamily="34" charset="0"/>
                <a:ea typeface="Arial"/>
                <a:cs typeface="Calibri" panose="020F0502020204030204" pitchFamily="34" charset="0"/>
                <a:sym typeface="Arial"/>
              </a:rPr>
              <a:t>Lystra</a:t>
            </a:r>
            <a:r>
              <a:rPr lang="en-US" altLang="zh-CN" sz="2800" b="1" dirty="0" smtClean="0">
                <a:latin typeface="Calibri" panose="020F0502020204030204" pitchFamily="34" charset="0"/>
                <a:ea typeface="Arial"/>
                <a:cs typeface="Calibri" panose="020F0502020204030204" pitchFamily="34" charset="0"/>
                <a:sym typeface="Arial"/>
              </a:rPr>
              <a:t/>
            </a:r>
            <a:br>
              <a:rPr lang="en-US" altLang="zh-CN" sz="2800" b="1" dirty="0" smtClean="0">
                <a:latin typeface="Calibri" panose="020F0502020204030204" pitchFamily="34" charset="0"/>
                <a:ea typeface="Arial"/>
                <a:cs typeface="Calibri" panose="020F0502020204030204" pitchFamily="34" charset="0"/>
                <a:sym typeface="Arial"/>
              </a:rPr>
            </a:br>
            <a:r>
              <a:rPr lang="en-US" altLang="zh-CN" sz="2800" b="1" dirty="0" smtClean="0">
                <a:latin typeface="Calibri" panose="020F0502020204030204" pitchFamily="34" charset="0"/>
                <a:ea typeface="Arial"/>
                <a:cs typeface="Calibri" panose="020F0502020204030204" pitchFamily="34" charset="0"/>
                <a:sym typeface="Arial"/>
              </a:rPr>
              <a:t>7</a:t>
            </a:r>
            <a:r>
              <a:rPr lang="zh-CN" altLang="en-US" sz="2800" b="1" dirty="0" smtClean="0">
                <a:latin typeface="Calibri" panose="020F0502020204030204" pitchFamily="34" charset="0"/>
                <a:ea typeface="Arial"/>
                <a:cs typeface="Calibri" panose="020F0502020204030204" pitchFamily="34" charset="0"/>
                <a:sym typeface="Arial"/>
              </a:rPr>
              <a:t>、特庇</a:t>
            </a:r>
            <a:r>
              <a:rPr lang="en-US" altLang="zh-CN" sz="2800" b="1" dirty="0" smtClean="0">
                <a:latin typeface="Calibri" panose="020F0502020204030204" pitchFamily="34" charset="0"/>
                <a:ea typeface="Arial"/>
                <a:cs typeface="Calibri" panose="020F0502020204030204" pitchFamily="34" charset="0"/>
                <a:sym typeface="Arial"/>
              </a:rPr>
              <a:t>/</a:t>
            </a:r>
            <a:r>
              <a:rPr lang="en-US" altLang="zh-CN" sz="2800" b="1" dirty="0" err="1" smtClean="0">
                <a:latin typeface="Calibri" panose="020F0502020204030204" pitchFamily="34" charset="0"/>
                <a:ea typeface="Arial"/>
                <a:cs typeface="Calibri" panose="020F0502020204030204" pitchFamily="34" charset="0"/>
                <a:sym typeface="Arial"/>
              </a:rPr>
              <a:t>Derbe</a:t>
            </a:r>
            <a:endParaRPr sz="2800" b="1" dirty="0">
              <a:latin typeface="Calibri" panose="020F0502020204030204" pitchFamily="34" charset="0"/>
              <a:ea typeface="Arial"/>
              <a:cs typeface="Calibri" panose="020F0502020204030204" pitchFamily="34" charset="0"/>
              <a:sym typeface="Arial"/>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pic>
        <p:nvPicPr>
          <p:cNvPr id="8" name="Picture 2" descr="C:\Users\Peter Tian\Desktop\讲章预备\第一次傳道之旅.jpg"/>
          <p:cNvPicPr>
            <a:picLocks noChangeAspect="1" noChangeArrowheads="1"/>
          </p:cNvPicPr>
          <p:nvPr/>
        </p:nvPicPr>
        <p:blipFill>
          <a:blip r:embed="rId3"/>
          <a:srcRect/>
          <a:stretch>
            <a:fillRect/>
          </a:stretch>
        </p:blipFill>
        <p:spPr bwMode="auto">
          <a:xfrm>
            <a:off x="0" y="0"/>
            <a:ext cx="3429000" cy="5143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4791635"/>
          </a:xfrm>
          <a:prstGeom prst="rect">
            <a:avLst/>
          </a:prstGeom>
          <a:noFill/>
          <a:ln>
            <a:noFill/>
          </a:ln>
        </p:spPr>
        <p:txBody>
          <a:bodyPr spcFirstLastPara="1" wrap="square" lIns="91425" tIns="45700" rIns="91425" bIns="45700" anchor="ctr" anchorCtr="0">
            <a:noAutofit/>
          </a:bodyPr>
          <a:lstStyle/>
          <a:p>
            <a:pPr algn="l">
              <a:spcBef>
                <a:spcPts val="0"/>
              </a:spcBef>
              <a:spcAft>
                <a:spcPts val="0"/>
              </a:spcAft>
              <a:buSzPts val="1400"/>
            </a:pPr>
            <a:r>
              <a:rPr lang="en-US" altLang="zh-CN" sz="3600" b="1" dirty="0" smtClean="0">
                <a:latin typeface="Calibri" panose="020F0502020204030204" pitchFamily="34" charset="0"/>
                <a:ea typeface="Arial"/>
                <a:cs typeface="Calibri" panose="020F0502020204030204" pitchFamily="34" charset="0"/>
                <a:sym typeface="Arial"/>
              </a:rPr>
              <a:t/>
            </a:r>
            <a:br>
              <a:rPr lang="en-US" altLang="zh-CN" sz="3600" b="1" dirty="0" smtClean="0">
                <a:latin typeface="Calibri" panose="020F0502020204030204" pitchFamily="34" charset="0"/>
                <a:ea typeface="Arial"/>
                <a:cs typeface="Calibri" panose="020F0502020204030204" pitchFamily="34" charset="0"/>
                <a:sym typeface="Arial"/>
              </a:rPr>
            </a:br>
            <a:r>
              <a:rPr lang="zh-CN" altLang="en-US" sz="3600" b="1" dirty="0" smtClean="0"/>
              <a:t>我想神把我们使徒明明列在末后，好像定死罪的囚犯。因为</a:t>
            </a:r>
            <a:r>
              <a:rPr lang="zh-CN" altLang="en-US" sz="3600" b="1" dirty="0" smtClean="0">
                <a:solidFill>
                  <a:srgbClr val="0070C0"/>
                </a:solidFill>
              </a:rPr>
              <a:t>我们成了一台戏，给世人和天使观看</a:t>
            </a:r>
            <a:r>
              <a:rPr lang="zh-CN" altLang="en-US" sz="3600" b="1" dirty="0" smtClean="0"/>
              <a:t>。</a:t>
            </a:r>
            <a:r>
              <a:rPr lang="en-US" altLang="zh-CN" sz="3600" b="1" dirty="0" smtClean="0"/>
              <a:t>9For it seems to me that God has put us apostles on display at the end of the procession, like those condemned to die in the arena. We have been made a spectacle to the whole universe, to angels as well as to human beings.</a:t>
            </a:r>
            <a:r>
              <a:rPr lang="zh-CN" altLang="en-US" sz="3600" b="1" dirty="0" smtClean="0"/>
              <a:t/>
            </a:r>
            <a:br>
              <a:rPr lang="zh-CN" altLang="en-US" sz="3600" b="1" dirty="0" smtClean="0"/>
            </a:br>
            <a:r>
              <a:rPr lang="zh-CN" altLang="en-US" sz="3600" b="1" dirty="0" smtClean="0"/>
              <a:t>                                   </a:t>
            </a:r>
            <a:r>
              <a:rPr lang="en-US" altLang="zh-CN" sz="3600" b="1" dirty="0" smtClean="0"/>
              <a:t>——</a:t>
            </a:r>
            <a:r>
              <a:rPr lang="zh-CN" altLang="en-US" sz="3600" b="1" dirty="0" smtClean="0">
                <a:latin typeface="Calibri" panose="020F0502020204030204" pitchFamily="34" charset="0"/>
                <a:ea typeface="Arial"/>
                <a:cs typeface="Calibri" panose="020F0502020204030204" pitchFamily="34" charset="0"/>
                <a:sym typeface="Arial"/>
              </a:rPr>
              <a:t>林前</a:t>
            </a:r>
            <a:r>
              <a:rPr lang="en-US" altLang="zh-CN" sz="3600" b="1" dirty="0" smtClean="0">
                <a:latin typeface="Calibri" panose="020F0502020204030204" pitchFamily="34" charset="0"/>
                <a:ea typeface="Arial"/>
                <a:cs typeface="Calibri" panose="020F0502020204030204" pitchFamily="34" charset="0"/>
                <a:sym typeface="Arial"/>
              </a:rPr>
              <a:t>/1 Cro.4</a:t>
            </a:r>
            <a:r>
              <a:rPr lang="zh-CN" altLang="en-US" sz="3600" b="1" dirty="0" smtClean="0">
                <a:latin typeface="Calibri" panose="020F0502020204030204" pitchFamily="34" charset="0"/>
                <a:ea typeface="Arial"/>
                <a:cs typeface="Calibri" panose="020F0502020204030204" pitchFamily="34" charset="0"/>
                <a:sym typeface="Arial"/>
              </a:rPr>
              <a:t>：</a:t>
            </a:r>
            <a:r>
              <a:rPr lang="en-US" altLang="zh-CN" sz="3600" b="1" dirty="0" smtClean="0">
                <a:latin typeface="Calibri" panose="020F0502020204030204" pitchFamily="34" charset="0"/>
                <a:ea typeface="Arial"/>
                <a:cs typeface="Calibri" panose="020F0502020204030204" pitchFamily="34" charset="0"/>
                <a:sym typeface="Arial"/>
              </a:rPr>
              <a:t>9</a:t>
            </a:r>
            <a:r>
              <a:rPr lang="zh-CN" altLang="en-US" sz="3600" b="1" dirty="0" smtClean="0">
                <a:latin typeface="Calibri" panose="020F0502020204030204" pitchFamily="34" charset="0"/>
                <a:ea typeface="Arial"/>
                <a:cs typeface="Calibri" panose="020F0502020204030204" pitchFamily="34" charset="0"/>
                <a:sym typeface="Arial"/>
              </a:rPr>
              <a:t>节</a:t>
            </a:r>
            <a:endParaRPr sz="3600" b="1" dirty="0">
              <a:latin typeface="Calibri" panose="020F0502020204030204" pitchFamily="34" charset="0"/>
              <a:ea typeface="Arial"/>
              <a:cs typeface="Calibri" panose="020F0502020204030204" pitchFamily="34" charset="0"/>
              <a:sym typeface="Arial"/>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algn="l"/>
            <a:r>
              <a:rPr lang="en-US" sz="3600" b="1" dirty="0" smtClean="0"/>
              <a:t>1</a:t>
            </a:r>
            <a:r>
              <a:rPr lang="zh-CN" altLang="en-US" sz="3600" b="1" dirty="0" smtClean="0"/>
              <a:t>、一个不以福音为耻的人</a:t>
            </a:r>
            <a:r>
              <a:rPr lang="en-US" altLang="zh-CN" sz="3600" b="1" dirty="0" smtClean="0"/>
              <a:t/>
            </a:r>
            <a:br>
              <a:rPr lang="en-US" altLang="zh-CN" sz="3600" b="1" dirty="0" smtClean="0"/>
            </a:br>
            <a:r>
              <a:rPr lang="en-US" altLang="zh-CN" sz="3600" b="1" dirty="0" smtClean="0"/>
              <a:t>1, A Person Who is Not Ashamed of the Gospel</a:t>
            </a:r>
            <a:br>
              <a:rPr lang="en-US" altLang="zh-CN" sz="3600" b="1" dirty="0" smtClean="0"/>
            </a:br>
            <a:r>
              <a:rPr lang="en-US" altLang="zh-CN" sz="3600" b="1" dirty="0" smtClean="0"/>
              <a:t/>
            </a:r>
            <a:br>
              <a:rPr lang="en-US" altLang="zh-CN" sz="3600" b="1" dirty="0" smtClean="0"/>
            </a:br>
            <a:r>
              <a:rPr lang="en-US" altLang="zh-CN" sz="3600" b="1" dirty="0" smtClean="0"/>
              <a:t>    </a:t>
            </a:r>
            <a:r>
              <a:rPr lang="zh-CN" altLang="en-US" sz="3600" b="1" dirty="0" smtClean="0"/>
              <a:t>罗</a:t>
            </a:r>
            <a:r>
              <a:rPr lang="en-US" altLang="zh-CN" sz="3600" b="1" dirty="0" smtClean="0"/>
              <a:t>/Rom.</a:t>
            </a:r>
            <a:r>
              <a:rPr lang="en-US" sz="3600" b="1" dirty="0" smtClean="0"/>
              <a:t>1:16 </a:t>
            </a:r>
            <a:r>
              <a:rPr lang="zh-CN" altLang="en-US" sz="3600" b="1" dirty="0" smtClean="0">
                <a:solidFill>
                  <a:srgbClr val="0070C0"/>
                </a:solidFill>
              </a:rPr>
              <a:t>我不以福音为耻</a:t>
            </a:r>
            <a:r>
              <a:rPr lang="zh-CN" altLang="en-US" sz="3600" b="1" dirty="0" smtClean="0"/>
              <a:t>，这福音本是神的大能，要救一切相信的。</a:t>
            </a:r>
            <a:r>
              <a:rPr lang="en-US" altLang="zh-CN" sz="3600" b="1" dirty="0" smtClean="0">
                <a:solidFill>
                  <a:srgbClr val="0070C0"/>
                </a:solidFill>
              </a:rPr>
              <a:t>For I am not ashamed of the gospel</a:t>
            </a:r>
            <a:r>
              <a:rPr lang="en-US" altLang="zh-CN" sz="3600" b="1" dirty="0" smtClean="0"/>
              <a:t>, because it is the power of God that brings salvation to everyone who believes: first to the Jew, then to the Gentile.</a:t>
            </a:r>
            <a:endParaRPr lang="zh-CN" altLang="en-US" sz="3600" b="1" dirty="0"/>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algn="l"/>
            <a:r>
              <a:rPr lang="en-US" sz="3600" b="1" dirty="0" smtClean="0"/>
              <a:t>2</a:t>
            </a:r>
            <a:r>
              <a:rPr lang="zh-CN" altLang="en-US" sz="3600" b="1" dirty="0" smtClean="0"/>
              <a:t>、一个欠福音债的人：</a:t>
            </a:r>
            <a:r>
              <a:rPr lang="en-US" altLang="zh-CN" sz="3600" b="1" dirty="0" smtClean="0"/>
              <a:t/>
            </a:r>
            <a:br>
              <a:rPr lang="en-US" altLang="zh-CN" sz="3600" b="1" dirty="0" smtClean="0"/>
            </a:br>
            <a:r>
              <a:rPr lang="en-US" altLang="zh-CN" sz="3600" b="1" dirty="0" smtClean="0"/>
              <a:t>2, A person Indebted to the Gospel</a:t>
            </a:r>
            <a:br>
              <a:rPr lang="en-US" altLang="zh-CN" sz="3600" b="1" dirty="0" smtClean="0"/>
            </a:br>
            <a:r>
              <a:rPr lang="en-US" altLang="zh-CN" sz="1400" b="1" dirty="0" smtClean="0"/>
              <a:t/>
            </a:r>
            <a:br>
              <a:rPr lang="en-US" altLang="zh-CN" sz="1400" b="1" dirty="0" smtClean="0"/>
            </a:br>
            <a:r>
              <a:rPr lang="en-US" altLang="zh-CN" sz="3600" b="1" dirty="0" smtClean="0"/>
              <a:t>      </a:t>
            </a:r>
            <a:r>
              <a:rPr lang="zh-CN" altLang="en-US" sz="3600" b="1" dirty="0" smtClean="0"/>
              <a:t>罗</a:t>
            </a:r>
            <a:r>
              <a:rPr lang="en-US" altLang="zh-CN" sz="3600" b="1" dirty="0" smtClean="0"/>
              <a:t>/Rom. </a:t>
            </a:r>
            <a:r>
              <a:rPr lang="en-US" sz="3600" b="1" dirty="0" smtClean="0"/>
              <a:t>1</a:t>
            </a:r>
            <a:r>
              <a:rPr lang="zh-CN" altLang="en-US" sz="3600" b="1" dirty="0" smtClean="0"/>
              <a:t>：</a:t>
            </a:r>
            <a:r>
              <a:rPr lang="en-US" sz="3600" b="1" dirty="0" smtClean="0"/>
              <a:t>14</a:t>
            </a:r>
            <a:r>
              <a:rPr lang="zh-CN" altLang="en-US" sz="3600" b="1" dirty="0" smtClean="0"/>
              <a:t>无论是希利尼人，化外人，聪明人，愚拙人，</a:t>
            </a:r>
            <a:r>
              <a:rPr lang="zh-CN" altLang="en-US" sz="3600" b="1" dirty="0" smtClean="0">
                <a:solidFill>
                  <a:srgbClr val="0070C0"/>
                </a:solidFill>
              </a:rPr>
              <a:t>我都欠他们的债</a:t>
            </a:r>
            <a:r>
              <a:rPr lang="zh-CN" altLang="en-US" sz="3600" b="1" dirty="0" smtClean="0"/>
              <a:t>。</a:t>
            </a:r>
            <a:r>
              <a:rPr lang="en-US" sz="3600" b="1" dirty="0" smtClean="0"/>
              <a:t>15</a:t>
            </a:r>
            <a:r>
              <a:rPr lang="zh-CN" altLang="en-US" sz="3600" b="1" dirty="0" smtClean="0"/>
              <a:t>所以情愿尽我的力量，</a:t>
            </a:r>
            <a:r>
              <a:rPr lang="zh-CN" altLang="en-US" sz="3600" b="1" dirty="0" smtClean="0">
                <a:solidFill>
                  <a:srgbClr val="0070C0"/>
                </a:solidFill>
              </a:rPr>
              <a:t>将福音也传给</a:t>
            </a:r>
            <a:r>
              <a:rPr lang="zh-CN" altLang="en-US" sz="3600" b="1" dirty="0" smtClean="0"/>
              <a:t>你们在罗马的人。</a:t>
            </a:r>
            <a:r>
              <a:rPr lang="en-US" altLang="zh-CN" sz="3600" b="1" dirty="0" smtClean="0"/>
              <a:t>14I am a debtor both to Greeks and non-Greeks, both to the wise and the foolish. 15That is why I am so eager to preach the gospel also to you who are in Rome.</a:t>
            </a:r>
            <a:endParaRPr lang="zh-CN" altLang="en-US" sz="3600" b="1" dirty="0"/>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lvl="0" algn="l">
              <a:spcBef>
                <a:spcPts val="0"/>
              </a:spcBef>
              <a:spcAft>
                <a:spcPts val="0"/>
              </a:spcAft>
              <a:buSzPts val="1400"/>
            </a:pPr>
            <a:r>
              <a:rPr lang="en-US" sz="3600" b="1" dirty="0" smtClean="0"/>
              <a:t>3</a:t>
            </a:r>
            <a:r>
              <a:rPr lang="zh-CN" altLang="en-US" sz="3600" b="1" dirty="0" smtClean="0"/>
              <a:t>、一个为着福音不以性命为念的人</a:t>
            </a:r>
            <a:r>
              <a:rPr lang="en-US" altLang="zh-CN" sz="3600" b="1" dirty="0" smtClean="0"/>
              <a:t/>
            </a:r>
            <a:br>
              <a:rPr lang="en-US" altLang="zh-CN" sz="3600" b="1" dirty="0" smtClean="0"/>
            </a:br>
            <a:r>
              <a:rPr lang="en-US" altLang="zh-CN" sz="3200" b="1" dirty="0" smtClean="0"/>
              <a:t>3, A Person Who Counts Not His Life for the Gospel</a:t>
            </a:r>
            <a:r>
              <a:rPr lang="en-US" altLang="zh-CN" sz="3600" b="1" dirty="0" smtClean="0"/>
              <a:t/>
            </a:r>
            <a:br>
              <a:rPr lang="en-US" altLang="zh-CN" sz="3600" b="1" dirty="0" smtClean="0"/>
            </a:br>
            <a:r>
              <a:rPr lang="zh-CN" altLang="en-US" sz="1600" b="1" dirty="0" smtClean="0"/>
              <a:t/>
            </a:r>
            <a:br>
              <a:rPr lang="zh-CN" altLang="en-US" sz="1600" b="1" dirty="0" smtClean="0"/>
            </a:br>
            <a:r>
              <a:rPr lang="zh-CN" altLang="en-US" sz="1600" b="1" dirty="0" smtClean="0"/>
              <a:t>         </a:t>
            </a:r>
            <a:r>
              <a:rPr lang="zh-CN" altLang="en-US" sz="3600" b="1" dirty="0" smtClean="0"/>
              <a:t>徒</a:t>
            </a:r>
            <a:r>
              <a:rPr lang="en-US" altLang="zh-CN" sz="3600" b="1" dirty="0" smtClean="0"/>
              <a:t>/Act </a:t>
            </a:r>
            <a:r>
              <a:rPr lang="en-US" sz="3600" b="1" dirty="0" smtClean="0"/>
              <a:t>20:24</a:t>
            </a:r>
            <a:r>
              <a:rPr lang="zh-CN" altLang="en-US" sz="3600" b="1" dirty="0" smtClean="0"/>
              <a:t> </a:t>
            </a:r>
            <a:r>
              <a:rPr lang="zh-CN" altLang="en-US" sz="3600" b="1" dirty="0" smtClean="0">
                <a:solidFill>
                  <a:srgbClr val="0070C0"/>
                </a:solidFill>
              </a:rPr>
              <a:t>我却不以性命为念</a:t>
            </a:r>
            <a:r>
              <a:rPr lang="zh-CN" altLang="en-US" sz="3600" b="1" dirty="0" smtClean="0"/>
              <a:t>，也不看为宝贵，</a:t>
            </a:r>
            <a:r>
              <a:rPr lang="zh-CN" altLang="en-US" sz="3600" b="1" dirty="0" smtClean="0">
                <a:solidFill>
                  <a:srgbClr val="0070C0"/>
                </a:solidFill>
              </a:rPr>
              <a:t>只要行完我的路程</a:t>
            </a:r>
            <a:r>
              <a:rPr lang="zh-CN" altLang="en-US" sz="3600" b="1" dirty="0" smtClean="0"/>
              <a:t>，成就我从主耶稣所领受的职事，</a:t>
            </a:r>
            <a:r>
              <a:rPr lang="zh-CN" altLang="en-US" sz="3600" b="1" dirty="0" smtClean="0">
                <a:solidFill>
                  <a:srgbClr val="0070C0"/>
                </a:solidFill>
              </a:rPr>
              <a:t>证明神恩惠的福音</a:t>
            </a:r>
            <a:r>
              <a:rPr lang="zh-CN" altLang="en-US" sz="3600" b="1" dirty="0" smtClean="0"/>
              <a:t>。</a:t>
            </a:r>
            <a:r>
              <a:rPr lang="en-US" altLang="zh-CN" sz="3200" b="1" dirty="0" smtClean="0"/>
              <a:t>However, I consider my life worth nothing to me; my only aim is to finish the race and complete the task the Lord Jesus has given me – the task of testifying to the good news of God’s grace.</a:t>
            </a:r>
            <a:endParaRPr sz="3200" b="1" dirty="0">
              <a:latin typeface="Calibri" panose="020F0502020204030204" pitchFamily="34" charset="0"/>
              <a:ea typeface="Arial"/>
              <a:cs typeface="Calibri" panose="020F0502020204030204" pitchFamily="34" charset="0"/>
              <a:sym typeface="Arial"/>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204843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err="1">
                <a:latin typeface="汉仪中楷简" panose="02010604000101010101" pitchFamily="2" charset="-122"/>
                <a:ea typeface="汉仪中楷简" panose="02010604000101010101" pitchFamily="2" charset="-122"/>
                <a:cs typeface="Arial"/>
                <a:sym typeface="Arial"/>
              </a:rPr>
              <a:t>总结</a:t>
            </a:r>
            <a:r>
              <a:rPr lang="en-US" sz="4000" b="1" dirty="0">
                <a:latin typeface="Arial"/>
                <a:ea typeface="Arial"/>
                <a:cs typeface="Arial"/>
                <a:sym typeface="Arial"/>
              </a:rPr>
              <a:t/>
            </a:r>
            <a:br>
              <a:rPr lang="en-US" sz="4000" b="1" dirty="0">
                <a:latin typeface="Arial"/>
                <a:ea typeface="Arial"/>
                <a:cs typeface="Arial"/>
                <a:sym typeface="Arial"/>
              </a:rPr>
            </a:br>
            <a:r>
              <a:rPr lang="en-US" sz="4000" b="1" dirty="0" smtClean="0">
                <a:latin typeface="Calibri" panose="020F0502020204030204" pitchFamily="34" charset="0"/>
                <a:ea typeface="Arial"/>
                <a:cs typeface="Calibri" panose="020F0502020204030204" pitchFamily="34" charset="0"/>
                <a:sym typeface="Arial"/>
              </a:rPr>
              <a:t>Summary</a:t>
            </a:r>
            <a:endParaRPr sz="4000" dirty="0">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DE62-692C-5CC5-E178-029A308531D0}"/>
              </a:ext>
            </a:extLst>
          </p:cNvPr>
          <p:cNvSpPr>
            <a:spLocks noGrp="1"/>
          </p:cNvSpPr>
          <p:nvPr>
            <p:ph type="title"/>
          </p:nvPr>
        </p:nvSpPr>
        <p:spPr>
          <a:xfrm>
            <a:off x="457200" y="87474"/>
            <a:ext cx="8229600" cy="579276"/>
          </a:xfrm>
        </p:spPr>
        <p:txBody>
          <a:bodyPr/>
          <a:lstStyle/>
          <a:p>
            <a:r>
              <a:rPr lang="zh-CN" altLang="en-US" b="1" dirty="0"/>
              <a:t>祈祷</a:t>
            </a:r>
            <a:r>
              <a:rPr lang="en-US" altLang="zh-CN" b="1" dirty="0"/>
              <a:t>/Prayer</a:t>
            </a:r>
            <a:endParaRPr lang="en-US" dirty="0"/>
          </a:p>
        </p:txBody>
      </p:sp>
      <p:pic>
        <p:nvPicPr>
          <p:cNvPr id="3" name="Picture 2">
            <a:extLst>
              <a:ext uri="{FF2B5EF4-FFF2-40B4-BE49-F238E27FC236}">
                <a16:creationId xmlns:a16="http://schemas.microsoft.com/office/drawing/2014/main" xmlns="" id="{0BE501A2-3EFA-0310-6D6A-5ACABD8CF2C4}"/>
              </a:ext>
            </a:extLst>
          </p:cNvPr>
          <p:cNvPicPr>
            <a:picLocks noChangeAspect="1"/>
          </p:cNvPicPr>
          <p:nvPr/>
        </p:nvPicPr>
        <p:blipFill>
          <a:blip r:embed="rId2" cstate="print"/>
          <a:stretch>
            <a:fillRect/>
          </a:stretch>
        </p:blipFill>
        <p:spPr>
          <a:xfrm>
            <a:off x="35496" y="895351"/>
            <a:ext cx="9108504" cy="4248150"/>
          </a:xfrm>
          <a:prstGeom prst="rect">
            <a:avLst/>
          </a:prstGeom>
        </p:spPr>
      </p:pic>
    </p:spTree>
    <p:extLst>
      <p:ext uri="{BB962C8B-B14F-4D97-AF65-F5344CB8AC3E}">
        <p14:creationId xmlns:p14="http://schemas.microsoft.com/office/powerpoint/2010/main" xmlns="" val="40778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lvl="0" algn="l">
              <a:spcBef>
                <a:spcPts val="0"/>
              </a:spcBef>
              <a:spcAft>
                <a:spcPts val="0"/>
              </a:spcAft>
              <a:buSzPts val="1400"/>
            </a:pPr>
            <a:r>
              <a:rPr lang="zh-CN" altLang="en-US" sz="3600" b="1" dirty="0" smtClean="0">
                <a:latin typeface="汉仪中楷简" panose="02010604000101010101" pitchFamily="2" charset="-122"/>
                <a:ea typeface="汉仪中楷简" panose="02010604000101010101" pitchFamily="2" charset="-122"/>
                <a:cs typeface="Arial"/>
                <a:sym typeface="Arial"/>
              </a:rPr>
              <a:t>一、保罗的背景</a:t>
            </a:r>
            <a:r>
              <a:rPr lang="en-US" altLang="zh-CN" sz="3600" b="1" dirty="0" smtClean="0">
                <a:latin typeface="汉仪中楷简" panose="02010604000101010101" pitchFamily="2" charset="-122"/>
                <a:ea typeface="汉仪中楷简" panose="02010604000101010101" pitchFamily="2" charset="-122"/>
                <a:cs typeface="Arial"/>
                <a:sym typeface="Arial"/>
              </a:rPr>
              <a:t>——</a:t>
            </a:r>
            <a:r>
              <a:rPr lang="zh-CN" altLang="en-US" sz="3600" b="1" dirty="0" smtClean="0">
                <a:latin typeface="汉仪中楷简" panose="02010604000101010101" pitchFamily="2" charset="-122"/>
                <a:ea typeface="汉仪中楷简" panose="02010604000101010101" pitchFamily="2" charset="-122"/>
                <a:cs typeface="Arial"/>
                <a:sym typeface="Arial"/>
              </a:rPr>
              <a:t>热心却无知 </a:t>
            </a:r>
            <a:r>
              <a:rPr lang="en-US" altLang="zh-CN" sz="3600" b="1" dirty="0" smtClean="0">
                <a:latin typeface="汉仪中楷简" panose="02010604000101010101" pitchFamily="2" charset="-122"/>
                <a:ea typeface="汉仪中楷简" panose="02010604000101010101" pitchFamily="2" charset="-122"/>
                <a:cs typeface="Arial"/>
                <a:sym typeface="Arial"/>
              </a:rPr>
              <a:t>3-4</a:t>
            </a:r>
            <a:r>
              <a:rPr lang="zh-CN" altLang="en-US" sz="3600" b="1" dirty="0" smtClean="0">
                <a:latin typeface="汉仪中楷简" panose="02010604000101010101" pitchFamily="2" charset="-122"/>
                <a:ea typeface="汉仪中楷简" panose="02010604000101010101" pitchFamily="2" charset="-122"/>
                <a:cs typeface="Arial"/>
                <a:sym typeface="Arial"/>
              </a:rPr>
              <a:t>节</a:t>
            </a:r>
            <a:r>
              <a:rPr lang="en-US" altLang="zh-CN" sz="3600" b="1" dirty="0" smtClean="0">
                <a:latin typeface="汉仪中楷简" panose="02010604000101010101" pitchFamily="2" charset="-122"/>
                <a:ea typeface="汉仪中楷简" panose="02010604000101010101" pitchFamily="2" charset="-122"/>
                <a:cs typeface="Arial"/>
                <a:sym typeface="Arial"/>
              </a:rPr>
              <a:t/>
            </a:r>
            <a:br>
              <a:rPr lang="en-US" altLang="zh-CN" sz="3600" b="1" dirty="0" smtClean="0">
                <a:latin typeface="汉仪中楷简" panose="02010604000101010101" pitchFamily="2" charset="-122"/>
                <a:ea typeface="汉仪中楷简" panose="02010604000101010101" pitchFamily="2" charset="-122"/>
                <a:cs typeface="Arial"/>
                <a:sym typeface="Arial"/>
              </a:rPr>
            </a:br>
            <a:r>
              <a:rPr lang="en-US" altLang="zh-CN" sz="3200" b="1" dirty="0" err="1" smtClean="0">
                <a:latin typeface="汉仪中楷简" panose="02010604000101010101" pitchFamily="2" charset="-122"/>
                <a:ea typeface="汉仪中楷简" panose="02010604000101010101" pitchFamily="2" charset="-122"/>
                <a:cs typeface="Arial"/>
                <a:sym typeface="Arial"/>
              </a:rPr>
              <a:t>I.Paul’s</a:t>
            </a:r>
            <a:r>
              <a:rPr lang="en-US" altLang="zh-CN" sz="3200" b="1" dirty="0" smtClean="0">
                <a:latin typeface="汉仪中楷简" panose="02010604000101010101" pitchFamily="2" charset="-122"/>
                <a:ea typeface="汉仪中楷简" panose="02010604000101010101" pitchFamily="2" charset="-122"/>
                <a:cs typeface="Arial"/>
                <a:sym typeface="Arial"/>
              </a:rPr>
              <a:t> Background---Zealous but Ignorant</a:t>
            </a:r>
            <a:br>
              <a:rPr lang="en-US" altLang="zh-CN" sz="3200" b="1" dirty="0" smtClean="0">
                <a:latin typeface="汉仪中楷简" panose="02010604000101010101" pitchFamily="2" charset="-122"/>
                <a:ea typeface="汉仪中楷简" panose="02010604000101010101" pitchFamily="2" charset="-122"/>
                <a:cs typeface="Arial"/>
                <a:sym typeface="Arial"/>
              </a:rPr>
            </a:br>
            <a:r>
              <a:rPr lang="en-US" altLang="zh-CN" sz="1400" b="1" dirty="0" smtClean="0">
                <a:latin typeface="汉仪中楷简" panose="02010604000101010101" pitchFamily="2" charset="-122"/>
                <a:ea typeface="汉仪中楷简" panose="02010604000101010101" pitchFamily="2" charset="-122"/>
                <a:cs typeface="Arial"/>
                <a:sym typeface="Arial"/>
              </a:rPr>
              <a:t> </a:t>
            </a:r>
            <a:r>
              <a:rPr lang="zh-CN" altLang="en-US" sz="3600" b="1" dirty="0" smtClean="0">
                <a:latin typeface="汉仪中楷简" panose="02010604000101010101" pitchFamily="2" charset="-122"/>
                <a:ea typeface="汉仪中楷简" panose="02010604000101010101" pitchFamily="2" charset="-122"/>
                <a:cs typeface="Arial"/>
                <a:sym typeface="Arial"/>
              </a:rPr>
              <a:t/>
            </a:r>
            <a:br>
              <a:rPr lang="zh-CN" altLang="en-US" sz="3600" b="1" dirty="0" smtClean="0">
                <a:latin typeface="汉仪中楷简" panose="02010604000101010101" pitchFamily="2" charset="-122"/>
                <a:ea typeface="汉仪中楷简" panose="02010604000101010101" pitchFamily="2" charset="-122"/>
                <a:cs typeface="Arial"/>
                <a:sym typeface="Arial"/>
              </a:rPr>
            </a:br>
            <a:r>
              <a:rPr lang="zh-CN" altLang="en-US" sz="3600" b="1" dirty="0" smtClean="0">
                <a:latin typeface="汉仪中楷简" panose="02010604000101010101" pitchFamily="2" charset="-122"/>
                <a:ea typeface="汉仪中楷简" panose="02010604000101010101" pitchFamily="2" charset="-122"/>
                <a:cs typeface="Arial"/>
                <a:sym typeface="Arial"/>
              </a:rPr>
              <a:t>   </a:t>
            </a:r>
            <a:r>
              <a:rPr lang="en-US" altLang="zh-CN" sz="3200" b="1" dirty="0" smtClean="0">
                <a:latin typeface="汉仪中楷简" panose="02010604000101010101" pitchFamily="2" charset="-122"/>
                <a:ea typeface="汉仪中楷简" panose="02010604000101010101" pitchFamily="2" charset="-122"/>
                <a:cs typeface="Arial"/>
                <a:sym typeface="Arial"/>
              </a:rPr>
              <a:t>3</a:t>
            </a:r>
            <a:r>
              <a:rPr lang="zh-CN" altLang="en-US" sz="3200" b="1" dirty="0" smtClean="0">
                <a:latin typeface="汉仪中楷简" panose="02010604000101010101" pitchFamily="2" charset="-122"/>
                <a:ea typeface="汉仪中楷简" panose="02010604000101010101" pitchFamily="2" charset="-122"/>
                <a:cs typeface="Arial"/>
                <a:sym typeface="Arial"/>
              </a:rPr>
              <a:t>保罗说，</a:t>
            </a:r>
            <a:r>
              <a:rPr lang="zh-CN" altLang="en-US" sz="3200" b="1" dirty="0" smtClean="0">
                <a:solidFill>
                  <a:srgbClr val="0070C0"/>
                </a:solidFill>
                <a:latin typeface="汉仪中楷简" panose="02010604000101010101" pitchFamily="2" charset="-122"/>
                <a:ea typeface="汉仪中楷简" panose="02010604000101010101" pitchFamily="2" charset="-122"/>
                <a:cs typeface="Arial"/>
                <a:sym typeface="Arial"/>
              </a:rPr>
              <a:t>我原是犹太人</a:t>
            </a:r>
            <a:r>
              <a:rPr lang="zh-CN" altLang="en-US" sz="3200" b="1" dirty="0" smtClean="0">
                <a:latin typeface="汉仪中楷简" panose="02010604000101010101" pitchFamily="2" charset="-122"/>
                <a:ea typeface="汉仪中楷简" panose="02010604000101010101" pitchFamily="2" charset="-122"/>
                <a:cs typeface="Arial"/>
                <a:sym typeface="Arial"/>
              </a:rPr>
              <a:t>，生在基利家的大数，长在这城里，在迦玛列门下，按着我们祖宗严紧的律法受教，热心事奉神，象你们众人今日一样。</a:t>
            </a:r>
            <a:r>
              <a:rPr lang="en-US" altLang="zh-CN" sz="3200" b="1" dirty="0" smtClean="0">
                <a:latin typeface="汉仪中楷简" panose="02010604000101010101" pitchFamily="2" charset="-122"/>
                <a:ea typeface="汉仪中楷简" panose="02010604000101010101" pitchFamily="2" charset="-122"/>
                <a:cs typeface="Arial"/>
                <a:sym typeface="Arial"/>
              </a:rPr>
              <a:t/>
            </a:r>
            <a:br>
              <a:rPr lang="en-US" altLang="zh-CN" sz="3200" b="1" dirty="0" smtClean="0">
                <a:latin typeface="汉仪中楷简" panose="02010604000101010101" pitchFamily="2" charset="-122"/>
                <a:ea typeface="汉仪中楷简" panose="02010604000101010101" pitchFamily="2" charset="-122"/>
                <a:cs typeface="Arial"/>
                <a:sym typeface="Arial"/>
              </a:rPr>
            </a:br>
            <a:r>
              <a:rPr lang="en-US" altLang="zh-CN" sz="2800" b="1" dirty="0" smtClean="0">
                <a:latin typeface="汉仪中楷简" panose="02010604000101010101" pitchFamily="2" charset="-122"/>
                <a:ea typeface="汉仪中楷简" panose="02010604000101010101" pitchFamily="2" charset="-122"/>
                <a:cs typeface="Arial"/>
                <a:sym typeface="Arial"/>
              </a:rPr>
              <a:t>    3‘</a:t>
            </a:r>
            <a:r>
              <a:rPr lang="en-US" altLang="zh-CN" sz="2800" b="1" dirty="0" smtClean="0">
                <a:solidFill>
                  <a:srgbClr val="0070C0"/>
                </a:solidFill>
                <a:latin typeface="汉仪中楷简" panose="02010604000101010101" pitchFamily="2" charset="-122"/>
                <a:ea typeface="汉仪中楷简" panose="02010604000101010101" pitchFamily="2" charset="-122"/>
                <a:cs typeface="Arial"/>
                <a:sym typeface="Arial"/>
              </a:rPr>
              <a:t>I</a:t>
            </a:r>
            <a:r>
              <a:rPr lang="en-US" altLang="zh-CN" sz="2800" b="1" dirty="0" smtClean="0">
                <a:latin typeface="汉仪中楷简" panose="02010604000101010101" pitchFamily="2" charset="-122"/>
                <a:ea typeface="汉仪中楷简" panose="02010604000101010101" pitchFamily="2" charset="-122"/>
                <a:cs typeface="Arial"/>
                <a:sym typeface="Arial"/>
              </a:rPr>
              <a:t> </a:t>
            </a:r>
            <a:r>
              <a:rPr lang="en-US" altLang="zh-CN" sz="2800" b="1" dirty="0" smtClean="0">
                <a:solidFill>
                  <a:srgbClr val="0070C0"/>
                </a:solidFill>
                <a:latin typeface="汉仪中楷简" panose="02010604000101010101" pitchFamily="2" charset="-122"/>
                <a:ea typeface="汉仪中楷简" panose="02010604000101010101" pitchFamily="2" charset="-122"/>
                <a:cs typeface="Arial"/>
                <a:sym typeface="Arial"/>
              </a:rPr>
              <a:t>am a Jew</a:t>
            </a:r>
            <a:r>
              <a:rPr lang="en-US" altLang="zh-CN" sz="2800" b="1" dirty="0" smtClean="0">
                <a:latin typeface="汉仪中楷简" panose="02010604000101010101" pitchFamily="2" charset="-122"/>
                <a:ea typeface="汉仪中楷简" panose="02010604000101010101" pitchFamily="2" charset="-122"/>
                <a:cs typeface="Arial"/>
                <a:sym typeface="Arial"/>
              </a:rPr>
              <a:t>, born in Tarsus of Cilicia, but brought up in this city. I studied under </a:t>
            </a:r>
            <a:r>
              <a:rPr lang="en-US" altLang="zh-CN" sz="2800" b="1" dirty="0" err="1" smtClean="0">
                <a:latin typeface="汉仪中楷简" panose="02010604000101010101" pitchFamily="2" charset="-122"/>
                <a:ea typeface="汉仪中楷简" panose="02010604000101010101" pitchFamily="2" charset="-122"/>
                <a:cs typeface="Arial"/>
                <a:sym typeface="Arial"/>
              </a:rPr>
              <a:t>Gamaliel</a:t>
            </a:r>
            <a:r>
              <a:rPr lang="en-US" altLang="zh-CN" sz="2800" b="1" dirty="0" smtClean="0">
                <a:latin typeface="汉仪中楷简" panose="02010604000101010101" pitchFamily="2" charset="-122"/>
                <a:ea typeface="汉仪中楷简" panose="02010604000101010101" pitchFamily="2" charset="-122"/>
                <a:cs typeface="Arial"/>
                <a:sym typeface="Arial"/>
              </a:rPr>
              <a:t> and was thoroughly trained in the law of our ancestors. I was just as zealous for God as any of you are today. </a:t>
            </a:r>
            <a:endParaRPr lang="zh-CN" altLang="en-US" sz="2800" b="1" dirty="0" smtClean="0">
              <a:latin typeface="汉仪中楷简" panose="02010604000101010101" pitchFamily="2" charset="-122"/>
              <a:ea typeface="汉仪中楷简" panose="02010604000101010101" pitchFamily="2" charset="-122"/>
              <a:cs typeface="Arial"/>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4486835"/>
          </a:xfrm>
          <a:prstGeom prst="rect">
            <a:avLst/>
          </a:prstGeom>
          <a:noFill/>
          <a:ln>
            <a:noFill/>
          </a:ln>
        </p:spPr>
        <p:txBody>
          <a:bodyPr spcFirstLastPara="1" wrap="square" lIns="91425" tIns="45700" rIns="91425" bIns="45700" anchor="ctr" anchorCtr="0">
            <a:noAutofit/>
          </a:bodyPr>
          <a:lstStyle/>
          <a:p>
            <a:pPr lvl="0" algn="l">
              <a:spcBef>
                <a:spcPts val="0"/>
              </a:spcBef>
              <a:spcAft>
                <a:spcPts val="0"/>
              </a:spcAft>
              <a:buSzPts val="1400"/>
            </a:pPr>
            <a:r>
              <a:rPr lang="en-US" altLang="zh-CN" sz="3200" b="1" dirty="0" smtClean="0">
                <a:latin typeface="汉仪中楷简" panose="02010604000101010101" pitchFamily="2" charset="-122"/>
                <a:ea typeface="汉仪中楷简" panose="02010604000101010101" pitchFamily="2" charset="-122"/>
                <a:cs typeface="Arial"/>
                <a:sym typeface="Arial"/>
              </a:rPr>
              <a:t>4</a:t>
            </a:r>
            <a:r>
              <a:rPr lang="zh-CN" altLang="en-US" sz="3200" b="1" dirty="0" smtClean="0">
                <a:latin typeface="汉仪中楷简" panose="02010604000101010101" pitchFamily="2" charset="-122"/>
                <a:ea typeface="汉仪中楷简" panose="02010604000101010101" pitchFamily="2" charset="-122"/>
                <a:cs typeface="Arial"/>
                <a:sym typeface="Arial"/>
              </a:rPr>
              <a:t>我也曾逼迫奉这道的人，直到死地，无论男女都锁拿下监。</a:t>
            </a:r>
            <a:r>
              <a:rPr lang="en-US" altLang="zh-CN" sz="3200" b="1" dirty="0" smtClean="0">
                <a:latin typeface="汉仪中楷简" panose="02010604000101010101" pitchFamily="2" charset="-122"/>
                <a:ea typeface="汉仪中楷简" panose="02010604000101010101" pitchFamily="2" charset="-122"/>
                <a:cs typeface="Arial"/>
                <a:sym typeface="Arial"/>
              </a:rPr>
              <a:t/>
            </a:r>
            <a:br>
              <a:rPr lang="en-US" altLang="zh-CN" sz="3200" b="1" dirty="0" smtClean="0">
                <a:latin typeface="汉仪中楷简" panose="02010604000101010101" pitchFamily="2" charset="-122"/>
                <a:ea typeface="汉仪中楷简" panose="02010604000101010101" pitchFamily="2" charset="-122"/>
                <a:cs typeface="Arial"/>
                <a:sym typeface="Arial"/>
              </a:rPr>
            </a:br>
            <a:r>
              <a:rPr lang="en-US" altLang="zh-CN" sz="3200" b="1" dirty="0" smtClean="0">
                <a:latin typeface="汉仪中楷简" panose="02010604000101010101" pitchFamily="2" charset="-122"/>
                <a:ea typeface="汉仪中楷简" panose="02010604000101010101" pitchFamily="2" charset="-122"/>
                <a:cs typeface="Arial"/>
                <a:sym typeface="Arial"/>
              </a:rPr>
              <a:t/>
            </a:r>
            <a:br>
              <a:rPr lang="en-US" altLang="zh-CN" sz="3200" b="1" dirty="0" smtClean="0">
                <a:latin typeface="汉仪中楷简" panose="02010604000101010101" pitchFamily="2" charset="-122"/>
                <a:ea typeface="汉仪中楷简" panose="02010604000101010101" pitchFamily="2" charset="-122"/>
                <a:cs typeface="Arial"/>
                <a:sym typeface="Arial"/>
              </a:rPr>
            </a:br>
            <a:r>
              <a:rPr lang="en-US" altLang="zh-CN" sz="3200" b="1" dirty="0" smtClean="0">
                <a:latin typeface="汉仪中楷简" panose="02010604000101010101" pitchFamily="2" charset="-122"/>
                <a:ea typeface="汉仪中楷简" panose="02010604000101010101" pitchFamily="2" charset="-122"/>
                <a:cs typeface="Arial"/>
                <a:sym typeface="Arial"/>
              </a:rPr>
              <a:t> </a:t>
            </a:r>
            <a:r>
              <a:rPr lang="en-US" altLang="zh-CN" sz="2800" b="1" dirty="0" smtClean="0">
                <a:latin typeface="汉仪中楷简" panose="02010604000101010101" pitchFamily="2" charset="-122"/>
                <a:ea typeface="汉仪中楷简" panose="02010604000101010101" pitchFamily="2" charset="-122"/>
                <a:cs typeface="Arial"/>
                <a:sym typeface="Arial"/>
              </a:rPr>
              <a:t>4I persecuted the followers of this Way to their death, arresting both men and women and throwing them into prison, </a:t>
            </a:r>
            <a:endParaRPr lang="zh-CN" altLang="en-US" sz="2800" b="1" dirty="0" smtClean="0">
              <a:latin typeface="汉仪中楷简" panose="02010604000101010101" pitchFamily="2" charset="-122"/>
              <a:ea typeface="汉仪中楷简" panose="02010604000101010101" pitchFamily="2" charset="-122"/>
              <a:cs typeface="Arial"/>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lvl="0" algn="l">
              <a:lnSpc>
                <a:spcPct val="150000"/>
              </a:lnSpc>
              <a:spcBef>
                <a:spcPts val="0"/>
              </a:spcBef>
              <a:spcAft>
                <a:spcPts val="0"/>
              </a:spcAft>
              <a:buSzPts val="1400"/>
            </a:pPr>
            <a:r>
              <a:rPr lang="en-US" sz="3600" b="1" dirty="0" smtClean="0"/>
              <a:t>1</a:t>
            </a:r>
            <a:r>
              <a:rPr lang="zh-CN" altLang="en-US" sz="3600" b="1" dirty="0" smtClean="0"/>
              <a:t>、我原是犹太人 </a:t>
            </a:r>
            <a:r>
              <a:rPr lang="en-US" altLang="zh-CN" sz="3600" b="1" dirty="0" smtClean="0"/>
              <a:t>/I am a Jew</a:t>
            </a:r>
            <a:br>
              <a:rPr lang="en-US" altLang="zh-CN" sz="3600" b="1" dirty="0" smtClean="0"/>
            </a:br>
            <a:r>
              <a:rPr lang="en-US" altLang="zh-CN" sz="1050" b="1" dirty="0" smtClean="0"/>
              <a:t/>
            </a:r>
            <a:br>
              <a:rPr lang="en-US" altLang="zh-CN" sz="1050" b="1" dirty="0" smtClean="0"/>
            </a:br>
            <a:r>
              <a:rPr lang="en-US" altLang="zh-CN" sz="3600" b="1" dirty="0" smtClean="0"/>
              <a:t>    </a:t>
            </a:r>
            <a:r>
              <a:rPr lang="en-US" sz="3600" b="1" dirty="0" smtClean="0"/>
              <a:t>A</a:t>
            </a:r>
            <a:r>
              <a:rPr lang="zh-CN" altLang="en-US" sz="3600" b="1" dirty="0" smtClean="0"/>
              <a:t>、</a:t>
            </a:r>
            <a:r>
              <a:rPr lang="en-US" sz="3600" b="1" dirty="0" smtClean="0"/>
              <a:t> </a:t>
            </a:r>
            <a:r>
              <a:rPr lang="zh-CN" altLang="en-US" sz="3600" b="1" dirty="0" smtClean="0"/>
              <a:t>被拣选的子民</a:t>
            </a:r>
            <a:r>
              <a:rPr lang="en-US" altLang="zh-CN" sz="3600" b="1" dirty="0" smtClean="0"/>
              <a:t>/ God’s Chosen People</a:t>
            </a:r>
            <a:br>
              <a:rPr lang="en-US" altLang="zh-CN" sz="3600" b="1" dirty="0" smtClean="0"/>
            </a:br>
            <a:r>
              <a:rPr lang="en-US" altLang="zh-CN" sz="3600" b="1" dirty="0" smtClean="0"/>
              <a:t>    </a:t>
            </a:r>
            <a:r>
              <a:rPr lang="en-US" sz="3600" b="1" dirty="0" smtClean="0"/>
              <a:t>B</a:t>
            </a:r>
            <a:r>
              <a:rPr lang="zh-CN" altLang="en-US" sz="3600" b="1" dirty="0" smtClean="0"/>
              <a:t>、</a:t>
            </a:r>
            <a:r>
              <a:rPr lang="en-US" sz="3600" b="1" dirty="0" smtClean="0"/>
              <a:t> </a:t>
            </a:r>
            <a:r>
              <a:rPr lang="zh-CN" altLang="en-US" sz="3600" b="1" dirty="0" smtClean="0"/>
              <a:t>拥有律法与应许</a:t>
            </a:r>
            <a:r>
              <a:rPr lang="en-US" altLang="zh-CN" sz="3600" b="1" dirty="0" smtClean="0"/>
              <a:t>/Possessors of the Law </a:t>
            </a:r>
            <a:br>
              <a:rPr lang="en-US" altLang="zh-CN" sz="3600" b="1" dirty="0" smtClean="0"/>
            </a:br>
            <a:r>
              <a:rPr lang="en-US" altLang="zh-CN" sz="3600" b="1" dirty="0" smtClean="0"/>
              <a:t>            and the Promises</a:t>
            </a:r>
            <a:br>
              <a:rPr lang="en-US" altLang="zh-CN" sz="3600" b="1" dirty="0" smtClean="0"/>
            </a:br>
            <a:r>
              <a:rPr lang="en-US" altLang="zh-CN" sz="3600" b="1" dirty="0" smtClean="0"/>
              <a:t>    </a:t>
            </a:r>
            <a:r>
              <a:rPr lang="en-US" sz="3600" b="1" dirty="0" smtClean="0"/>
              <a:t>C </a:t>
            </a:r>
            <a:r>
              <a:rPr lang="zh-CN" altLang="en-US" sz="3600" b="1" dirty="0" smtClean="0"/>
              <a:t>、圣洁子民身份</a:t>
            </a:r>
            <a:r>
              <a:rPr lang="en-US" altLang="zh-CN" sz="3600" b="1" dirty="0" smtClean="0"/>
              <a:t>/A Holy People with a </a:t>
            </a:r>
            <a:br>
              <a:rPr lang="en-US" altLang="zh-CN" sz="3600" b="1" dirty="0" smtClean="0"/>
            </a:br>
            <a:r>
              <a:rPr lang="en-US" altLang="zh-CN" sz="3600" b="1" dirty="0" smtClean="0"/>
              <a:t>             distinct Identity</a:t>
            </a:r>
            <a:endParaRPr sz="3600" b="1" dirty="0">
              <a:latin typeface="Calibri" panose="020F0502020204030204" pitchFamily="34" charset="0"/>
              <a:ea typeface="Arial"/>
              <a:cs typeface="Calibri" panose="020F0502020204030204" pitchFamily="34" charset="0"/>
              <a:sym typeface="Arial"/>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4715435"/>
          </a:xfrm>
          <a:prstGeom prst="rect">
            <a:avLst/>
          </a:prstGeom>
          <a:noFill/>
          <a:ln>
            <a:noFill/>
          </a:ln>
        </p:spPr>
        <p:txBody>
          <a:bodyPr spcFirstLastPara="1" wrap="square" lIns="91425" tIns="45700" rIns="91425" bIns="45700" anchor="ctr" anchorCtr="0">
            <a:noAutofit/>
          </a:bodyPr>
          <a:lstStyle/>
          <a:p>
            <a:pPr lvl="0" algn="l">
              <a:lnSpc>
                <a:spcPts val="4320"/>
              </a:lnSpc>
              <a:spcBef>
                <a:spcPts val="0"/>
              </a:spcBef>
              <a:spcAft>
                <a:spcPts val="0"/>
              </a:spcAft>
              <a:buSzPts val="1400"/>
            </a:pPr>
            <a:r>
              <a:rPr lang="en-US" sz="3600" b="1" dirty="0" smtClean="0"/>
              <a:t>2</a:t>
            </a:r>
            <a:r>
              <a:rPr lang="zh-CN" altLang="en-US" sz="3600" b="1" dirty="0" smtClean="0"/>
              <a:t>、生在大数、长在耶路撒冷</a:t>
            </a:r>
            <a:r>
              <a:rPr lang="en-US" altLang="zh-CN" sz="3600" b="1" dirty="0" smtClean="0"/>
              <a:t>/Born in Tarsus, Brought Up in Jerusalem</a:t>
            </a:r>
            <a:br>
              <a:rPr lang="en-US" altLang="zh-CN" sz="3600" b="1" dirty="0" smtClean="0"/>
            </a:br>
            <a:r>
              <a:rPr lang="en-US" altLang="zh-CN" sz="2000" b="1" dirty="0" smtClean="0"/>
              <a:t/>
            </a:r>
            <a:br>
              <a:rPr lang="en-US" altLang="zh-CN" sz="2000" b="1" dirty="0" smtClean="0"/>
            </a:br>
            <a:r>
              <a:rPr lang="en-US" altLang="zh-CN" sz="3600" b="1" dirty="0" smtClean="0"/>
              <a:t>	</a:t>
            </a:r>
            <a:r>
              <a:rPr lang="zh-CN" altLang="en-US" sz="3600" b="1" dirty="0" smtClean="0"/>
              <a:t>“</a:t>
            </a:r>
            <a:r>
              <a:rPr lang="zh-CN" altLang="en-US" sz="3600" b="1" dirty="0" smtClean="0">
                <a:solidFill>
                  <a:srgbClr val="0070C0"/>
                </a:solidFill>
              </a:rPr>
              <a:t>生在基利家的大数，长在这城里</a:t>
            </a:r>
            <a:r>
              <a:rPr lang="zh-CN" altLang="en-US" sz="3600" b="1" dirty="0" smtClean="0"/>
              <a:t>，在迦玛列门下，按着我们祖宗严紧的律法受教。”</a:t>
            </a:r>
            <a:r>
              <a:rPr lang="en-US" altLang="zh-CN" sz="3600" b="1" dirty="0" smtClean="0"/>
              <a:t>…</a:t>
            </a:r>
            <a:r>
              <a:rPr lang="en-US" altLang="zh-CN" sz="3600" b="1" dirty="0" smtClean="0">
                <a:latin typeface="汉仪中楷简" panose="02010604000101010101" pitchFamily="2" charset="-122"/>
                <a:ea typeface="汉仪中楷简" panose="02010604000101010101" pitchFamily="2" charset="-122"/>
                <a:cs typeface="Arial"/>
                <a:sym typeface="Arial"/>
              </a:rPr>
              <a:t> </a:t>
            </a:r>
            <a:r>
              <a:rPr lang="en-US" altLang="zh-CN" sz="3200" b="1" dirty="0" smtClean="0">
                <a:latin typeface="Calibri" pitchFamily="34" charset="0"/>
                <a:ea typeface="Calibri" pitchFamily="34" charset="0"/>
                <a:cs typeface="Calibri" pitchFamily="34" charset="0"/>
                <a:sym typeface="Arial"/>
              </a:rPr>
              <a:t>born in Tarsus of Cilicia, but brought up in this city. I studied under </a:t>
            </a:r>
            <a:r>
              <a:rPr lang="en-US" altLang="zh-CN" sz="3200" b="1" dirty="0" err="1" smtClean="0">
                <a:latin typeface="Calibri" pitchFamily="34" charset="0"/>
                <a:ea typeface="Calibri" pitchFamily="34" charset="0"/>
                <a:cs typeface="Calibri" pitchFamily="34" charset="0"/>
                <a:sym typeface="Arial"/>
              </a:rPr>
              <a:t>Gamaliel</a:t>
            </a:r>
            <a:r>
              <a:rPr lang="en-US" altLang="zh-CN" sz="3200" b="1" dirty="0" smtClean="0">
                <a:latin typeface="Calibri" pitchFamily="34" charset="0"/>
                <a:ea typeface="Calibri" pitchFamily="34" charset="0"/>
                <a:cs typeface="Calibri" pitchFamily="34" charset="0"/>
                <a:sym typeface="Arial"/>
              </a:rPr>
              <a:t> and was thoroughly trained in the law of our ancestors.</a:t>
            </a:r>
            <a:endParaRPr sz="3200" b="1" dirty="0">
              <a:latin typeface="Calibri" pitchFamily="34" charset="0"/>
              <a:ea typeface="Calibri" pitchFamily="34" charset="0"/>
              <a:cs typeface="Calibri" pitchFamily="34" charset="0"/>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5153585"/>
          </a:xfrm>
          <a:prstGeom prst="rect">
            <a:avLst/>
          </a:prstGeom>
          <a:noFill/>
          <a:ln>
            <a:noFill/>
          </a:ln>
        </p:spPr>
        <p:txBody>
          <a:bodyPr spcFirstLastPara="1" wrap="square" lIns="91425" tIns="45700" rIns="91425" bIns="45700" anchor="ctr" anchorCtr="0">
            <a:noAutofit/>
          </a:bodyPr>
          <a:lstStyle/>
          <a:p>
            <a:pPr lvl="0" algn="l">
              <a:spcBef>
                <a:spcPts val="0"/>
              </a:spcBef>
              <a:spcAft>
                <a:spcPts val="0"/>
              </a:spcAft>
              <a:buSzPts val="1400"/>
            </a:pPr>
            <a:r>
              <a:rPr lang="en-US" sz="3600" b="1" dirty="0" smtClean="0"/>
              <a:t>3</a:t>
            </a:r>
            <a:r>
              <a:rPr lang="zh-CN" altLang="en-US" sz="3600" b="1" dirty="0" smtClean="0"/>
              <a:t>、年轻有为、热心侍奉</a:t>
            </a:r>
            <a:r>
              <a:rPr lang="en-US" altLang="zh-CN" sz="3600" b="1" dirty="0" smtClean="0"/>
              <a:t>/Young, Promising, and Zealous in Service</a:t>
            </a:r>
            <a:br>
              <a:rPr lang="en-US" altLang="zh-CN" sz="3600" b="1" dirty="0" smtClean="0"/>
            </a:br>
            <a:r>
              <a:rPr lang="en-US" altLang="zh-CN" sz="1800" b="1" dirty="0" smtClean="0"/>
              <a:t/>
            </a:r>
            <a:br>
              <a:rPr lang="en-US" altLang="zh-CN" sz="1800" b="1" dirty="0" smtClean="0"/>
            </a:br>
            <a:r>
              <a:rPr lang="en-US" altLang="zh-CN" sz="3600" b="1" dirty="0" smtClean="0"/>
              <a:t>	</a:t>
            </a:r>
            <a:r>
              <a:rPr lang="zh-CN" altLang="en-US" sz="3600" b="1" dirty="0" smtClean="0"/>
              <a:t>“</a:t>
            </a:r>
            <a:r>
              <a:rPr lang="en-US" altLang="zh-CN" sz="3600" b="1" dirty="0" smtClean="0"/>
              <a:t>……</a:t>
            </a:r>
            <a:r>
              <a:rPr lang="zh-CN" altLang="en-US" sz="3600" b="1" dirty="0" smtClean="0">
                <a:solidFill>
                  <a:srgbClr val="0070C0"/>
                </a:solidFill>
                <a:latin typeface="汉仪中楷简" panose="02010604000101010101" pitchFamily="2" charset="-122"/>
                <a:ea typeface="汉仪中楷简" panose="02010604000101010101" pitchFamily="2" charset="-122"/>
                <a:cs typeface="Arial"/>
                <a:sym typeface="Arial"/>
              </a:rPr>
              <a:t>热心事奉神</a:t>
            </a:r>
            <a:r>
              <a:rPr lang="zh-CN" altLang="en-US" sz="3600" b="1" dirty="0" smtClean="0">
                <a:latin typeface="汉仪中楷简" panose="02010604000101010101" pitchFamily="2" charset="-122"/>
                <a:ea typeface="汉仪中楷简" panose="02010604000101010101" pitchFamily="2" charset="-122"/>
                <a:cs typeface="Arial"/>
                <a:sym typeface="Arial"/>
              </a:rPr>
              <a:t>，象你们众人今日一样。</a:t>
            </a:r>
            <a:r>
              <a:rPr lang="en-US" altLang="zh-CN" sz="3600" b="1" dirty="0" smtClean="0">
                <a:latin typeface="汉仪中楷简" panose="02010604000101010101" pitchFamily="2" charset="-122"/>
                <a:ea typeface="汉仪中楷简" panose="02010604000101010101" pitchFamily="2" charset="-122"/>
                <a:cs typeface="Arial"/>
                <a:sym typeface="Arial"/>
              </a:rPr>
              <a:t>4</a:t>
            </a:r>
            <a:r>
              <a:rPr lang="zh-CN" altLang="en-US" sz="3600" b="1" dirty="0" smtClean="0">
                <a:solidFill>
                  <a:srgbClr val="0070C0"/>
                </a:solidFill>
                <a:latin typeface="汉仪中楷简" panose="02010604000101010101" pitchFamily="2" charset="-122"/>
                <a:ea typeface="汉仪中楷简" panose="02010604000101010101" pitchFamily="2" charset="-122"/>
                <a:cs typeface="Arial"/>
                <a:sym typeface="Arial"/>
              </a:rPr>
              <a:t>我也曾逼迫奉这道的人，直到死地</a:t>
            </a:r>
            <a:r>
              <a:rPr lang="zh-CN" altLang="en-US" sz="3600" b="1" dirty="0" smtClean="0">
                <a:latin typeface="汉仪中楷简" panose="02010604000101010101" pitchFamily="2" charset="-122"/>
                <a:ea typeface="汉仪中楷简" panose="02010604000101010101" pitchFamily="2" charset="-122"/>
                <a:cs typeface="Arial"/>
                <a:sym typeface="Arial"/>
              </a:rPr>
              <a:t>，无论男女都锁拿下监。</a:t>
            </a:r>
            <a:r>
              <a:rPr lang="zh-CN" altLang="en-US" sz="3600" b="1" dirty="0" smtClean="0"/>
              <a:t>”</a:t>
            </a:r>
            <a:r>
              <a:rPr lang="en-US" altLang="zh-CN" sz="3200" b="1" dirty="0" smtClean="0">
                <a:latin typeface="汉仪中楷简" panose="02010604000101010101" pitchFamily="2" charset="-122"/>
                <a:ea typeface="汉仪中楷简" panose="02010604000101010101" pitchFamily="2" charset="-122"/>
                <a:cs typeface="Arial"/>
                <a:sym typeface="Arial"/>
              </a:rPr>
              <a:t>I was just as zealous for God as any of you are </a:t>
            </a:r>
            <a:r>
              <a:rPr lang="en-US" altLang="zh-CN" sz="3200" b="1" dirty="0" err="1" smtClean="0">
                <a:latin typeface="汉仪中楷简" panose="02010604000101010101" pitchFamily="2" charset="-122"/>
                <a:ea typeface="汉仪中楷简" panose="02010604000101010101" pitchFamily="2" charset="-122"/>
                <a:cs typeface="Arial"/>
                <a:sym typeface="Arial"/>
              </a:rPr>
              <a:t>today.I</a:t>
            </a:r>
            <a:r>
              <a:rPr lang="en-US" altLang="zh-CN" sz="3200" b="1" dirty="0" smtClean="0">
                <a:latin typeface="汉仪中楷简" panose="02010604000101010101" pitchFamily="2" charset="-122"/>
                <a:ea typeface="汉仪中楷简" panose="02010604000101010101" pitchFamily="2" charset="-122"/>
                <a:cs typeface="Arial"/>
                <a:sym typeface="Arial"/>
              </a:rPr>
              <a:t> persecuted the followers of this Way to their death, arresting both men and women and throwing them into prison.</a:t>
            </a:r>
            <a:endParaRPr sz="3200" b="1" dirty="0">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4944035"/>
          </a:xfrm>
          <a:prstGeom prst="rect">
            <a:avLst/>
          </a:prstGeom>
          <a:noFill/>
          <a:ln>
            <a:noFill/>
          </a:ln>
        </p:spPr>
        <p:txBody>
          <a:bodyPr spcFirstLastPara="1" wrap="square" lIns="91425" tIns="45700" rIns="91425" bIns="45700" anchor="ctr" anchorCtr="0">
            <a:noAutofit/>
          </a:bodyPr>
          <a:lstStyle/>
          <a:p>
            <a:pPr algn="l"/>
            <a:r>
              <a:rPr lang="zh-CN" altLang="en-US" sz="3600" b="1" dirty="0" smtClean="0"/>
              <a:t>二、保罗人生的转择 </a:t>
            </a:r>
            <a:r>
              <a:rPr lang="en-US" altLang="zh-CN" sz="3600" b="1" dirty="0" smtClean="0"/>
              <a:t>——</a:t>
            </a:r>
            <a:r>
              <a:rPr lang="zh-CN" altLang="en-US" sz="3600" b="1" dirty="0" smtClean="0"/>
              <a:t>蒙受主恩     </a:t>
            </a:r>
            <a:r>
              <a:rPr lang="en-US" altLang="zh-CN" sz="3600" b="1" dirty="0" smtClean="0"/>
              <a:t>5-8</a:t>
            </a:r>
            <a:r>
              <a:rPr lang="zh-CN" altLang="en-US" sz="3600" b="1" dirty="0" smtClean="0"/>
              <a:t>节</a:t>
            </a:r>
            <a:r>
              <a:rPr lang="en-US" altLang="zh-CN" sz="3600" b="1" dirty="0" smtClean="0"/>
              <a:t/>
            </a:r>
            <a:br>
              <a:rPr lang="en-US" altLang="zh-CN" sz="3600" b="1" dirty="0" smtClean="0"/>
            </a:br>
            <a:r>
              <a:rPr lang="en-US" altLang="zh-CN" sz="3200" b="1" dirty="0" smtClean="0"/>
              <a:t>II.  Paul’s Turning Point---Receiving the Lord’s Grace </a:t>
            </a:r>
            <a:r>
              <a:rPr lang="en-US" altLang="zh-CN" sz="3600" b="1" dirty="0" smtClean="0"/>
              <a:t/>
            </a:r>
            <a:br>
              <a:rPr lang="en-US" altLang="zh-CN" sz="3600" b="1" dirty="0" smtClean="0"/>
            </a:br>
            <a:r>
              <a:rPr lang="zh-CN" altLang="en-US" sz="1600" b="1" dirty="0" smtClean="0"/>
              <a:t/>
            </a:r>
            <a:br>
              <a:rPr lang="zh-CN" altLang="en-US" sz="1600" b="1" dirty="0" smtClean="0"/>
            </a:br>
            <a:r>
              <a:rPr lang="zh-CN" altLang="en-US" sz="3600" b="1" dirty="0" smtClean="0"/>
              <a:t>      </a:t>
            </a:r>
            <a:r>
              <a:rPr lang="en-US" sz="3400" b="1" dirty="0" smtClean="0"/>
              <a:t>5</a:t>
            </a:r>
            <a:r>
              <a:rPr lang="en-US" altLang="zh-CN" sz="3400" b="1" dirty="0" smtClean="0"/>
              <a:t>……</a:t>
            </a:r>
            <a:r>
              <a:rPr lang="zh-CN" altLang="en-US" sz="3400" b="1" dirty="0" smtClean="0"/>
              <a:t>我又领了他们达与弟兄的书信，往大马色去，要把在那里奉这道的人锁拿，带到耶路撒冷受刑。</a:t>
            </a:r>
            <a:r>
              <a:rPr lang="en-US" sz="3400" b="1" dirty="0" smtClean="0"/>
              <a:t>6</a:t>
            </a:r>
            <a:r>
              <a:rPr lang="zh-CN" altLang="en-US" sz="3400" b="1" dirty="0" smtClean="0"/>
              <a:t>我将到大马色，正走的时候，约在晌午，忽然从天上发大光，四面照着我。</a:t>
            </a:r>
            <a:r>
              <a:rPr lang="en-US" sz="3400" b="1" dirty="0" smtClean="0"/>
              <a:t>7</a:t>
            </a:r>
            <a:r>
              <a:rPr lang="zh-CN" altLang="en-US" sz="3400" b="1" dirty="0" smtClean="0"/>
              <a:t>我就仆倒在地，听见有声音对我说，扫罗，扫罗，你为什么逼迫我。</a:t>
            </a:r>
            <a:r>
              <a:rPr lang="en-US" sz="3400" b="1" dirty="0" smtClean="0"/>
              <a:t>8</a:t>
            </a:r>
            <a:r>
              <a:rPr lang="zh-CN" altLang="en-US" sz="3400" b="1" dirty="0" smtClean="0"/>
              <a:t>我回答说，主阿，你是谁？他说，我就是你所逼迫的拿撒勒人耶稣。</a:t>
            </a:r>
            <a:endParaRPr lang="zh-CN" altLang="en-US" sz="3400" b="1" dirty="0"/>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4944035"/>
          </a:xfrm>
          <a:prstGeom prst="rect">
            <a:avLst/>
          </a:prstGeom>
          <a:noFill/>
          <a:ln>
            <a:noFill/>
          </a:ln>
        </p:spPr>
        <p:txBody>
          <a:bodyPr spcFirstLastPara="1" wrap="square" lIns="91425" tIns="45700" rIns="91425" bIns="45700" anchor="ctr" anchorCtr="0">
            <a:noAutofit/>
          </a:bodyPr>
          <a:lstStyle/>
          <a:p>
            <a:pPr algn="l"/>
            <a:r>
              <a:rPr lang="en-US" altLang="zh-CN" sz="3300" b="1" dirty="0" smtClean="0"/>
              <a:t>5...I even obtained letters from them to their associates in Damascus, and went there to bring these people as prisoners to Jerusalem to be punished.6‘About noon as I came near Damascus, suddenly a bright light from heaven flashed around me. 7I fell to the ground and heard a voice say to me, “Saul! Saul! Why do you persecute me?”8‘“Who are you, Lord?” I </a:t>
            </a:r>
            <a:r>
              <a:rPr lang="en-US" altLang="zh-CN" sz="3300" b="1" dirty="0" err="1" smtClean="0"/>
              <a:t>asked.‘“I</a:t>
            </a:r>
            <a:r>
              <a:rPr lang="en-US" altLang="zh-CN" sz="3300" b="1" dirty="0" smtClean="0"/>
              <a:t> am Jesus of Nazareth, whom you are persecuting,” he replied. </a:t>
            </a:r>
            <a:endParaRPr lang="zh-CN" altLang="en-US" sz="3300" b="1" dirty="0"/>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27978</TotalTime>
  <Words>349</Words>
  <Application>Microsoft Office PowerPoint</Application>
  <PresentationFormat>On-screen Show (16:9)</PresentationFormat>
  <Paragraphs>33</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活出蒙福与祝福的人生 Living a life of Blessing and Being a Blessing 徒/Act.22：1-11</vt:lpstr>
      <vt:lpstr>祈祷/Prayer</vt:lpstr>
      <vt:lpstr>一、保罗的背景——热心却无知 3-4节 I.Paul’s Background---Zealous but Ignorant      3保罗说，我原是犹太人，生在基利家的大数，长在这城里，在迦玛列门下，按着我们祖宗严紧的律法受教，热心事奉神，象你们众人今日一样。     3‘I am a Jew, born in Tarsus of Cilicia, but brought up in this city. I studied under Gamaliel and was thoroughly trained in the law of our ancestors. I was just as zealous for God as any of you are today. </vt:lpstr>
      <vt:lpstr>4我也曾逼迫奉这道的人，直到死地，无论男女都锁拿下监。   4I persecuted the followers of this Way to their death, arresting both men and women and throwing them into prison, </vt:lpstr>
      <vt:lpstr>1、我原是犹太人 /I am a Jew      A、 被拣选的子民/ God’s Chosen People     B、 拥有律法与应许/Possessors of the Law              and the Promises     C 、圣洁子民身份/A Holy People with a               distinct Identity</vt:lpstr>
      <vt:lpstr>2、生在大数、长在耶路撒冷/Born in Tarsus, Brought Up in Jerusalem   “生在基利家的大数，长在这城里，在迦玛列门下，按着我们祖宗严紧的律法受教。”… born in Tarsus of Cilicia, but brought up in this city. I studied under Gamaliel and was thoroughly trained in the law of our ancestors.</vt:lpstr>
      <vt:lpstr>3、年轻有为、热心侍奉/Young, Promising, and Zealous in Service   “……热心事奉神，象你们众人今日一样。4我也曾逼迫奉这道的人，直到死地，无论男女都锁拿下监。”I was just as zealous for God as any of you are today.I persecuted the followers of this Way to their death, arresting both men and women and throwing them into prison.</vt:lpstr>
      <vt:lpstr>二、保罗人生的转择 ——蒙受主恩     5-8节 II.  Paul’s Turning Point---Receiving the Lord’s Grace         5……我又领了他们达与弟兄的书信，往大马色去，要把在那里奉这道的人锁拿，带到耶路撒冷受刑。6我将到大马色，正走的时候，约在晌午，忽然从天上发大光，四面照着我。7我就仆倒在地，听见有声音对我说，扫罗，扫罗，你为什么逼迫我。8我回答说，主阿，你是谁？他说，我就是你所逼迫的拿撒勒人耶稣。</vt:lpstr>
      <vt:lpstr>5...I even obtained letters from them to their associates in Damascus, and went there to bring these people as prisoners to Jerusalem to be punished.6‘About noon as I came near Damascus, suddenly a bright light from heaven flashed around me. 7I fell to the ground and heard a voice say to me, “Saul! Saul! Why do you persecute me?”8‘“Who are you, Lord?” I asked.‘“I am Jesus of Nazareth, whom you are persecuting,” he replied. </vt:lpstr>
      <vt:lpstr>从耶路撒冷到大马士革的距离大约240–250公里。若是步行：可能需要 8–10天。骑马：可能需要5–6天        The distance from Jerusalem to Damascus is approximately 240–250 kilometers.       On foot: it would likely take 8–10 days.  By horse: it would take about 5–6 days.</vt:lpstr>
      <vt:lpstr>……“扫罗，扫罗，你为什么逼迫我。”8我回答说，主阿，你是谁？他说，我就是你所逼迫的拿撒勒人耶稣。 Saul! Saul! Why do you persecute me?”8‘“Who are you, Lord?” I asked ‘“I am Jesus of Nazareth, whom you are persecuting,”</vt:lpstr>
      <vt:lpstr> 基督耶稣降世，为要拯救罪人……在罪人中我是个罪魁。然而我蒙了怜悯。        Christ Jesus came into the world to save sinners---Of whom I am the Worst. But I was shown mercy.”                                     ——提前/1 Tim.1:15-16</vt:lpstr>
      <vt:lpstr>三、保罗的回应——活出使命  10-11节 III. Paul’s Response---Living out His Mission       10 主阿，我当作什么。主说，起来，进大马色去，在那里要将所派你作的一切事，告诉你。 10‘“What shall I do, Lord?” I asked. ‘“Get up,” the Lord said, “and go into Damascus. There you will be told all that you have been assigned to do.” </vt:lpstr>
      <vt:lpstr>1、叙利亚的安提阿/Antioch  in Syria    2、塞浦路斯岛/Cyprus 3、别加/Perga   4、彼希底的安提阿/Antioch in           Pisidia 5、以哥念/Iconium  6、路司德/Lystra 7、特庇/Derbe</vt:lpstr>
      <vt:lpstr> 我想神把我们使徒明明列在末后，好像定死罪的囚犯。因为我们成了一台戏，给世人和天使观看。9For it seems to me that God has put us apostles on display at the end of the procession, like those condemned to die in the arena. We have been made a spectacle to the whole universe, to angels as well as to human beings.                                    ——林前/1 Cro.4：9节</vt:lpstr>
      <vt:lpstr>1、一个不以福音为耻的人 1, A Person Who is Not Ashamed of the Gospel      罗/Rom.1:16 我不以福音为耻，这福音本是神的大能，要救一切相信的。For I am not ashamed of the gospel, because it is the power of God that brings salvation to everyone who believes: first to the Jew, then to the Gentile.</vt:lpstr>
      <vt:lpstr>2、一个欠福音债的人： 2, A person Indebted to the Gospel        罗/Rom. 1：14无论是希利尼人，化外人，聪明人，愚拙人，我都欠他们的债。15所以情愿尽我的力量，将福音也传给你们在罗马的人。14I am a debtor both to Greeks and non-Greeks, both to the wise and the foolish. 15That is why I am so eager to preach the gospel also to you who are in Rome.</vt:lpstr>
      <vt:lpstr>3、一个为着福音不以性命为念的人 3, A Person Who Counts Not His Life for the Gospel           徒/Act 20:24 我却不以性命为念，也不看为宝贵，只要行完我的路程，成就我从主耶稣所领受的职事，证明神恩惠的福音。However, I consider my life worth nothing to me; my only aim is to finish the race and complete the task the Lord Jesus has given me – the task of testifying to the good news of God’s grace.</vt:lpstr>
      <vt:lpstr>总结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dc:creator>peter tian</dc:creator>
  <cp:lastModifiedBy>peter tian</cp:lastModifiedBy>
  <cp:revision>1517</cp:revision>
  <dcterms:modified xsi:type="dcterms:W3CDTF">2025-10-04T17:48:13Z</dcterms:modified>
</cp:coreProperties>
</file>