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888" r:id="rId2"/>
    <p:sldId id="1009" r:id="rId3"/>
    <p:sldId id="1016" r:id="rId4"/>
    <p:sldId id="1017" r:id="rId5"/>
    <p:sldId id="1018" r:id="rId6"/>
    <p:sldId id="1037" r:id="rId7"/>
    <p:sldId id="1022" r:id="rId8"/>
    <p:sldId id="1023" r:id="rId9"/>
    <p:sldId id="1024" r:id="rId10"/>
    <p:sldId id="1025" r:id="rId11"/>
    <p:sldId id="1026" r:id="rId12"/>
    <p:sldId id="1027" r:id="rId13"/>
    <p:sldId id="1028" r:id="rId14"/>
    <p:sldId id="1029" r:id="rId15"/>
    <p:sldId id="1030" r:id="rId16"/>
    <p:sldId id="1031" r:id="rId17"/>
    <p:sldId id="1032" r:id="rId18"/>
    <p:sldId id="1033" r:id="rId19"/>
    <p:sldId id="1034" r:id="rId20"/>
    <p:sldId id="1035" r:id="rId21"/>
    <p:sldId id="1036" r:id="rId22"/>
    <p:sldId id="1012" r:id="rId23"/>
  </p:sldIdLst>
  <p:sldSz cx="9144000" cy="5143500" type="screen16x9"/>
  <p:notesSz cx="7315200" cy="96012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66"/>
    <a:srgbClr val="FF0000"/>
    <a:srgbClr val="EAEBB7"/>
    <a:srgbClr val="C9CC44"/>
    <a:srgbClr val="AEB092"/>
    <a:srgbClr val="AAB6A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4" autoAdjust="0"/>
    <p:restoredTop sz="94526" autoAdjust="0"/>
  </p:normalViewPr>
  <p:slideViewPr>
    <p:cSldViewPr>
      <p:cViewPr varScale="1">
        <p:scale>
          <a:sx n="84" d="100"/>
          <a:sy n="84" d="100"/>
        </p:scale>
        <p:origin x="-978" y="-7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9510A215-44AC-48DA-AF86-EC2F785F13D6}" type="datetimeFigureOut">
              <a:rPr lang="en-US" smtClean="0"/>
              <a:pPr/>
              <a:t>5/31/2025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85D5665-A5AE-45BB-8848-AA424DA21428}" type="slidenum">
              <a:rPr lang="en-US" smtClean="0"/>
              <a:pPr/>
              <a:t>‹#›</a:t>
            </a:fld>
            <a:endParaRPr lang="en-US"/>
          </a:p>
        </p:txBody>
      </p:sp>
    </p:spTree>
    <p:extLst>
      <p:ext uri="{BB962C8B-B14F-4D97-AF65-F5344CB8AC3E}">
        <p14:creationId xmlns="" xmlns:p14="http://schemas.microsoft.com/office/powerpoint/2010/main" val="3049591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E85D5665-A5AE-45BB-8848-AA424DA21428}"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4:notes"/>
          <p:cNvSpPr txBox="1">
            <a:spLocks noGrp="1"/>
          </p:cNvSpPr>
          <p:nvPr>
            <p:ph type="body" idx="1"/>
          </p:nvPr>
        </p:nvSpPr>
        <p:spPr>
          <a:xfrm>
            <a:off x="731520" y="4620577"/>
            <a:ext cx="5852160" cy="3780473"/>
          </a:xfrm>
          <a:prstGeom prst="rect">
            <a:avLst/>
          </a:prstGeom>
          <a:noFill/>
          <a:ln>
            <a:noFill/>
          </a:ln>
        </p:spPr>
        <p:txBody>
          <a:bodyPr spcFirstLastPara="1" wrap="square" lIns="96645" tIns="48309" rIns="96645" bIns="48309" anchor="t" anchorCtr="0">
            <a:noAutofit/>
          </a:bodyPr>
          <a:lstStyle/>
          <a:p>
            <a:pPr>
              <a:buSzPts val="1400"/>
            </a:pPr>
            <a:endParaRPr/>
          </a:p>
        </p:txBody>
      </p:sp>
      <p:sp>
        <p:nvSpPr>
          <p:cNvPr id="133" name="Google Shape;133;p14:notes"/>
          <p:cNvSpPr>
            <a:spLocks noGrp="1" noRot="1" noChangeAspect="1"/>
          </p:cNvSpPr>
          <p:nvPr>
            <p:ph type="sldImg" idx="2"/>
          </p:nvPr>
        </p:nvSpPr>
        <p:spPr>
          <a:xfrm>
            <a:off x="777875" y="1200150"/>
            <a:ext cx="5759450"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D73D9D37-59B6-4FD4-B62C-EA5223FD416D}" type="datetimeFigureOut">
              <a:rPr lang="zh-CN" altLang="en-US"/>
              <a:pPr>
                <a:defRPr/>
              </a:pPr>
              <a:t>2025/5/31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8609F6C-3832-4A94-9C78-A09827F5503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5A349838-A36D-4165-A395-840B24B390A6}" type="datetimeFigureOut">
              <a:rPr lang="zh-CN" altLang="en-US"/>
              <a:pPr>
                <a:defRPr/>
              </a:pPr>
              <a:t>2025/5/31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73E6CA8-7327-434E-99BD-8578615981D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A1029E5-0BC8-4359-9890-8277E61C6893}" type="datetimeFigureOut">
              <a:rPr lang="zh-CN" altLang="en-US"/>
              <a:pPr>
                <a:defRPr/>
              </a:pPr>
              <a:t>2025/5/31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6B9E28C-3C3A-49E1-9025-02BEA7888746}"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C3CC31A-9154-43B9-AC08-B2E1B37570E0}" type="datetimeFigureOut">
              <a:rPr lang="zh-CN" altLang="en-US"/>
              <a:pPr>
                <a:defRPr/>
              </a:pPr>
              <a:t>2025/5/31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9F81B23-17D3-48A0-9A34-43C89BFDCDE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D9C003D-1630-4417-9F76-668A9E0FFDC5}" type="datetimeFigureOut">
              <a:rPr lang="zh-CN" altLang="en-US"/>
              <a:pPr>
                <a:defRPr/>
              </a:pPr>
              <a:t>2025/5/31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750CCD0-35AC-49FD-98B8-8BED130348F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F8688E6E-A14D-4A90-B2B4-E9F41E1F8165}" type="datetimeFigureOut">
              <a:rPr lang="zh-CN" altLang="en-US"/>
              <a:pPr>
                <a:defRPr/>
              </a:pPr>
              <a:t>2025/5/31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73F350B-92BC-41F2-A4FE-565A1044C20D}"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6ED06C53-A131-498A-A525-37077DBA0095}" type="datetimeFigureOut">
              <a:rPr lang="zh-CN" altLang="en-US"/>
              <a:pPr>
                <a:defRPr/>
              </a:pPr>
              <a:t>2025/5/31</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887A055-C9CE-4D91-9D43-D408D8ECF7F4}"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3920E5D7-D573-4729-A6A0-6031E4F961CC}" type="datetimeFigureOut">
              <a:rPr lang="zh-CN" altLang="en-US"/>
              <a:pPr>
                <a:defRPr/>
              </a:pPr>
              <a:t>2025/5/31</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4C5777D0-42B9-4AEE-ADE2-0004775D976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BE42271-1D37-45F0-82D7-82D18C5C5122}" type="datetimeFigureOut">
              <a:rPr lang="zh-CN" altLang="en-US"/>
              <a:pPr>
                <a:defRPr/>
              </a:pPr>
              <a:t>2025/5/31</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2C681EDB-8CE2-40C9-AB82-6EA86292D4F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79C8085-0888-43B1-9E2E-D6E727554759}" type="datetimeFigureOut">
              <a:rPr lang="zh-CN" altLang="en-US"/>
              <a:pPr>
                <a:defRPr/>
              </a:pPr>
              <a:t>2025/5/31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EC95EFB-B999-418C-A689-C35398BA7EB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AC6C5665-1B5B-4687-9E2E-C0A1946DE657}" type="datetimeFigureOut">
              <a:rPr lang="zh-CN" altLang="en-US"/>
              <a:pPr>
                <a:defRPr/>
              </a:pPr>
              <a:t>2025/5/31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6D6D2DC-6CF7-40E1-B2C3-9049AEEFDCE6}"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06C1C240-9017-4C45-A094-DD8E498073CB}" type="datetimeFigureOut">
              <a:rPr lang="zh-CN" altLang="en-US"/>
              <a:pPr>
                <a:defRPr/>
              </a:pPr>
              <a:t>2025/5/31</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7EEFD9F-D935-4FC2-AC09-44F040414EE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3"/>
          <p:cNvSpPr>
            <a:spLocks noGrp="1"/>
          </p:cNvSpPr>
          <p:nvPr>
            <p:ph type="title"/>
          </p:nvPr>
        </p:nvSpPr>
        <p:spPr>
          <a:xfrm>
            <a:off x="0" y="0"/>
            <a:ext cx="9144000" cy="1504950"/>
          </a:xfrm>
        </p:spPr>
        <p:txBody>
          <a:bodyPr/>
          <a:lstStyle/>
          <a:p>
            <a:r>
              <a:rPr lang="zh-CN" altLang="en-US" sz="3600" b="1" dirty="0" smtClean="0"/>
              <a:t>渴慕真道，活出新生命</a:t>
            </a:r>
            <a:r>
              <a:rPr lang="en-US" altLang="zh-CN" sz="3600" b="1" dirty="0" smtClean="0"/>
              <a:t/>
            </a:r>
            <a:br>
              <a:rPr lang="en-US" altLang="zh-CN" sz="3600" b="1" dirty="0" smtClean="0"/>
            </a:br>
            <a:r>
              <a:rPr lang="en-US" altLang="zh-CN" sz="2800" b="1" dirty="0" smtClean="0"/>
              <a:t>Longing for the True Way, Living Out a New Life</a:t>
            </a:r>
            <a:r>
              <a:rPr lang="zh-CN" altLang="en-US" sz="2800" b="1" dirty="0" smtClean="0"/>
              <a:t/>
            </a:r>
            <a:br>
              <a:rPr lang="zh-CN" altLang="en-US" sz="2800" b="1" dirty="0" smtClean="0"/>
            </a:br>
            <a:r>
              <a:rPr lang="zh-CN" altLang="en-US" sz="2800" b="1" dirty="0" smtClean="0"/>
              <a:t>彼前</a:t>
            </a:r>
            <a:r>
              <a:rPr lang="en-US" altLang="zh-CN" sz="2800" b="1" dirty="0" smtClean="0"/>
              <a:t>/1 Peter </a:t>
            </a:r>
            <a:r>
              <a:rPr lang="en-US" sz="2800" b="1" dirty="0" smtClean="0"/>
              <a:t>1</a:t>
            </a:r>
            <a:r>
              <a:rPr lang="zh-CN" altLang="en-US" sz="2800" b="1" dirty="0" smtClean="0"/>
              <a:t>：</a:t>
            </a:r>
            <a:r>
              <a:rPr lang="en-US" sz="2800" b="1" dirty="0" smtClean="0"/>
              <a:t>22-2</a:t>
            </a:r>
            <a:r>
              <a:rPr lang="zh-CN" altLang="en-US" sz="2800" b="1" dirty="0" smtClean="0"/>
              <a:t>：</a:t>
            </a:r>
            <a:r>
              <a:rPr lang="en-US" sz="2800" b="1" dirty="0" smtClean="0"/>
              <a:t>3</a:t>
            </a:r>
            <a:endParaRPr lang="zh-CN" altLang="en-US" sz="2800" b="1" dirty="0"/>
          </a:p>
        </p:txBody>
      </p:sp>
      <p:pic>
        <p:nvPicPr>
          <p:cNvPr id="1026" name="Picture 2" descr="C:\Users\Peter Tian\Desktop\讲章预备\197.jpg!list1x (1).v2"/>
          <p:cNvPicPr>
            <a:picLocks noChangeAspect="1" noChangeArrowheads="1"/>
          </p:cNvPicPr>
          <p:nvPr/>
        </p:nvPicPr>
        <p:blipFill>
          <a:blip r:embed="rId2"/>
          <a:srcRect/>
          <a:stretch>
            <a:fillRect/>
          </a:stretch>
        </p:blipFill>
        <p:spPr bwMode="auto">
          <a:xfrm>
            <a:off x="0" y="1581150"/>
            <a:ext cx="9144000" cy="35623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2800" b="1" dirty="0" smtClean="0">
                <a:solidFill>
                  <a:srgbClr val="0070C0"/>
                </a:solidFill>
              </a:rPr>
              <a:t>表现形式：</a:t>
            </a:r>
            <a:r>
              <a:rPr lang="zh-CN" altLang="en-US" sz="2400" b="1" dirty="0" smtClean="0"/>
              <a:t>暗地里陷害别人、搬弄是非。心中希望别人遭报应或出事。冷暴力、不理人、用沉默惩罚人。用尖酸刻薄的话刺伤人。</a:t>
            </a:r>
            <a:r>
              <a:rPr lang="zh-CN" altLang="en-US" sz="2800" b="1" dirty="0" smtClean="0"/>
              <a:t/>
            </a:r>
            <a:br>
              <a:rPr lang="zh-CN" altLang="en-US" sz="2800" b="1" dirty="0" smtClean="0"/>
            </a:br>
            <a:r>
              <a:rPr lang="en-US" sz="2600" b="1" dirty="0" smtClean="0"/>
              <a:t>Manifestations</a:t>
            </a:r>
            <a:r>
              <a:rPr lang="en-US" sz="2600" b="1" dirty="0" smtClean="0"/>
              <a:t>:</a:t>
            </a:r>
            <a:r>
              <a:rPr lang="en-US" sz="2600" dirty="0" smtClean="0"/>
              <a:t> Secretly plotting against others, stirring up trouble and gossip. Wishing misfortune or retribution upon others in your heart. Using emotional coldness, ignoring people, or punishing them with silence. Wounding others with sharp and sarcastic words.</a:t>
            </a:r>
            <a:br>
              <a:rPr lang="en-US" sz="2600" dirty="0" smtClean="0"/>
            </a:br>
            <a:r>
              <a:rPr lang="zh-CN" altLang="en-US" sz="2800" b="1" dirty="0" smtClean="0">
                <a:solidFill>
                  <a:srgbClr val="0070C0"/>
                </a:solidFill>
              </a:rPr>
              <a:t>属灵反省：</a:t>
            </a:r>
            <a:r>
              <a:rPr lang="zh-CN" altLang="en-US" sz="2400" b="1" dirty="0" smtClean="0"/>
              <a:t>我的心中是否曾希望某人“得报应”？是否对一些人怀有仇恨多年未放下？是否表面和气，内心却咒诅他人？ </a:t>
            </a:r>
            <a:r>
              <a:rPr lang="en-US" altLang="zh-CN" sz="2400" b="1" dirty="0" smtClean="0"/>
              <a:t/>
            </a:r>
            <a:br>
              <a:rPr lang="en-US" altLang="zh-CN" sz="2400" b="1" dirty="0" smtClean="0"/>
            </a:br>
            <a:r>
              <a:rPr lang="en-US" sz="2600" b="1" dirty="0" smtClean="0"/>
              <a:t>Spiritual </a:t>
            </a:r>
            <a:r>
              <a:rPr lang="en-US" sz="2600" b="1" dirty="0" smtClean="0"/>
              <a:t>Reflection:</a:t>
            </a:r>
            <a:r>
              <a:rPr lang="en-US" sz="2600" dirty="0" smtClean="0"/>
              <a:t> Have I ever wished for someone to "get what they deserve"? Do I harbor long-standing hatred toward certain people that I haven’t let go of? Am I outwardly kind, yet inwardly cursing others?</a:t>
            </a:r>
            <a:endParaRPr lang="en-US" sz="2600"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3200" b="1" dirty="0" smtClean="0">
                <a:solidFill>
                  <a:srgbClr val="0070C0"/>
                </a:solidFill>
              </a:rPr>
              <a:t>B</a:t>
            </a:r>
            <a:r>
              <a:rPr lang="zh-CN" altLang="en-US" sz="3200" b="1" dirty="0" smtClean="0">
                <a:solidFill>
                  <a:srgbClr val="0070C0"/>
                </a:solidFill>
              </a:rPr>
              <a:t>、诡诈</a:t>
            </a:r>
            <a:r>
              <a:rPr lang="en-US" sz="3200" b="1" dirty="0" smtClean="0">
                <a:solidFill>
                  <a:srgbClr val="0070C0"/>
                </a:solidFill>
              </a:rPr>
              <a:t>Deceit</a:t>
            </a:r>
            <a:r>
              <a:rPr lang="zh-CN" altLang="en-US" sz="3200" b="1" dirty="0" smtClean="0">
                <a:solidFill>
                  <a:srgbClr val="0070C0"/>
                </a:solidFill>
              </a:rPr>
              <a:t>：</a:t>
            </a:r>
            <a:r>
              <a:rPr lang="zh-CN" altLang="en-US" sz="3200" b="1" dirty="0" smtClean="0"/>
              <a:t>是不诚实、掩饰、说谎、扭曲事实，以获取个人利益的行为。这种罪常隐藏在言语或动机中，看似聪明，其实是属肉体</a:t>
            </a:r>
            <a:r>
              <a:rPr lang="zh-CN" altLang="en-US" sz="3200" b="1" dirty="0" smtClean="0"/>
              <a:t>的欲望。</a:t>
            </a:r>
            <a:r>
              <a:rPr lang="zh-CN" altLang="en-US" sz="1800" b="1" dirty="0" smtClean="0"/>
              <a:t/>
            </a:r>
            <a:br>
              <a:rPr lang="zh-CN" altLang="en-US" sz="1800" b="1" dirty="0" smtClean="0"/>
            </a:br>
            <a:r>
              <a:rPr lang="en-US" sz="2800" b="1" dirty="0" smtClean="0"/>
              <a:t> B. Deceit: </a:t>
            </a:r>
            <a:r>
              <a:rPr lang="en-US" sz="2800" dirty="0" smtClean="0"/>
              <a:t>Deceit is the act of being dishonest—concealing, lying, or distorting the truth—for personal gain. This sin often hides within one’s words or motives. It may appear clever, but it is ultimately a fleshly tactic</a:t>
            </a:r>
            <a:r>
              <a:rPr lang="en-US" sz="2800" dirty="0" smtClean="0"/>
              <a:t>.</a:t>
            </a:r>
            <a:br>
              <a:rPr lang="en-US" sz="2800" dirty="0" smtClean="0"/>
            </a:br>
            <a:r>
              <a:rPr lang="en-US" sz="1800" dirty="0" smtClean="0"/>
              <a:t/>
            </a:r>
            <a:br>
              <a:rPr lang="en-US" sz="1800" dirty="0" smtClean="0"/>
            </a:br>
            <a:r>
              <a:rPr lang="zh-CN" altLang="en-US" sz="3200" b="1" dirty="0" smtClean="0">
                <a:solidFill>
                  <a:srgbClr val="0070C0"/>
                </a:solidFill>
              </a:rPr>
              <a:t>表现</a:t>
            </a:r>
            <a:r>
              <a:rPr lang="zh-CN" altLang="en-US" sz="3200" b="1" dirty="0" smtClean="0">
                <a:solidFill>
                  <a:srgbClr val="0070C0"/>
                </a:solidFill>
              </a:rPr>
              <a:t>形式：</a:t>
            </a:r>
            <a:r>
              <a:rPr lang="zh-CN" altLang="en-US" sz="3200" b="1" dirty="0" smtClean="0"/>
              <a:t>撒谎、不说全部的真相。表面客气，心里却另有图谋。隐瞒错误、不愿承担责任。利用人际关系谋取好处</a:t>
            </a:r>
            <a:r>
              <a:rPr lang="zh-CN" altLang="en-US" sz="3200" b="1" dirty="0" smtClean="0"/>
              <a:t>。</a:t>
            </a:r>
            <a:endParaRPr lang="zh-CN" altLang="en-US" sz="32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2800" b="1" dirty="0" smtClean="0"/>
              <a:t>Manifestations</a:t>
            </a:r>
            <a:r>
              <a:rPr lang="en-US" sz="2800" b="1" dirty="0" smtClean="0"/>
              <a:t>:</a:t>
            </a:r>
            <a:r>
              <a:rPr lang="en-US" sz="2800" dirty="0" smtClean="0"/>
              <a:t> Telling lies or withholding the full truth. Being polite on the surface while harboring ulterior motives. Hiding mistakes and refusing to take responsibility. Using relationships for personal advantage</a:t>
            </a:r>
            <a:r>
              <a:rPr lang="en-US" sz="2800" dirty="0" smtClean="0"/>
              <a:t>.</a:t>
            </a:r>
            <a:br>
              <a:rPr lang="en-US" sz="2800" dirty="0" smtClean="0"/>
            </a:br>
            <a:r>
              <a:rPr lang="zh-CN" altLang="en-US" sz="1600" b="1" dirty="0" smtClean="0"/>
              <a:t/>
            </a:r>
            <a:br>
              <a:rPr lang="zh-CN" altLang="en-US" sz="1600" b="1" dirty="0" smtClean="0"/>
            </a:br>
            <a:r>
              <a:rPr lang="zh-CN" altLang="en-US" sz="2800" b="1" dirty="0" smtClean="0">
                <a:solidFill>
                  <a:srgbClr val="0070C0"/>
                </a:solidFill>
              </a:rPr>
              <a:t>属灵反省：</a:t>
            </a:r>
            <a:r>
              <a:rPr lang="zh-CN" altLang="en-US" sz="2800" b="1" dirty="0" smtClean="0"/>
              <a:t>我的言语是否总是真实透明？我是否习惯“包装自己”，以赢得掌声或好处？我是否敢在神面前完全敞开？</a:t>
            </a:r>
            <a:r>
              <a:rPr lang="en-US" sz="2800" dirty="0" smtClean="0"/>
              <a:t/>
            </a:r>
            <a:br>
              <a:rPr lang="en-US" sz="2800" dirty="0" smtClean="0"/>
            </a:br>
            <a:r>
              <a:rPr lang="en-US" sz="2800" b="1" dirty="0" smtClean="0"/>
              <a:t>Spiritual Reflection:</a:t>
            </a:r>
            <a:r>
              <a:rPr lang="en-US" sz="2800" dirty="0" smtClean="0"/>
              <a:t> Are my words always truthful and transparent? Am I in the habit of “packaging” myself to win praise or gain benefits? Am I willing to be completely open before God?</a:t>
            </a:r>
            <a:endParaRPr lang="en-US" sz="2800"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3000" b="1" dirty="0" smtClean="0">
                <a:solidFill>
                  <a:srgbClr val="0070C0"/>
                </a:solidFill>
              </a:rPr>
              <a:t>C</a:t>
            </a:r>
            <a:r>
              <a:rPr lang="zh-CN" altLang="en-US" sz="3000" b="1" dirty="0" smtClean="0">
                <a:solidFill>
                  <a:srgbClr val="0070C0"/>
                </a:solidFill>
              </a:rPr>
              <a:t>、 假善</a:t>
            </a:r>
            <a:r>
              <a:rPr lang="en-US" sz="3000" b="1" dirty="0" smtClean="0">
                <a:solidFill>
                  <a:srgbClr val="0070C0"/>
                </a:solidFill>
              </a:rPr>
              <a:t>Hypocrisy</a:t>
            </a:r>
            <a:r>
              <a:rPr lang="zh-CN" altLang="en-US" sz="3000" b="1" dirty="0" smtClean="0">
                <a:solidFill>
                  <a:srgbClr val="0070C0"/>
                </a:solidFill>
              </a:rPr>
              <a:t>：</a:t>
            </a:r>
            <a:r>
              <a:rPr lang="zh-CN" altLang="en-US" sz="3000" b="1" dirty="0" smtClean="0"/>
              <a:t>就是虚伪的敬虔：外表属灵、敬虔，其实心里没有真实顺服神。它是一种属灵的“伪装”，在人面前做给人看，在神面前却不真实。</a:t>
            </a:r>
            <a:r>
              <a:rPr lang="en-US" altLang="zh-CN" sz="3000" b="1" dirty="0" smtClean="0"/>
              <a:t/>
            </a:r>
            <a:br>
              <a:rPr lang="en-US" altLang="zh-CN" sz="3000" b="1" dirty="0" smtClean="0"/>
            </a:br>
            <a:r>
              <a:rPr lang="en-US" sz="2800" b="1" dirty="0" smtClean="0"/>
              <a:t> C. Hypocrisy: </a:t>
            </a:r>
            <a:r>
              <a:rPr lang="en-US" sz="2800" dirty="0" smtClean="0"/>
              <a:t>Hypocrisy is false godliness—appearing spiritual and devout on the outside, while lacking genuine submission to God in the heart. It is a kind of spiritual “mask,” putting on a show before people but lacking authenticity before God. </a:t>
            </a:r>
            <a:r>
              <a:rPr lang="zh-CN" altLang="en-US" sz="1600" b="1" dirty="0" smtClean="0"/>
              <a:t/>
            </a:r>
            <a:br>
              <a:rPr lang="zh-CN" altLang="en-US" sz="1600" b="1" dirty="0" smtClean="0"/>
            </a:br>
            <a:r>
              <a:rPr lang="zh-CN" altLang="en-US" sz="3000" b="1" dirty="0" smtClean="0">
                <a:solidFill>
                  <a:srgbClr val="0070C0"/>
                </a:solidFill>
              </a:rPr>
              <a:t>表现形式：</a:t>
            </a:r>
            <a:r>
              <a:rPr lang="zh-CN" altLang="en-US" sz="3000" b="1" dirty="0" smtClean="0"/>
              <a:t>热心服事，私底下却放纵自己。口里讲爱人如己，心里却轻看某些人。对外人温柔，对家人却暴躁。参加聚会是为了被肯定，而不是敬拜神</a:t>
            </a:r>
            <a:r>
              <a:rPr lang="zh-CN" altLang="en-US" sz="3000" b="1" dirty="0" smtClean="0"/>
              <a:t>。</a:t>
            </a:r>
            <a:endParaRPr lang="zh-CN" altLang="en-US" sz="30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2600" b="1" dirty="0" smtClean="0"/>
              <a:t>Manifestations</a:t>
            </a:r>
            <a:r>
              <a:rPr lang="en-US" sz="2600" b="1" dirty="0" smtClean="0"/>
              <a:t>:</a:t>
            </a:r>
            <a:r>
              <a:rPr lang="en-US" sz="2600" dirty="0" smtClean="0"/>
              <a:t> Zealously serving in church while indulging oneself in private. Speaking of loving others as oneself, yet secretly looking down on certain people. Being gentle with outsiders but irritable with family. Attending gatherings to seek affirmation from others rather than to worship God</a:t>
            </a:r>
            <a:r>
              <a:rPr lang="en-US" sz="2600" dirty="0" smtClean="0"/>
              <a:t>.</a:t>
            </a:r>
            <a:br>
              <a:rPr lang="en-US" sz="2600" dirty="0" smtClean="0"/>
            </a:br>
            <a:r>
              <a:rPr lang="en-US" sz="1600" dirty="0" smtClean="0"/>
              <a:t/>
            </a:r>
            <a:br>
              <a:rPr lang="en-US" sz="1600" dirty="0" smtClean="0"/>
            </a:br>
            <a:r>
              <a:rPr lang="zh-CN" altLang="en-US" sz="3200" b="1" dirty="0" smtClean="0">
                <a:solidFill>
                  <a:srgbClr val="0070C0"/>
                </a:solidFill>
              </a:rPr>
              <a:t>属灵反省：</a:t>
            </a:r>
            <a:r>
              <a:rPr lang="zh-CN" altLang="en-US" sz="3200" b="1" dirty="0" smtClean="0"/>
              <a:t>我的信仰生活是真实的吗？是否有时候只是“做样子”，希望别人认为我很属灵？我在暗中是否也愿意敬拜神、顺服神？ </a:t>
            </a:r>
            <a:r>
              <a:rPr lang="en-US" altLang="zh-CN" sz="2800" b="1" dirty="0" smtClean="0"/>
              <a:t/>
            </a:r>
            <a:br>
              <a:rPr lang="en-US" altLang="zh-CN" sz="2800" b="1" dirty="0" smtClean="0"/>
            </a:br>
            <a:r>
              <a:rPr lang="en-US" sz="2600" b="1" dirty="0" smtClean="0"/>
              <a:t>Spiritual </a:t>
            </a:r>
            <a:r>
              <a:rPr lang="en-US" sz="2600" b="1" dirty="0" smtClean="0"/>
              <a:t>Reflection:</a:t>
            </a:r>
            <a:r>
              <a:rPr lang="en-US" sz="2600" dirty="0" smtClean="0"/>
              <a:t> Is my faith genuine? Am I sometimes just “putting on a show” to make others think I’m spiritual? Am I willing to worship and obey God even when no one is watching?</a:t>
            </a:r>
            <a:endParaRPr lang="en-US" sz="2600"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3200" b="1" dirty="0" smtClean="0">
                <a:solidFill>
                  <a:srgbClr val="0070C0"/>
                </a:solidFill>
              </a:rPr>
              <a:t>D</a:t>
            </a:r>
            <a:r>
              <a:rPr lang="zh-CN" altLang="en-US" sz="3200" b="1" dirty="0" smtClean="0">
                <a:solidFill>
                  <a:srgbClr val="0070C0"/>
                </a:solidFill>
              </a:rPr>
              <a:t>、嫉妒</a:t>
            </a:r>
            <a:r>
              <a:rPr lang="en-US" sz="3200" b="1" dirty="0" smtClean="0">
                <a:solidFill>
                  <a:srgbClr val="0070C0"/>
                </a:solidFill>
              </a:rPr>
              <a:t>Envy</a:t>
            </a:r>
            <a:r>
              <a:rPr lang="zh-CN" altLang="en-US" sz="3200" b="1" dirty="0" smtClean="0">
                <a:solidFill>
                  <a:srgbClr val="0070C0"/>
                </a:solidFill>
              </a:rPr>
              <a:t>：</a:t>
            </a:r>
            <a:r>
              <a:rPr lang="zh-CN" altLang="en-US" sz="3200" b="1" dirty="0" smtClean="0"/>
              <a:t>是当我们看到别人有某些好处、成就、祝福时，内心的不满、酸楚，甚至希望他们失去。它源于骄傲和不满足。</a:t>
            </a:r>
            <a:br>
              <a:rPr lang="zh-CN" altLang="en-US" sz="3200" b="1" dirty="0" smtClean="0"/>
            </a:br>
            <a:r>
              <a:rPr lang="en-US" sz="2800" b="1" dirty="0" smtClean="0"/>
              <a:t> D. Envy: </a:t>
            </a:r>
            <a:r>
              <a:rPr lang="en-US" sz="2800" dirty="0" smtClean="0"/>
              <a:t>Envy is the inner resentment or bitterness we feel when we see others enjoying blessings, success, or advantages—sometimes even wishing they would lose what they have. It stems from pride and a heart that is not content</a:t>
            </a:r>
            <a:r>
              <a:rPr lang="en-US" sz="2800" dirty="0" smtClean="0"/>
              <a:t>.</a:t>
            </a:r>
            <a:r>
              <a:rPr lang="en-US" sz="3200" dirty="0" smtClean="0"/>
              <a:t/>
            </a:r>
            <a:br>
              <a:rPr lang="en-US" sz="3200" dirty="0" smtClean="0"/>
            </a:br>
            <a:r>
              <a:rPr lang="zh-CN" altLang="en-US" sz="3200" b="1" dirty="0" smtClean="0">
                <a:solidFill>
                  <a:srgbClr val="0070C0"/>
                </a:solidFill>
              </a:rPr>
              <a:t>表现</a:t>
            </a:r>
            <a:r>
              <a:rPr lang="zh-CN" altLang="en-US" sz="3200" b="1" dirty="0" smtClean="0">
                <a:solidFill>
                  <a:srgbClr val="0070C0"/>
                </a:solidFill>
              </a:rPr>
              <a:t>形式：</a:t>
            </a:r>
            <a:r>
              <a:rPr lang="zh-CN" altLang="en-US" sz="3200" b="1" dirty="0" smtClean="0"/>
              <a:t>看到别人升职、结婚、生子、买房时，心中不是喜乐，而是难受。表面上祝贺他人，内心却在比较。甚至因嫉妒而讲别人的坏话，试图拉低他人</a:t>
            </a:r>
            <a:r>
              <a:rPr lang="zh-CN" altLang="en-US" sz="3200" b="1" dirty="0" smtClean="0"/>
              <a:t>。</a:t>
            </a:r>
            <a:endParaRPr lang="zh-CN" altLang="en-US" sz="32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2600" b="1" dirty="0" smtClean="0"/>
              <a:t>Manifestations</a:t>
            </a:r>
            <a:r>
              <a:rPr lang="en-US" sz="2600" b="1" dirty="0" smtClean="0"/>
              <a:t>:</a:t>
            </a:r>
            <a:r>
              <a:rPr lang="en-US" sz="2600" dirty="0" smtClean="0"/>
              <a:t> Feeling upset rather than joyful when others get promoted, get married, have children, or buy a house. Offering congratulations outwardly while inwardly comparing and competing. Speaking negatively about others out of jealousy, trying to bring them down</a:t>
            </a:r>
            <a:r>
              <a:rPr lang="en-US" sz="2600" dirty="0" smtClean="0"/>
              <a:t>.</a:t>
            </a:r>
            <a:br>
              <a:rPr lang="en-US" sz="2600" dirty="0" smtClean="0"/>
            </a:br>
            <a:r>
              <a:rPr lang="en-US" sz="1600" dirty="0" smtClean="0"/>
              <a:t/>
            </a:r>
            <a:br>
              <a:rPr lang="en-US" sz="1600" dirty="0" smtClean="0"/>
            </a:br>
            <a:r>
              <a:rPr lang="zh-CN" altLang="en-US" sz="3200" b="1" dirty="0" smtClean="0">
                <a:solidFill>
                  <a:srgbClr val="0070C0"/>
                </a:solidFill>
              </a:rPr>
              <a:t>属灵反省：</a:t>
            </a:r>
            <a:r>
              <a:rPr lang="zh-CN" altLang="en-US" sz="3200" b="1" dirty="0" smtClean="0"/>
              <a:t>我是否为他人的祝福而真心感谢神？我是否觉得别人“比我好”就心里不平衡？我是否用批评来掩饰自己的嫉妒</a:t>
            </a:r>
            <a:r>
              <a:rPr lang="zh-CN" altLang="en-US" sz="3200" b="1" dirty="0" smtClean="0"/>
              <a:t>？</a:t>
            </a:r>
            <a:r>
              <a:rPr lang="en-US" altLang="zh-CN" sz="3200" b="1" dirty="0" smtClean="0"/>
              <a:t/>
            </a:r>
            <a:br>
              <a:rPr lang="en-US" altLang="zh-CN" sz="3200" b="1" dirty="0" smtClean="0"/>
            </a:br>
            <a:r>
              <a:rPr lang="en-US" sz="2600" b="1" dirty="0" smtClean="0"/>
              <a:t>Spiritual </a:t>
            </a:r>
            <a:r>
              <a:rPr lang="en-US" sz="2600" b="1" dirty="0" smtClean="0"/>
              <a:t>Reflection:</a:t>
            </a:r>
            <a:r>
              <a:rPr lang="en-US" sz="2600" dirty="0" smtClean="0"/>
              <a:t> Do I genuinely thank God for the blessings others receive? Do I feel unsettled when others seem “better” than me? Do I use criticism to cover up my own envy?</a:t>
            </a:r>
            <a:endParaRPr lang="en-US" sz="2600"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3200" b="1" dirty="0" smtClean="0">
                <a:solidFill>
                  <a:srgbClr val="0070C0"/>
                </a:solidFill>
              </a:rPr>
              <a:t>E</a:t>
            </a:r>
            <a:r>
              <a:rPr lang="zh-CN" altLang="en-US" sz="3200" b="1" dirty="0" smtClean="0">
                <a:solidFill>
                  <a:srgbClr val="0070C0"/>
                </a:solidFill>
              </a:rPr>
              <a:t>、毁谤的话</a:t>
            </a:r>
            <a:r>
              <a:rPr lang="en-US" sz="3200" b="1" dirty="0" smtClean="0">
                <a:solidFill>
                  <a:srgbClr val="0070C0"/>
                </a:solidFill>
              </a:rPr>
              <a:t>Slander</a:t>
            </a:r>
            <a:r>
              <a:rPr lang="zh-CN" altLang="en-US" sz="3200" b="1" dirty="0" smtClean="0">
                <a:solidFill>
                  <a:srgbClr val="0070C0"/>
                </a:solidFill>
              </a:rPr>
              <a:t>：</a:t>
            </a:r>
            <a:r>
              <a:rPr lang="zh-CN" altLang="en-US" sz="3200" b="1" dirty="0" smtClean="0"/>
              <a:t>是指说人坏话、散布负面信息、带着批评或恶意的言语。它可以是谎言，也可以是真话，但目的是伤人、贬低人，而不是造就人。</a:t>
            </a:r>
            <a:br>
              <a:rPr lang="zh-CN" altLang="en-US" sz="3200" b="1" dirty="0" smtClean="0"/>
            </a:br>
            <a:r>
              <a:rPr lang="en-US" sz="2800" b="1" dirty="0" smtClean="0"/>
              <a:t> E. Slander: </a:t>
            </a:r>
            <a:r>
              <a:rPr lang="en-US" sz="2800" dirty="0" smtClean="0"/>
              <a:t>Slander refers to speaking ill of others, spreading negative information, or using words filled with criticism or malice. It can involve lies or truths, but the purpose is to hurt or demean rather than to build up</a:t>
            </a:r>
            <a:r>
              <a:rPr lang="en-US" sz="2800" dirty="0" smtClean="0"/>
              <a:t>.</a:t>
            </a:r>
            <a:r>
              <a:rPr lang="en-US" sz="3200" dirty="0" smtClean="0"/>
              <a:t/>
            </a:r>
            <a:br>
              <a:rPr lang="en-US" sz="3200" dirty="0" smtClean="0"/>
            </a:br>
            <a:r>
              <a:rPr lang="zh-CN" altLang="en-US" sz="3200" b="1" dirty="0" smtClean="0">
                <a:solidFill>
                  <a:srgbClr val="0070C0"/>
                </a:solidFill>
              </a:rPr>
              <a:t>表现</a:t>
            </a:r>
            <a:r>
              <a:rPr lang="zh-CN" altLang="en-US" sz="3200" b="1" dirty="0" smtClean="0">
                <a:solidFill>
                  <a:srgbClr val="0070C0"/>
                </a:solidFill>
              </a:rPr>
              <a:t>形式：</a:t>
            </a:r>
            <a:r>
              <a:rPr lang="zh-CN" altLang="en-US" sz="3200" b="1" dirty="0" smtClean="0"/>
              <a:t>在背后议论他人过错，带动负面情绪。故意夸大别人的</a:t>
            </a:r>
            <a:r>
              <a:rPr lang="zh-CN" altLang="en-US" sz="3200" b="1" dirty="0" smtClean="0"/>
              <a:t>缺点</a:t>
            </a:r>
            <a:r>
              <a:rPr lang="zh-CN" altLang="en-US" sz="3200" b="1" dirty="0" smtClean="0"/>
              <a:t>，</a:t>
            </a:r>
            <a:r>
              <a:rPr lang="zh-CN" altLang="en-US" sz="3200" b="1" dirty="0" smtClean="0"/>
              <a:t>散布</a:t>
            </a:r>
            <a:r>
              <a:rPr lang="zh-CN" altLang="en-US" sz="3200" b="1" dirty="0" smtClean="0"/>
              <a:t>他人的隐私。经常批评、抱怨、讽刺人</a:t>
            </a:r>
            <a:r>
              <a:rPr lang="zh-CN" altLang="en-US" sz="3200" b="1" dirty="0" smtClean="0"/>
              <a:t>。</a:t>
            </a:r>
            <a:endParaRPr lang="zh-CN" altLang="en-US" sz="32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2600" b="1" dirty="0" smtClean="0"/>
              <a:t>Manifestations</a:t>
            </a:r>
            <a:r>
              <a:rPr lang="en-US" sz="2600" b="1" dirty="0" smtClean="0"/>
              <a:t>:</a:t>
            </a:r>
            <a:r>
              <a:rPr lang="en-US" sz="2600" dirty="0" smtClean="0"/>
              <a:t> Talking about others’ faults behind their backs, stirring up negative emotions. Deliberately exaggerating others’ shortcomings. Spreading others’ private </a:t>
            </a:r>
            <a:r>
              <a:rPr lang="en-US" sz="2600" dirty="0" smtClean="0"/>
              <a:t>matters</a:t>
            </a:r>
            <a:r>
              <a:rPr lang="en-US" sz="2600" dirty="0" smtClean="0"/>
              <a:t>.</a:t>
            </a:r>
            <a:r>
              <a:rPr lang="en-US" sz="2600" dirty="0" smtClean="0"/>
              <a:t> </a:t>
            </a:r>
            <a:r>
              <a:rPr lang="en-US" sz="2600" dirty="0" smtClean="0"/>
              <a:t>Frequently criticizing, complaining, or mocking others</a:t>
            </a:r>
            <a:r>
              <a:rPr lang="en-US" sz="2600" dirty="0" smtClean="0"/>
              <a:t>.</a:t>
            </a:r>
            <a:br>
              <a:rPr lang="en-US" sz="2600" dirty="0" smtClean="0"/>
            </a:br>
            <a:r>
              <a:rPr lang="en-US" sz="1600" dirty="0" smtClean="0"/>
              <a:t/>
            </a:r>
            <a:br>
              <a:rPr lang="en-US" sz="1600" dirty="0" smtClean="0"/>
            </a:br>
            <a:r>
              <a:rPr lang="zh-CN" altLang="en-US" sz="3200" b="1" dirty="0" smtClean="0">
                <a:solidFill>
                  <a:srgbClr val="0070C0"/>
                </a:solidFill>
              </a:rPr>
              <a:t>属灵反省：</a:t>
            </a:r>
            <a:r>
              <a:rPr lang="zh-CN" altLang="en-US" sz="3200" b="1" dirty="0" smtClean="0"/>
              <a:t>我的舌头是用来祝福人，还是伤害人？我是否常在背后谈论他人？我的言语是否在教会中制造纷争，而非合一</a:t>
            </a:r>
            <a:r>
              <a:rPr lang="zh-CN" altLang="en-US" sz="3200" b="1" dirty="0" smtClean="0"/>
              <a:t>？</a:t>
            </a:r>
            <a:r>
              <a:rPr lang="en-US" altLang="zh-CN" sz="2800" b="1" dirty="0" smtClean="0"/>
              <a:t/>
            </a:r>
            <a:br>
              <a:rPr lang="en-US" altLang="zh-CN" sz="2800" b="1" dirty="0" smtClean="0"/>
            </a:br>
            <a:r>
              <a:rPr lang="en-US" sz="2600" b="1" dirty="0" smtClean="0"/>
              <a:t>Spiritual </a:t>
            </a:r>
            <a:r>
              <a:rPr lang="en-US" sz="2600" b="1" dirty="0" smtClean="0"/>
              <a:t>Reflection:</a:t>
            </a:r>
            <a:r>
              <a:rPr lang="en-US" sz="2600" dirty="0" smtClean="0"/>
              <a:t> Do I use my tongue to bless or to hurt others? Do I often speak negatively about others behind their backs? Are my words causing division in the church rather than unity?</a:t>
            </a:r>
            <a:endParaRPr lang="en-US" sz="2600"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4248150"/>
          </a:xfrm>
        </p:spPr>
        <p:txBody>
          <a:bodyPr/>
          <a:lstStyle/>
          <a:p>
            <a:pPr algn="l"/>
            <a:r>
              <a:rPr lang="en-US" sz="3200" b="1" dirty="0" smtClean="0"/>
              <a:t>2. </a:t>
            </a:r>
            <a:r>
              <a:rPr lang="zh-CN" altLang="en-US" sz="3200" b="1" dirty="0" smtClean="0"/>
              <a:t>渴慕“灵奶”才能成长（</a:t>
            </a:r>
            <a:r>
              <a:rPr lang="en-US" sz="3200" b="1" dirty="0" smtClean="0"/>
              <a:t>v2</a:t>
            </a:r>
            <a:r>
              <a:rPr lang="zh-CN" altLang="en-US" sz="3200" b="1" dirty="0" smtClean="0"/>
              <a:t>）</a:t>
            </a:r>
            <a:r>
              <a:rPr lang="en-US" altLang="zh-CN" sz="3200" b="1" dirty="0" smtClean="0"/>
              <a:t/>
            </a:r>
            <a:br>
              <a:rPr lang="en-US" altLang="zh-CN" sz="3200" b="1" dirty="0" smtClean="0"/>
            </a:br>
            <a:r>
              <a:rPr lang="en-US" altLang="zh-CN" sz="2800" b="1" dirty="0" smtClean="0"/>
              <a:t>2. Spiritual growth comes through a longing for the pure spiritual milk</a:t>
            </a:r>
            <a:r>
              <a:rPr lang="en-US" altLang="zh-CN" sz="3200" b="1" dirty="0" smtClean="0"/>
              <a:t/>
            </a:r>
            <a:br>
              <a:rPr lang="en-US" altLang="zh-CN" sz="3200" b="1" dirty="0" smtClean="0"/>
            </a:br>
            <a:r>
              <a:rPr lang="zh-CN" altLang="en-US" sz="3200" b="1" dirty="0" smtClean="0"/>
              <a:t/>
            </a:r>
            <a:br>
              <a:rPr lang="zh-CN" altLang="en-US" sz="3200" b="1" dirty="0" smtClean="0"/>
            </a:br>
            <a:r>
              <a:rPr lang="en-US" altLang="zh-CN" sz="3200" b="1" dirty="0" smtClean="0"/>
              <a:t>2 </a:t>
            </a:r>
            <a:r>
              <a:rPr lang="zh-CN" altLang="en-US" sz="3200" b="1" dirty="0" smtClean="0"/>
              <a:t>就要</a:t>
            </a:r>
            <a:r>
              <a:rPr lang="zh-CN" altLang="en-US" sz="3200" b="1" dirty="0" smtClean="0">
                <a:solidFill>
                  <a:srgbClr val="0070C0"/>
                </a:solidFill>
              </a:rPr>
              <a:t>爱慕那纯净的灵奶</a:t>
            </a:r>
            <a:r>
              <a:rPr lang="zh-CN" altLang="en-US" sz="3200" b="1" dirty="0" smtClean="0"/>
              <a:t>，像才生的婴孩爱慕奶一样，叫你们因此渐长，以至得救。</a:t>
            </a:r>
            <a:r>
              <a:rPr lang="en-US" altLang="zh-CN" sz="3200" dirty="0" smtClean="0"/>
              <a:t/>
            </a:r>
            <a:br>
              <a:rPr lang="en-US" altLang="zh-CN" sz="3200" dirty="0" smtClean="0"/>
            </a:br>
            <a:r>
              <a:rPr lang="en-US" altLang="zh-CN" sz="2800" b="1" dirty="0" smtClean="0"/>
              <a:t>2Like newborn babies, crave pure spiritual milk, so that by it you may grow up in your salvation, </a:t>
            </a:r>
            <a:endParaRPr lang="zh-CN" altLang="en-US" sz="28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94DE62-692C-5CC5-E178-029A308531D0}"/>
              </a:ext>
            </a:extLst>
          </p:cNvPr>
          <p:cNvSpPr>
            <a:spLocks noGrp="1"/>
          </p:cNvSpPr>
          <p:nvPr>
            <p:ph type="title"/>
          </p:nvPr>
        </p:nvSpPr>
        <p:spPr>
          <a:xfrm>
            <a:off x="457200" y="87474"/>
            <a:ext cx="8229600" cy="579276"/>
          </a:xfrm>
        </p:spPr>
        <p:txBody>
          <a:bodyPr/>
          <a:lstStyle/>
          <a:p>
            <a:r>
              <a:rPr lang="zh-CN" altLang="en-US" b="1" dirty="0"/>
              <a:t>祈祷</a:t>
            </a:r>
            <a:r>
              <a:rPr lang="en-US" altLang="zh-CN" b="1" dirty="0"/>
              <a:t>/Prayer</a:t>
            </a:r>
            <a:endParaRPr lang="en-US" dirty="0"/>
          </a:p>
        </p:txBody>
      </p:sp>
      <p:pic>
        <p:nvPicPr>
          <p:cNvPr id="3" name="Picture 2">
            <a:extLst>
              <a:ext uri="{FF2B5EF4-FFF2-40B4-BE49-F238E27FC236}">
                <a16:creationId xmlns:a16="http://schemas.microsoft.com/office/drawing/2014/main" xmlns="" id="{0BE501A2-3EFA-0310-6D6A-5ACABD8CF2C4}"/>
              </a:ext>
            </a:extLst>
          </p:cNvPr>
          <p:cNvPicPr>
            <a:picLocks noChangeAspect="1"/>
          </p:cNvPicPr>
          <p:nvPr/>
        </p:nvPicPr>
        <p:blipFill>
          <a:blip r:embed="rId2" cstate="print"/>
          <a:stretch>
            <a:fillRect/>
          </a:stretch>
        </p:blipFill>
        <p:spPr>
          <a:xfrm>
            <a:off x="35496" y="895351"/>
            <a:ext cx="9108504" cy="4248150"/>
          </a:xfrm>
          <a:prstGeom prst="rect">
            <a:avLst/>
          </a:prstGeom>
        </p:spPr>
      </p:pic>
    </p:spTree>
    <p:extLst>
      <p:ext uri="{BB962C8B-B14F-4D97-AF65-F5344CB8AC3E}">
        <p14:creationId xmlns:p14="http://schemas.microsoft.com/office/powerpoint/2010/main" xmlns="" val="4077842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200" b="1" dirty="0" smtClean="0"/>
              <a:t>A</a:t>
            </a:r>
            <a:r>
              <a:rPr lang="zh-CN" altLang="en-US" sz="3200" b="1" dirty="0" smtClean="0"/>
              <a:t>、每天定时定量</a:t>
            </a:r>
            <a:r>
              <a:rPr lang="zh-CN" altLang="en-US" sz="3200" b="1" dirty="0" smtClean="0"/>
              <a:t>读经</a:t>
            </a:r>
            <a:r>
              <a:rPr lang="en-US" altLang="zh-CN" sz="3200" b="1" dirty="0" smtClean="0"/>
              <a:t/>
            </a:r>
            <a:br>
              <a:rPr lang="en-US" altLang="zh-CN" sz="3200" b="1" dirty="0" smtClean="0"/>
            </a:br>
            <a:r>
              <a:rPr lang="en-US" altLang="zh-CN" sz="3200" b="1" dirty="0" smtClean="0">
                <a:solidFill>
                  <a:srgbClr val="0070C0"/>
                </a:solidFill>
              </a:rPr>
              <a:t>A</a:t>
            </a:r>
            <a:r>
              <a:rPr lang="en-US" altLang="zh-CN" sz="3200" b="1" dirty="0" smtClean="0">
                <a:solidFill>
                  <a:srgbClr val="0070C0"/>
                </a:solidFill>
              </a:rPr>
              <a:t>. Read the Bible daily at a fixed time and amount. </a:t>
            </a:r>
            <a:r>
              <a:rPr lang="zh-CN" altLang="en-US" sz="3200" b="1" dirty="0" smtClean="0"/>
              <a:t/>
            </a:r>
            <a:br>
              <a:rPr lang="zh-CN" altLang="en-US" sz="3200" b="1" dirty="0" smtClean="0"/>
            </a:br>
            <a:r>
              <a:rPr lang="en-US" altLang="zh-CN" sz="3200" b="1" dirty="0" smtClean="0"/>
              <a:t>B</a:t>
            </a:r>
            <a:r>
              <a:rPr lang="zh-CN" altLang="en-US" sz="3200" b="1" dirty="0" smtClean="0"/>
              <a:t>、加入查经小组或信仰伙伴，彼此鼓励、提醒、激发</a:t>
            </a:r>
            <a:r>
              <a:rPr lang="zh-CN" altLang="en-US" sz="3200" b="1" dirty="0" smtClean="0"/>
              <a:t>渴慕</a:t>
            </a:r>
            <a:r>
              <a:rPr lang="en-US" altLang="zh-CN" sz="3200" b="1" dirty="0" smtClean="0"/>
              <a:t/>
            </a:r>
            <a:br>
              <a:rPr lang="en-US" altLang="zh-CN" sz="3200" b="1" dirty="0" smtClean="0"/>
            </a:br>
            <a:r>
              <a:rPr lang="en-US" altLang="zh-CN" sz="3200" b="1" dirty="0" smtClean="0">
                <a:solidFill>
                  <a:srgbClr val="0070C0"/>
                </a:solidFill>
              </a:rPr>
              <a:t> B. Join a Bible study group or faith partners to encourage, remind, and inspire each other’s spiritual hunger. </a:t>
            </a:r>
            <a:r>
              <a:rPr lang="zh-CN" altLang="en-US" sz="3200" b="1" dirty="0" smtClean="0"/>
              <a:t/>
            </a:r>
            <a:br>
              <a:rPr lang="zh-CN" altLang="en-US" sz="3200" b="1" dirty="0" smtClean="0"/>
            </a:br>
            <a:r>
              <a:rPr lang="en-US" altLang="zh-CN" sz="3200" b="1" dirty="0" smtClean="0"/>
              <a:t>C</a:t>
            </a:r>
            <a:r>
              <a:rPr lang="zh-CN" altLang="en-US" sz="3200" b="1" dirty="0" smtClean="0"/>
              <a:t>、用不同方式深入神的话</a:t>
            </a:r>
            <a:r>
              <a:rPr lang="zh-CN" altLang="en-US" sz="3200" b="1" dirty="0" smtClean="0"/>
              <a:t>。</a:t>
            </a:r>
            <a:r>
              <a:rPr lang="en-US" altLang="zh-CN" sz="3200" b="1" dirty="0" smtClean="0"/>
              <a:t/>
            </a:r>
            <a:br>
              <a:rPr lang="en-US" altLang="zh-CN" sz="3200" b="1" dirty="0" smtClean="0"/>
            </a:br>
            <a:r>
              <a:rPr lang="en-US" altLang="zh-CN" sz="3200" b="1" dirty="0" smtClean="0">
                <a:solidFill>
                  <a:srgbClr val="0070C0"/>
                </a:solidFill>
              </a:rPr>
              <a:t> C. Engage with God’s Word in different ways: </a:t>
            </a:r>
            <a:endParaRPr lang="zh-CN" altLang="en-US" sz="32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200" b="1" dirty="0" smtClean="0">
                <a:solidFill>
                  <a:srgbClr val="0070C0"/>
                </a:solidFill>
              </a:rPr>
              <a:t>    </a:t>
            </a:r>
            <a:r>
              <a:rPr lang="zh-CN" altLang="en-US" sz="3200" b="1" dirty="0" smtClean="0"/>
              <a:t>抄写</a:t>
            </a:r>
            <a:r>
              <a:rPr lang="zh-CN" altLang="en-US" sz="3200" b="1" dirty="0" smtClean="0"/>
              <a:t>经文：动手抄写有助于思考和记忆</a:t>
            </a:r>
            <a:r>
              <a:rPr lang="zh-CN" altLang="en-US" sz="3200" b="1" dirty="0" smtClean="0"/>
              <a:t>。</a:t>
            </a:r>
            <a:r>
              <a:rPr lang="en-US" altLang="zh-CN" sz="2400" b="1" dirty="0" smtClean="0"/>
              <a:t/>
            </a:r>
            <a:br>
              <a:rPr lang="en-US" altLang="zh-CN" sz="2400" b="1" dirty="0" smtClean="0"/>
            </a:br>
            <a:r>
              <a:rPr lang="en-US" altLang="zh-CN" sz="2400" b="1" dirty="0" smtClean="0"/>
              <a:t>     Writing </a:t>
            </a:r>
            <a:r>
              <a:rPr lang="en-US" altLang="zh-CN" sz="2400" b="1" dirty="0" smtClean="0"/>
              <a:t>out Scripture: Physically writing helps with reflection and memorization.</a:t>
            </a:r>
            <a:r>
              <a:rPr lang="zh-CN" altLang="en-US" sz="2400" b="1" dirty="0" smtClean="0"/>
              <a:t/>
            </a:r>
            <a:br>
              <a:rPr lang="zh-CN" altLang="en-US" sz="2400" b="1" dirty="0" smtClean="0"/>
            </a:br>
            <a:r>
              <a:rPr lang="zh-CN" altLang="en-US" sz="3200" b="1" dirty="0" smtClean="0"/>
              <a:t>     背诵经文：每周背一节，加强内化</a:t>
            </a:r>
            <a:r>
              <a:rPr lang="zh-CN" altLang="en-US" sz="3200" b="1" dirty="0" smtClean="0"/>
              <a:t>。</a:t>
            </a:r>
            <a:r>
              <a:rPr lang="en-US" altLang="zh-CN" sz="2400" b="1" dirty="0" smtClean="0"/>
              <a:t/>
            </a:r>
            <a:br>
              <a:rPr lang="en-US" altLang="zh-CN" sz="2400" b="1" dirty="0" smtClean="0"/>
            </a:br>
            <a:r>
              <a:rPr lang="en-US" altLang="zh-CN" sz="2400" b="1" dirty="0" smtClean="0"/>
              <a:t> </a:t>
            </a:r>
            <a:r>
              <a:rPr lang="en-US" altLang="zh-CN" sz="2400" b="1" dirty="0" smtClean="0"/>
              <a:t>    Memorizing verses: Memorize one verse each week to internalize it.</a:t>
            </a:r>
            <a:r>
              <a:rPr lang="zh-CN" altLang="en-US" sz="2400" b="1" dirty="0" smtClean="0"/>
              <a:t/>
            </a:r>
            <a:br>
              <a:rPr lang="zh-CN" altLang="en-US" sz="2400" b="1" dirty="0" smtClean="0"/>
            </a:br>
            <a:r>
              <a:rPr lang="zh-CN" altLang="en-US" sz="3200" b="1" dirty="0" smtClean="0"/>
              <a:t>     查经笔记：用笔记本记录神的提醒、亮光、感动</a:t>
            </a:r>
            <a:r>
              <a:rPr lang="zh-CN" altLang="en-US" sz="3200" b="1" dirty="0" smtClean="0"/>
              <a:t>。</a:t>
            </a:r>
            <a:r>
              <a:rPr lang="en-US" altLang="zh-CN" sz="2400" b="1" dirty="0" smtClean="0"/>
              <a:t/>
            </a:r>
            <a:br>
              <a:rPr lang="en-US" altLang="zh-CN" sz="2400" b="1" dirty="0" smtClean="0"/>
            </a:br>
            <a:r>
              <a:rPr lang="en-US" altLang="zh-CN" sz="2400" b="1" dirty="0" smtClean="0"/>
              <a:t>      Bible study notes: Use a notebook to record God’s reminders, insights, and inspirations</a:t>
            </a:r>
            <a:r>
              <a:rPr lang="en-US" altLang="zh-CN" sz="2400" b="1" dirty="0" smtClean="0"/>
              <a:t>.</a:t>
            </a:r>
            <a:br>
              <a:rPr lang="en-US" altLang="zh-CN" sz="2400" b="1" dirty="0" smtClean="0"/>
            </a:br>
            <a:r>
              <a:rPr lang="en-US" altLang="zh-CN" sz="2400" b="1" dirty="0" smtClean="0"/>
              <a:t/>
            </a:r>
            <a:br>
              <a:rPr lang="en-US" altLang="zh-CN" sz="2400" b="1" dirty="0" smtClean="0"/>
            </a:br>
            <a:r>
              <a:rPr lang="en-US" altLang="zh-CN" sz="3200" b="1" dirty="0" smtClean="0"/>
              <a:t> D</a:t>
            </a:r>
            <a:r>
              <a:rPr lang="zh-CN" altLang="en-US" sz="3200" b="1" dirty="0" smtClean="0"/>
              <a:t>、在开车时聆听</a:t>
            </a:r>
            <a:r>
              <a:rPr lang="zh-CN" altLang="en-US" sz="3200" b="1" dirty="0" smtClean="0"/>
              <a:t>圣经</a:t>
            </a:r>
            <a:r>
              <a:rPr lang="en-US" altLang="zh-CN" sz="2800" b="1" dirty="0" smtClean="0">
                <a:solidFill>
                  <a:srgbClr val="0070C0"/>
                </a:solidFill>
              </a:rPr>
              <a:t/>
            </a:r>
            <a:br>
              <a:rPr lang="en-US" altLang="zh-CN" sz="2800" b="1" dirty="0" smtClean="0">
                <a:solidFill>
                  <a:srgbClr val="0070C0"/>
                </a:solidFill>
              </a:rPr>
            </a:br>
            <a:r>
              <a:rPr lang="en-US" altLang="zh-CN" sz="2800" b="1" dirty="0" smtClean="0">
                <a:solidFill>
                  <a:srgbClr val="0070C0"/>
                </a:solidFill>
              </a:rPr>
              <a:t> D</a:t>
            </a:r>
            <a:r>
              <a:rPr lang="en-US" altLang="zh-CN" sz="2800" b="1" dirty="0" smtClean="0">
                <a:solidFill>
                  <a:srgbClr val="0070C0"/>
                </a:solidFill>
              </a:rPr>
              <a:t>.  Listen to the Bible while driving.</a:t>
            </a:r>
            <a:endParaRPr lang="zh-CN" altLang="en-US" sz="2800" b="1" dirty="0">
              <a:solidFill>
                <a:srgbClr val="0070C0"/>
              </a:solidFill>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3"/>
          <p:cNvSpPr txBox="1">
            <a:spLocks noGrp="1"/>
          </p:cNvSpPr>
          <p:nvPr>
            <p:ph type="title"/>
          </p:nvPr>
        </p:nvSpPr>
        <p:spPr>
          <a:xfrm>
            <a:off x="-28636" y="-10085"/>
            <a:ext cx="9172636" cy="357243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dirty="0" err="1">
                <a:latin typeface="汉仪中楷简" panose="02010604000101010101" pitchFamily="2" charset="-122"/>
                <a:ea typeface="汉仪中楷简" panose="02010604000101010101" pitchFamily="2" charset="-122"/>
                <a:cs typeface="Arial"/>
                <a:sym typeface="Arial"/>
              </a:rPr>
              <a:t>总结</a:t>
            </a:r>
            <a:r>
              <a:rPr lang="en-US" sz="4000" b="1" dirty="0">
                <a:latin typeface="Arial"/>
                <a:ea typeface="Arial"/>
                <a:cs typeface="Arial"/>
                <a:sym typeface="Arial"/>
              </a:rPr>
              <a:t/>
            </a:r>
            <a:br>
              <a:rPr lang="en-US" sz="4000" b="1" dirty="0">
                <a:latin typeface="Arial"/>
                <a:ea typeface="Arial"/>
                <a:cs typeface="Arial"/>
                <a:sym typeface="Arial"/>
              </a:rPr>
            </a:br>
            <a:r>
              <a:rPr lang="en-US" sz="4000" b="1" dirty="0" smtClean="0">
                <a:latin typeface="Calibri" panose="020F0502020204030204" pitchFamily="34" charset="0"/>
                <a:ea typeface="Arial"/>
                <a:cs typeface="Calibri" panose="020F0502020204030204" pitchFamily="34" charset="0"/>
                <a:sym typeface="Arial"/>
              </a:rPr>
              <a:t>Summary</a:t>
            </a:r>
            <a:endParaRPr sz="4000" dirty="0">
              <a:latin typeface="Calibri" panose="020F0502020204030204" pitchFamily="34" charset="0"/>
              <a:ea typeface="Arial"/>
              <a:cs typeface="Calibri" panose="020F0502020204030204" pitchFamily="34" charset="0"/>
              <a:sym typeface="Arial"/>
            </a:endParaRPr>
          </a:p>
        </p:txBody>
      </p:sp>
      <p:sp>
        <p:nvSpPr>
          <p:cNvPr id="3" name="标题 1"/>
          <p:cNvSpPr txBox="1">
            <a:spLocks/>
          </p:cNvSpPr>
          <p:nvPr/>
        </p:nvSpPr>
        <p:spPr bwMode="auto">
          <a:xfrm>
            <a:off x="0" y="3257550"/>
            <a:ext cx="9144000" cy="18859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defRPr/>
            </a:pPr>
            <a:endParaRPr kumimoji="0" lang="zh-CN" altLang="en-US" sz="3600" b="1" i="0" u="none" strike="noStrike" kern="1200" cap="none" spc="0" normalizeH="0" baseline="0" noProof="0" dirty="0" smtClean="0">
              <a:ln>
                <a:noFill/>
              </a:ln>
              <a:solidFill>
                <a:schemeClr val="tx1"/>
              </a:solidFill>
              <a:effectLst/>
              <a:uLnTx/>
              <a:uFillTx/>
              <a:latin typeface="+mn-ea"/>
              <a:ea typeface="+mn-ea"/>
              <a:cs typeface="+mj-cs"/>
            </a:endParaRPr>
          </a:p>
        </p:txBody>
      </p:sp>
      <p:sp>
        <p:nvSpPr>
          <p:cNvPr id="4" name="标题 1"/>
          <p:cNvSpPr txBox="1">
            <a:spLocks/>
          </p:cNvSpPr>
          <p:nvPr/>
        </p:nvSpPr>
        <p:spPr bwMode="auto">
          <a:xfrm>
            <a:off x="0" y="3105150"/>
            <a:ext cx="9144000" cy="2190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sz="3600" dirty="0" smtClean="0">
              <a:latin typeface="+mj-lt"/>
              <a:ea typeface="+mj-ea"/>
              <a:cs typeface="+mj-cs"/>
            </a:endParaRPr>
          </a:p>
        </p:txBody>
      </p:sp>
      <p:sp>
        <p:nvSpPr>
          <p:cNvPr id="7" name="标题 1"/>
          <p:cNvSpPr txBox="1">
            <a:spLocks/>
          </p:cNvSpPr>
          <p:nvPr/>
        </p:nvSpPr>
        <p:spPr bwMode="auto">
          <a:xfrm>
            <a:off x="0" y="2343150"/>
            <a:ext cx="9144000" cy="2590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3200" b="1" i="0" u="none" strike="noStrike" kern="1200" cap="none" spc="0" normalizeH="0" baseline="0" noProof="0" dirty="0" smtClean="0">
              <a:ln>
                <a:noFill/>
              </a:ln>
              <a:solidFill>
                <a:srgbClr val="0070C0"/>
              </a:solidFill>
              <a:effectLst/>
              <a:uLnTx/>
              <a:uFillTx/>
              <a:latin typeface="+mj-lt"/>
              <a:ea typeface="汉仪中楷简"/>
              <a:cs typeface="+mj-cs"/>
            </a:endParaRPr>
          </a:p>
        </p:txBody>
      </p:sp>
      <p:sp>
        <p:nvSpPr>
          <p:cNvPr id="6" name="标题 1"/>
          <p:cNvSpPr txBox="1">
            <a:spLocks/>
          </p:cNvSpPr>
          <p:nvPr/>
        </p:nvSpPr>
        <p:spPr bwMode="auto">
          <a:xfrm>
            <a:off x="0" y="1962150"/>
            <a:ext cx="9144000" cy="318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1200" cap="none" spc="0" normalizeH="0" baseline="0" noProof="0" dirty="0" smtClean="0">
                <a:ln>
                  <a:noFill/>
                </a:ln>
                <a:solidFill>
                  <a:schemeClr val="tx1"/>
                </a:solidFill>
                <a:effectLst/>
                <a:uLnTx/>
                <a:uFillTx/>
                <a:latin typeface="+mj-lt"/>
                <a:ea typeface="汉仪中楷简"/>
                <a:cs typeface="+mj-cs"/>
              </a:rPr>
              <a:t/>
            </a:r>
            <a:br>
              <a:rPr kumimoji="0" lang="en-US" altLang="zh-CN" sz="3600" b="1" i="0" u="none" strike="noStrike" kern="1200" cap="none" spc="0" normalizeH="0" baseline="0" noProof="0" dirty="0" smtClean="0">
                <a:ln>
                  <a:noFill/>
                </a:ln>
                <a:solidFill>
                  <a:schemeClr val="tx1"/>
                </a:solidFill>
                <a:effectLst/>
                <a:uLnTx/>
                <a:uFillTx/>
                <a:latin typeface="+mj-lt"/>
                <a:ea typeface="汉仪中楷简"/>
                <a:cs typeface="+mj-cs"/>
              </a:rPr>
            </a:br>
            <a:r>
              <a:rPr kumimoji="0" lang="zh-CN" altLang="en-US" sz="800" b="1" i="0" u="none" strike="noStrike" kern="1200" cap="none" spc="0" normalizeH="0" baseline="0" noProof="0" dirty="0" smtClean="0">
                <a:ln>
                  <a:noFill/>
                </a:ln>
                <a:solidFill>
                  <a:schemeClr val="tx1"/>
                </a:solidFill>
                <a:effectLst/>
                <a:uLnTx/>
                <a:uFillTx/>
                <a:latin typeface="+mj-lt"/>
                <a:ea typeface="汉仪中楷简"/>
                <a:cs typeface="+mj-cs"/>
              </a:rPr>
              <a:t/>
            </a:r>
            <a:br>
              <a:rPr kumimoji="0" lang="zh-CN" altLang="en-US" sz="800" b="1" i="0" u="none" strike="noStrike" kern="1200" cap="none" spc="0" normalizeH="0" baseline="0" noProof="0" dirty="0" smtClean="0">
                <a:ln>
                  <a:noFill/>
                </a:ln>
                <a:solidFill>
                  <a:schemeClr val="tx1"/>
                </a:solidFill>
                <a:effectLst/>
                <a:uLnTx/>
                <a:uFillTx/>
                <a:latin typeface="+mj-lt"/>
                <a:ea typeface="汉仪中楷简"/>
                <a:cs typeface="+mj-cs"/>
              </a:rPr>
            </a:br>
            <a:endParaRPr kumimoji="0" lang="zh-CN" altLang="en-US" sz="3600" b="1" i="0" u="none" strike="noStrike" kern="1200" cap="none" spc="0" normalizeH="0" baseline="0" noProof="0" dirty="0" smtClean="0">
              <a:ln>
                <a:noFill/>
              </a:ln>
              <a:solidFill>
                <a:srgbClr val="0070C0"/>
              </a:solidFill>
              <a:effectLst/>
              <a:uLnTx/>
              <a:uFillTx/>
              <a:latin typeface="+mj-lt"/>
              <a:ea typeface="汉仪中楷简"/>
              <a:cs typeface="+mj-cs"/>
            </a:endParaRPr>
          </a:p>
        </p:txBody>
      </p:sp>
      <p:sp>
        <p:nvSpPr>
          <p:cNvPr id="8" name="标题 1"/>
          <p:cNvSpPr txBox="1">
            <a:spLocks/>
          </p:cNvSpPr>
          <p:nvPr/>
        </p:nvSpPr>
        <p:spPr bwMode="auto">
          <a:xfrm>
            <a:off x="0" y="1276350"/>
            <a:ext cx="9144000" cy="3867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3400" b="1" i="0" u="none" strike="noStrike" kern="1200" cap="none" spc="0" normalizeH="0" baseline="0" noProof="0" dirty="0">
              <a:ln>
                <a:noFill/>
              </a:ln>
              <a:solidFill>
                <a:srgbClr val="0070C0"/>
              </a:solidFill>
              <a:effectLst/>
              <a:uLnTx/>
              <a:uFillTx/>
              <a:latin typeface="+mj-lt"/>
              <a:ea typeface="+mj-ea"/>
              <a:cs typeface="+mj-cs"/>
            </a:endParaRPr>
          </a:p>
        </p:txBody>
      </p:sp>
      <p:sp>
        <p:nvSpPr>
          <p:cNvPr id="10" name="标题 1"/>
          <p:cNvSpPr txBox="1">
            <a:spLocks/>
          </p:cNvSpPr>
          <p:nvPr/>
        </p:nvSpPr>
        <p:spPr bwMode="auto">
          <a:xfrm>
            <a:off x="533400" y="2038350"/>
            <a:ext cx="8001000" cy="1905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36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200" b="1" dirty="0" smtClean="0"/>
              <a:t>一、顺从真理，活出真爱（</a:t>
            </a:r>
            <a:r>
              <a:rPr lang="en-US" sz="3200" b="1" dirty="0" smtClean="0"/>
              <a:t>1:22</a:t>
            </a:r>
            <a:r>
              <a:rPr lang="zh-CN" altLang="en-US" sz="3200" b="1" dirty="0" smtClean="0"/>
              <a:t>）</a:t>
            </a:r>
            <a:r>
              <a:rPr lang="en-US" altLang="zh-CN" sz="3200" b="1" dirty="0" smtClean="0"/>
              <a:t/>
            </a:r>
            <a:br>
              <a:rPr lang="en-US" altLang="zh-CN" sz="3200" b="1" dirty="0" smtClean="0"/>
            </a:br>
            <a:r>
              <a:rPr lang="en-US" altLang="zh-CN" sz="3200" b="1" dirty="0" smtClean="0"/>
              <a:t>I. Obey the Truth, Live Out True Love</a:t>
            </a:r>
            <a:br>
              <a:rPr lang="en-US" altLang="zh-CN" sz="3200" b="1" dirty="0" smtClean="0"/>
            </a:br>
            <a:r>
              <a:rPr lang="zh-CN" altLang="en-US" sz="3200" b="1" dirty="0" smtClean="0"/>
              <a:t/>
            </a:r>
            <a:br>
              <a:rPr lang="zh-CN" altLang="en-US" sz="3200" b="1" dirty="0" smtClean="0"/>
            </a:br>
            <a:r>
              <a:rPr lang="en-US" altLang="zh-CN" sz="3200" b="1" dirty="0" smtClean="0"/>
              <a:t>22</a:t>
            </a:r>
            <a:r>
              <a:rPr lang="zh-CN" altLang="en-US" sz="3200" b="1" dirty="0" smtClean="0"/>
              <a:t>你们既因</a:t>
            </a:r>
            <a:r>
              <a:rPr lang="zh-CN" altLang="en-US" sz="3200" b="1" dirty="0" smtClean="0">
                <a:solidFill>
                  <a:srgbClr val="0070C0"/>
                </a:solidFill>
              </a:rPr>
              <a:t>顺从真理</a:t>
            </a:r>
            <a:r>
              <a:rPr lang="zh-CN" altLang="en-US" sz="3200" b="1" dirty="0" smtClean="0"/>
              <a:t>，洁净了自己的心，以致</a:t>
            </a:r>
            <a:r>
              <a:rPr lang="zh-CN" altLang="en-US" sz="3200" b="1" dirty="0" smtClean="0">
                <a:solidFill>
                  <a:srgbClr val="0070C0"/>
                </a:solidFill>
              </a:rPr>
              <a:t>爱弟兄没有虚假</a:t>
            </a:r>
            <a:r>
              <a:rPr lang="zh-CN" altLang="en-US" sz="3200" b="1" dirty="0" smtClean="0"/>
              <a:t>，就当</a:t>
            </a:r>
            <a:r>
              <a:rPr lang="zh-CN" altLang="en-US" sz="3200" b="1" dirty="0" smtClean="0">
                <a:solidFill>
                  <a:srgbClr val="0070C0"/>
                </a:solidFill>
              </a:rPr>
              <a:t>从心里彼此切实相爱</a:t>
            </a:r>
            <a:r>
              <a:rPr lang="zh-CN" altLang="en-US" sz="3200" b="1" dirty="0" smtClean="0"/>
              <a:t>。</a:t>
            </a:r>
            <a:r>
              <a:rPr lang="en-US" altLang="zh-CN" sz="3200" b="1" dirty="0" smtClean="0"/>
              <a:t/>
            </a:r>
            <a:br>
              <a:rPr lang="en-US" altLang="zh-CN" sz="3200" b="1" dirty="0" smtClean="0"/>
            </a:br>
            <a:r>
              <a:rPr lang="en-US" altLang="zh-CN" sz="3200" b="1" dirty="0" smtClean="0"/>
              <a:t/>
            </a:r>
            <a:br>
              <a:rPr lang="en-US" altLang="zh-CN" sz="3200" b="1" dirty="0" smtClean="0"/>
            </a:br>
            <a:r>
              <a:rPr lang="en-US" altLang="zh-CN" sz="3200" b="1" dirty="0" smtClean="0"/>
              <a:t> 22Now that you have purified yourselves by obeying the truth so that you have sincere love for each other, love one another deeply, from the heart. </a:t>
            </a:r>
            <a:endParaRPr lang="zh-CN" altLang="en-US" sz="32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000" b="1" dirty="0" smtClean="0"/>
              <a:t>你们作妻子的，要顺服自己的丈夫。这样，若有不信从道理的丈夫，他们虽然不听道，也可以因妻子的品行被感化过来</a:t>
            </a:r>
            <a:r>
              <a:rPr lang="en-US" altLang="zh-CN" sz="3000" b="1" dirty="0" smtClean="0"/>
              <a:t>……</a:t>
            </a:r>
            <a:r>
              <a:rPr lang="zh-CN" altLang="en-US" sz="3000" b="1" dirty="0" smtClean="0"/>
              <a:t>这</a:t>
            </a:r>
            <a:r>
              <a:rPr lang="zh-CN" altLang="en-US" sz="3000" b="1" dirty="0" smtClean="0">
                <a:solidFill>
                  <a:srgbClr val="0070C0"/>
                </a:solidFill>
              </a:rPr>
              <a:t>正是因看见你们有贞洁的品行，和敬畏的心</a:t>
            </a:r>
            <a:r>
              <a:rPr lang="en-US" altLang="zh-CN" sz="3000" b="1" dirty="0" smtClean="0"/>
              <a:t>……</a:t>
            </a:r>
            <a:r>
              <a:rPr lang="zh-CN" altLang="en-US" sz="3000" b="1" dirty="0" smtClean="0"/>
              <a:t>你们作丈夫的，也要</a:t>
            </a:r>
            <a:r>
              <a:rPr lang="zh-CN" altLang="en-US" sz="3000" b="1" dirty="0" smtClean="0">
                <a:solidFill>
                  <a:srgbClr val="0070C0"/>
                </a:solidFill>
              </a:rPr>
              <a:t>按情理和妻子同住</a:t>
            </a:r>
            <a:r>
              <a:rPr lang="en-US" altLang="zh-CN" sz="3000" b="1" dirty="0" smtClean="0"/>
              <a:t>……</a:t>
            </a:r>
            <a:r>
              <a:rPr lang="zh-CN" altLang="en-US" sz="3000" b="1" dirty="0" smtClean="0">
                <a:solidFill>
                  <a:srgbClr val="0070C0"/>
                </a:solidFill>
              </a:rPr>
              <a:t>敬重她</a:t>
            </a:r>
            <a:r>
              <a:rPr lang="en-US" altLang="zh-CN" sz="3000" b="1" dirty="0" smtClean="0"/>
              <a:t>……</a:t>
            </a:r>
            <a:r>
              <a:rPr lang="zh-CN" altLang="en-US" sz="3000" b="1" dirty="0" smtClean="0"/>
              <a:t>这样便叫你们的祷告没有阻碍。</a:t>
            </a:r>
            <a:r>
              <a:rPr lang="en-US" altLang="zh-CN" sz="3200" b="1" dirty="0" smtClean="0"/>
              <a:t/>
            </a:r>
            <a:br>
              <a:rPr lang="en-US" altLang="zh-CN" sz="3200" b="1" dirty="0" smtClean="0"/>
            </a:br>
            <a:r>
              <a:rPr lang="en-US" altLang="zh-CN" sz="2400" b="1" dirty="0" smtClean="0"/>
              <a:t> 1Wives, in the same way submit yourselves to your own husbands so that, if any of them do not believe the word, they may be won over without words by the </a:t>
            </a:r>
            <a:r>
              <a:rPr lang="en-US" altLang="zh-CN" sz="2400" b="1" dirty="0" err="1" smtClean="0"/>
              <a:t>behaviour</a:t>
            </a:r>
            <a:r>
              <a:rPr lang="en-US" altLang="zh-CN" sz="2400" b="1" dirty="0" smtClean="0"/>
              <a:t> of their wives, 2when they see the purity and reverence of your lives...7Husbands, in the same way be considerate as you live with your wives, and treat them with respect as the weaker partner and as heirs with you of the gracious gift of life, so that nothing will hinder your prayers.              </a:t>
            </a:r>
            <a:r>
              <a:rPr lang="en-US" altLang="zh-CN" sz="2000" b="1" dirty="0" smtClean="0"/>
              <a:t/>
            </a:r>
            <a:br>
              <a:rPr lang="en-US" altLang="zh-CN" sz="2000" b="1" dirty="0" smtClean="0"/>
            </a:br>
            <a:r>
              <a:rPr lang="en-US" altLang="zh-CN" sz="2000" b="1" dirty="0" smtClean="0"/>
              <a:t>                                                                                                              </a:t>
            </a:r>
            <a:r>
              <a:rPr lang="zh-CN" altLang="en-US" sz="2000" b="1" dirty="0" smtClean="0"/>
              <a:t>彼前</a:t>
            </a:r>
            <a:r>
              <a:rPr lang="en-US" altLang="zh-CN" sz="2000" b="1" dirty="0" smtClean="0"/>
              <a:t>3</a:t>
            </a:r>
            <a:r>
              <a:rPr lang="zh-CN" altLang="en-US" sz="2000" b="1" dirty="0" smtClean="0"/>
              <a:t>：</a:t>
            </a:r>
            <a:r>
              <a:rPr lang="en-US" altLang="zh-CN" sz="2000" b="1" dirty="0" smtClean="0"/>
              <a:t>1-7</a:t>
            </a:r>
            <a:endParaRPr lang="zh-CN" altLang="en-US" sz="20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200" b="1" dirty="0" smtClean="0"/>
              <a:t>你们既因顺从真理，</a:t>
            </a:r>
            <a:r>
              <a:rPr lang="zh-CN" altLang="en-US" sz="3200" b="1" dirty="0" smtClean="0">
                <a:solidFill>
                  <a:srgbClr val="0070C0"/>
                </a:solidFill>
              </a:rPr>
              <a:t>洁净了自己的心</a:t>
            </a:r>
            <a:r>
              <a:rPr lang="en-US" altLang="zh-CN" sz="3200" b="1" dirty="0" smtClean="0"/>
              <a:t/>
            </a:r>
            <a:br>
              <a:rPr lang="en-US" altLang="zh-CN" sz="3200" b="1" dirty="0" smtClean="0"/>
            </a:br>
            <a:r>
              <a:rPr lang="en-US" altLang="zh-CN" sz="2600" b="1" dirty="0" smtClean="0"/>
              <a:t>1. Now that you have purified yourselves by obeying the truth</a:t>
            </a:r>
            <a:br>
              <a:rPr lang="en-US" altLang="zh-CN" sz="2600" b="1" dirty="0" smtClean="0"/>
            </a:br>
            <a:r>
              <a:rPr lang="en-US" altLang="zh-CN" sz="2600" b="1" dirty="0" smtClean="0"/>
              <a:t/>
            </a:r>
            <a:br>
              <a:rPr lang="en-US" altLang="zh-CN" sz="2600" b="1" dirty="0" smtClean="0"/>
            </a:br>
            <a:r>
              <a:rPr lang="en-US" sz="3200" dirty="0" smtClean="0"/>
              <a:t> </a:t>
            </a:r>
            <a:r>
              <a:rPr lang="en-US" sz="3200" b="1" dirty="0" smtClean="0"/>
              <a:t>23</a:t>
            </a:r>
            <a:r>
              <a:rPr lang="zh-CN" altLang="en-US" sz="3200" b="1" dirty="0" smtClean="0">
                <a:solidFill>
                  <a:srgbClr val="0070C0"/>
                </a:solidFill>
              </a:rPr>
              <a:t>你们蒙了重生</a:t>
            </a:r>
            <a:r>
              <a:rPr lang="zh-CN" altLang="en-US" sz="3200" b="1" dirty="0" smtClean="0"/>
              <a:t>，不是由于能坏的种子，乃是由于不能坏的种子，是借着神活泼常存的道。</a:t>
            </a:r>
            <a:r>
              <a:rPr lang="zh-CN" altLang="en-US" sz="2800" b="1" dirty="0" smtClean="0"/>
              <a:t/>
            </a:r>
            <a:br>
              <a:rPr lang="zh-CN" altLang="en-US" sz="2800" b="1" dirty="0" smtClean="0"/>
            </a:br>
            <a:r>
              <a:rPr lang="en-US" altLang="zh-CN" sz="2800" b="1" dirty="0" smtClean="0"/>
              <a:t> 23For you have been born again, not of perishable seed, but of imperishable, through the living and enduring word of God.</a:t>
            </a:r>
            <a:r>
              <a:rPr lang="en-US" altLang="zh-CN" sz="2600" b="1" dirty="0" smtClean="0"/>
              <a:t> </a:t>
            </a:r>
            <a:endParaRPr lang="zh-CN" altLang="en-US" sz="26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2025 证道\渴慕真道，活出新生命\tree-roots.jpg"/>
          <p:cNvPicPr>
            <a:picLocks noChangeAspect="1" noChangeArrowheads="1"/>
          </p:cNvPicPr>
          <p:nvPr/>
        </p:nvPicPr>
        <p:blipFill>
          <a:blip r:embed="rId2"/>
          <a:srcRect/>
          <a:stretch>
            <a:fillRect/>
          </a:stretch>
        </p:blipFill>
        <p:spPr bwMode="auto">
          <a:xfrm>
            <a:off x="4953000" y="0"/>
            <a:ext cx="4191000" cy="5143500"/>
          </a:xfrm>
          <a:prstGeom prst="rect">
            <a:avLst/>
          </a:prstGeom>
          <a:noFill/>
        </p:spPr>
      </p:pic>
      <p:sp>
        <p:nvSpPr>
          <p:cNvPr id="14337" name="标题 1"/>
          <p:cNvSpPr>
            <a:spLocks noGrp="1"/>
          </p:cNvSpPr>
          <p:nvPr>
            <p:ph type="title"/>
          </p:nvPr>
        </p:nvSpPr>
        <p:spPr>
          <a:xfrm>
            <a:off x="0" y="0"/>
            <a:ext cx="4419600" cy="5143500"/>
          </a:xfrm>
        </p:spPr>
        <p:txBody>
          <a:bodyPr/>
          <a:lstStyle/>
          <a:p>
            <a:pPr lvl="0" algn="l"/>
            <a:r>
              <a:rPr lang="en-US" altLang="zh-CN" sz="2800" b="1" dirty="0" smtClean="0"/>
              <a:t/>
            </a:r>
            <a:br>
              <a:rPr lang="en-US" altLang="zh-CN" sz="2800" b="1" dirty="0" smtClean="0"/>
            </a:br>
            <a:r>
              <a:rPr lang="zh-CN" altLang="en-US" sz="2800" b="1" dirty="0" smtClean="0"/>
              <a:t>就当从心里彼此切实相爱</a:t>
            </a:r>
            <a:r>
              <a:rPr lang="en-US" altLang="zh-CN" sz="2800" b="1" dirty="0" smtClean="0"/>
              <a:t>/</a:t>
            </a:r>
            <a:r>
              <a:rPr lang="en-US" altLang="zh-CN" sz="2400" b="1" dirty="0" smtClean="0"/>
              <a:t>love one another deeply, from the heart.</a:t>
            </a:r>
            <a:r>
              <a:rPr lang="en-US" altLang="zh-CN" sz="2800" b="1" dirty="0" smtClean="0"/>
              <a:t/>
            </a:r>
            <a:br>
              <a:rPr lang="en-US" altLang="zh-CN" sz="2800" b="1" dirty="0" smtClean="0"/>
            </a:br>
            <a:r>
              <a:rPr lang="en-US" altLang="zh-CN" sz="2800" b="1" dirty="0" smtClean="0"/>
              <a:t/>
            </a:r>
            <a:br>
              <a:rPr lang="en-US" altLang="zh-CN" sz="2800" b="1" dirty="0" smtClean="0"/>
            </a:br>
            <a:r>
              <a:rPr lang="zh-CN" altLang="en-US" sz="2800" b="1" dirty="0" smtClean="0"/>
              <a:t>以致爱弟兄没有虚假</a:t>
            </a:r>
            <a:r>
              <a:rPr lang="en-US" altLang="zh-CN" sz="2800" b="1" dirty="0" smtClean="0"/>
              <a:t>/</a:t>
            </a:r>
            <a:r>
              <a:rPr lang="en-US" altLang="zh-CN" sz="2400" b="1" dirty="0" smtClean="0"/>
              <a:t>You have sincere love for each other</a:t>
            </a:r>
            <a:r>
              <a:rPr lang="en-US" altLang="zh-CN" sz="2800" b="1" dirty="0" smtClean="0"/>
              <a:t/>
            </a:r>
            <a:br>
              <a:rPr lang="en-US" altLang="zh-CN" sz="2800" b="1" dirty="0" smtClean="0"/>
            </a:br>
            <a:r>
              <a:rPr lang="en-US" altLang="zh-CN" sz="2800" b="1" dirty="0" smtClean="0"/>
              <a:t/>
            </a:r>
            <a:br>
              <a:rPr lang="en-US" altLang="zh-CN" sz="2800" b="1" dirty="0" smtClean="0"/>
            </a:br>
            <a:r>
              <a:rPr lang="en-US" altLang="zh-CN" sz="2800" b="1" dirty="0" smtClean="0"/>
              <a:t/>
            </a:r>
            <a:br>
              <a:rPr lang="en-US" altLang="zh-CN" sz="2800" b="1" dirty="0" smtClean="0"/>
            </a:br>
            <a:r>
              <a:rPr lang="zh-CN" altLang="en-US" sz="2800" b="1" dirty="0" smtClean="0"/>
              <a:t>顺从真理，洁净己心</a:t>
            </a:r>
            <a:r>
              <a:rPr lang="en-US" altLang="zh-CN" sz="2800" b="1" dirty="0" smtClean="0"/>
              <a:t>/</a:t>
            </a:r>
            <a:r>
              <a:rPr lang="en-US" altLang="zh-CN" sz="2400" b="1" dirty="0" smtClean="0"/>
              <a:t>you have purified yourselves by obeying the truth</a:t>
            </a:r>
            <a:r>
              <a:rPr lang="zh-CN" altLang="en-US" sz="2400" b="1" dirty="0" smtClean="0"/>
              <a:t/>
            </a:r>
            <a:br>
              <a:rPr lang="zh-CN" altLang="en-US" sz="2400" b="1" dirty="0" smtClean="0"/>
            </a:br>
            <a:endParaRPr lang="zh-CN" altLang="en-US" sz="2400" b="1" dirty="0"/>
          </a:p>
        </p:txBody>
      </p:sp>
      <p:sp>
        <p:nvSpPr>
          <p:cNvPr id="5" name="Right Arrow 4"/>
          <p:cNvSpPr/>
          <p:nvPr/>
        </p:nvSpPr>
        <p:spPr>
          <a:xfrm>
            <a:off x="4114800" y="4019550"/>
            <a:ext cx="1676400" cy="3810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6" name="Right Arrow 5"/>
          <p:cNvSpPr/>
          <p:nvPr/>
        </p:nvSpPr>
        <p:spPr>
          <a:xfrm>
            <a:off x="4114800" y="666750"/>
            <a:ext cx="1676400" cy="3810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7" name="Right Arrow 6"/>
          <p:cNvSpPr/>
          <p:nvPr/>
        </p:nvSpPr>
        <p:spPr>
          <a:xfrm>
            <a:off x="4267200" y="2343150"/>
            <a:ext cx="1676400" cy="3810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8" name="标题 1"/>
          <p:cNvSpPr txBox="1">
            <a:spLocks/>
          </p:cNvSpPr>
          <p:nvPr/>
        </p:nvSpPr>
        <p:spPr bwMode="auto">
          <a:xfrm>
            <a:off x="5562600" y="3181350"/>
            <a:ext cx="3581400" cy="19621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zh-CN" altLang="en-US" sz="4400" b="1" dirty="0" smtClean="0">
                <a:solidFill>
                  <a:srgbClr val="FFFF00"/>
                </a:solidFill>
                <a:latin typeface="+mj-lt"/>
                <a:ea typeface="+mj-ea"/>
                <a:cs typeface="+mj-cs"/>
              </a:rPr>
              <a:t>根基：更新了的关系和生命</a:t>
            </a:r>
            <a:endParaRPr kumimoji="0" lang="zh-CN" altLang="en-US" sz="4400" b="1" i="0" u="none" strike="noStrike" kern="1200" cap="none" spc="0" normalizeH="0" baseline="0" noProof="0" dirty="0">
              <a:ln>
                <a:noFill/>
              </a:ln>
              <a:solidFill>
                <a:srgbClr val="FFFF00"/>
              </a:solidFill>
              <a:effectLst/>
              <a:uLnTx/>
              <a:uFillTx/>
              <a:latin typeface="+mj-lt"/>
              <a:ea typeface="+mj-ea"/>
              <a:cs typeface="+mj-cs"/>
            </a:endParaRPr>
          </a:p>
        </p:txBody>
      </p:sp>
      <p:sp>
        <p:nvSpPr>
          <p:cNvPr id="9" name="标题 1"/>
          <p:cNvSpPr txBox="1">
            <a:spLocks/>
          </p:cNvSpPr>
          <p:nvPr/>
        </p:nvSpPr>
        <p:spPr bwMode="auto">
          <a:xfrm>
            <a:off x="6019800" y="2190750"/>
            <a:ext cx="3124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CN" altLang="en-US" sz="4400" b="1" i="0" u="none" strike="noStrike" kern="1200" cap="none" spc="0" normalizeH="0" baseline="0" noProof="0" dirty="0" smtClean="0">
                <a:ln>
                  <a:noFill/>
                </a:ln>
                <a:solidFill>
                  <a:srgbClr val="FFFF00"/>
                </a:solidFill>
                <a:effectLst/>
                <a:uLnTx/>
                <a:uFillTx/>
                <a:latin typeface="+mj-lt"/>
                <a:ea typeface="+mj-ea"/>
                <a:cs typeface="+mj-cs"/>
              </a:rPr>
              <a:t>生命的成长</a:t>
            </a:r>
            <a:endParaRPr kumimoji="0" lang="zh-CN" altLang="en-US" sz="4400" b="1" i="0" u="none" strike="noStrike" kern="1200" cap="none" spc="0" normalizeH="0" baseline="0" noProof="0" dirty="0">
              <a:ln>
                <a:noFill/>
              </a:ln>
              <a:solidFill>
                <a:srgbClr val="FFFF00"/>
              </a:solidFill>
              <a:effectLst/>
              <a:uLnTx/>
              <a:uFillTx/>
              <a:latin typeface="+mj-lt"/>
              <a:ea typeface="+mj-ea"/>
              <a:cs typeface="+mj-cs"/>
            </a:endParaRPr>
          </a:p>
        </p:txBody>
      </p:sp>
      <p:sp>
        <p:nvSpPr>
          <p:cNvPr id="10" name="标题 1"/>
          <p:cNvSpPr txBox="1">
            <a:spLocks/>
          </p:cNvSpPr>
          <p:nvPr/>
        </p:nvSpPr>
        <p:spPr bwMode="auto">
          <a:xfrm>
            <a:off x="5791200" y="285750"/>
            <a:ext cx="33528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4400" b="1" i="0" u="none" strike="noStrike" kern="1200" cap="none" spc="0" normalizeH="0" baseline="0" noProof="0" dirty="0" smtClean="0">
                <a:ln>
                  <a:noFill/>
                </a:ln>
                <a:solidFill>
                  <a:srgbClr val="FF0000"/>
                </a:solidFill>
                <a:effectLst/>
                <a:uLnTx/>
                <a:uFillTx/>
                <a:latin typeface="+mj-lt"/>
                <a:ea typeface="+mj-ea"/>
                <a:cs typeface="+mj-cs"/>
              </a:rPr>
              <a:t>切实</a:t>
            </a:r>
            <a:r>
              <a:rPr kumimoji="0" lang="zh-CN" altLang="en-US" sz="4400" b="1" i="0" u="none" strike="noStrike" kern="1200" cap="none" spc="0" normalizeH="0" baseline="0" noProof="0" dirty="0" smtClean="0">
                <a:ln>
                  <a:noFill/>
                </a:ln>
                <a:solidFill>
                  <a:srgbClr val="FF0000"/>
                </a:solidFill>
                <a:effectLst/>
                <a:uLnTx/>
                <a:uFillTx/>
                <a:latin typeface="+mj-lt"/>
                <a:ea typeface="+mj-ea"/>
                <a:cs typeface="+mj-cs"/>
              </a:rPr>
              <a:t>相爱</a:t>
            </a:r>
            <a:endParaRPr kumimoji="0" lang="zh-CN" altLang="en-US" sz="4400" b="1" i="0" u="none" strike="noStrike" kern="1200" cap="none" spc="0" normalizeH="0" baseline="0" noProof="0" dirty="0">
              <a:ln>
                <a:noFill/>
              </a:ln>
              <a:solidFill>
                <a:srgbClr val="FF0000"/>
              </a:solidFill>
              <a:effectLst/>
              <a:uLnTx/>
              <a:uFillTx/>
              <a:latin typeface="+mj-lt"/>
              <a:ea typeface="+mj-ea"/>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285750"/>
            <a:ext cx="3048000" cy="666750"/>
          </a:xfrm>
        </p:spPr>
        <p:txBody>
          <a:bodyPr/>
          <a:lstStyle/>
          <a:p>
            <a:pPr algn="l"/>
            <a:r>
              <a:rPr lang="zh-CN" altLang="en-US" sz="3200" b="1" dirty="0" smtClean="0"/>
              <a:t>身体的疾病</a:t>
            </a:r>
            <a:r>
              <a:rPr lang="en-US" altLang="zh-CN" sz="3200" b="1" dirty="0" smtClean="0"/>
              <a:t/>
            </a:r>
            <a:br>
              <a:rPr lang="en-US" altLang="zh-CN" sz="3200" b="1" dirty="0" smtClean="0"/>
            </a:br>
            <a:r>
              <a:rPr lang="en-US" sz="3200" dirty="0" smtClean="0"/>
              <a:t> </a:t>
            </a:r>
            <a:r>
              <a:rPr lang="en-US" sz="2400" dirty="0" smtClean="0"/>
              <a:t>Physical illness</a:t>
            </a:r>
            <a:endParaRPr lang="zh-CN" altLang="en-US" sz="2400" b="1" dirty="0"/>
          </a:p>
        </p:txBody>
      </p:sp>
      <p:pic>
        <p:nvPicPr>
          <p:cNvPr id="2050" name="Picture 2" descr="E:\2025 证道\渴慕真道，活出新生命\84B20829D52BA6032F7B749BFE8_AF3E24CB_3BBD2.png"/>
          <p:cNvPicPr>
            <a:picLocks noChangeAspect="1" noChangeArrowheads="1"/>
          </p:cNvPicPr>
          <p:nvPr/>
        </p:nvPicPr>
        <p:blipFill>
          <a:blip r:embed="rId2"/>
          <a:srcRect/>
          <a:stretch>
            <a:fillRect/>
          </a:stretch>
        </p:blipFill>
        <p:spPr bwMode="auto">
          <a:xfrm>
            <a:off x="2362200" y="2190749"/>
            <a:ext cx="4457988" cy="2952751"/>
          </a:xfrm>
          <a:prstGeom prst="rect">
            <a:avLst/>
          </a:prstGeom>
          <a:noFill/>
        </p:spPr>
      </p:pic>
      <p:sp>
        <p:nvSpPr>
          <p:cNvPr id="4" name="标题 1"/>
          <p:cNvSpPr txBox="1">
            <a:spLocks/>
          </p:cNvSpPr>
          <p:nvPr/>
        </p:nvSpPr>
        <p:spPr bwMode="auto">
          <a:xfrm>
            <a:off x="7010400" y="2724150"/>
            <a:ext cx="2133600" cy="666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r>
              <a:rPr lang="zh-CN" altLang="en-US" sz="3200" b="1" dirty="0" smtClean="0"/>
              <a:t>婚姻关系</a:t>
            </a:r>
            <a:endParaRPr lang="en-US" altLang="zh-CN" sz="3200" b="1" dirty="0" smtClean="0"/>
          </a:p>
          <a:p>
            <a:pPr lvl="0" algn="ctr" eaLnBrk="0" hangingPunct="0"/>
            <a:r>
              <a:rPr lang="en-US" sz="2400" dirty="0" smtClean="0"/>
              <a:t>marital relationships</a:t>
            </a:r>
            <a:endParaRPr kumimoji="0" lang="zh-CN" altLang="en-US" sz="24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标题 1"/>
          <p:cNvSpPr txBox="1">
            <a:spLocks/>
          </p:cNvSpPr>
          <p:nvPr/>
        </p:nvSpPr>
        <p:spPr bwMode="auto">
          <a:xfrm>
            <a:off x="0" y="2190750"/>
            <a:ext cx="2286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r>
              <a:rPr lang="zh-CN" altLang="en-US" sz="3200" b="1" dirty="0" smtClean="0"/>
              <a:t>亲子关系</a:t>
            </a:r>
            <a:r>
              <a:rPr lang="en-US" sz="2400" dirty="0" smtClean="0"/>
              <a:t>parent-child relationships</a:t>
            </a:r>
            <a:endParaRPr kumimoji="0" lang="zh-CN" altLang="en-US" sz="2400" b="1" i="0" u="none" strike="noStrike" kern="1200" cap="none" spc="0" normalizeH="0" baseline="0" noProof="0" dirty="0">
              <a:ln>
                <a:noFill/>
              </a:ln>
              <a:solidFill>
                <a:schemeClr val="tx1"/>
              </a:solidFill>
              <a:effectLst/>
              <a:uLnTx/>
              <a:uFillTx/>
              <a:latin typeface="+mj-lt"/>
              <a:ea typeface="+mj-ea"/>
              <a:cs typeface="+mj-cs"/>
            </a:endParaRPr>
          </a:p>
        </p:txBody>
      </p:sp>
      <p:sp>
        <p:nvSpPr>
          <p:cNvPr id="6" name="标题 1"/>
          <p:cNvSpPr txBox="1">
            <a:spLocks/>
          </p:cNvSpPr>
          <p:nvPr/>
        </p:nvSpPr>
        <p:spPr bwMode="auto">
          <a:xfrm>
            <a:off x="3124200" y="1276350"/>
            <a:ext cx="2971800" cy="666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r>
              <a:rPr lang="zh-CN" altLang="en-US" sz="3200" b="1" dirty="0" smtClean="0"/>
              <a:t>经济的拮据</a:t>
            </a:r>
            <a:r>
              <a:rPr lang="en-US" sz="2400" dirty="0" smtClean="0"/>
              <a:t>financial hardship</a:t>
            </a:r>
            <a:endParaRPr kumimoji="0" lang="zh-CN" altLang="en-US" sz="2400" b="1" i="0" u="none" strike="noStrike" kern="1200" cap="none" spc="0" normalizeH="0" baseline="0" noProof="0" dirty="0">
              <a:ln>
                <a:noFill/>
              </a:ln>
              <a:solidFill>
                <a:schemeClr val="tx1"/>
              </a:solidFill>
              <a:effectLst/>
              <a:uLnTx/>
              <a:uFillTx/>
              <a:latin typeface="+mj-lt"/>
              <a:ea typeface="+mj-ea"/>
              <a:cs typeface="+mj-cs"/>
            </a:endParaRPr>
          </a:p>
        </p:txBody>
      </p:sp>
      <p:sp>
        <p:nvSpPr>
          <p:cNvPr id="7" name="标题 1"/>
          <p:cNvSpPr txBox="1">
            <a:spLocks/>
          </p:cNvSpPr>
          <p:nvPr/>
        </p:nvSpPr>
        <p:spPr bwMode="auto">
          <a:xfrm>
            <a:off x="2971800" y="0"/>
            <a:ext cx="24384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r>
              <a:rPr lang="zh-CN" altLang="en-US" sz="3200" b="1" dirty="0" smtClean="0"/>
              <a:t>工作的压力</a:t>
            </a:r>
            <a:r>
              <a:rPr lang="en-US" sz="2400" dirty="0" smtClean="0"/>
              <a:t>work pressure</a:t>
            </a:r>
            <a:endParaRPr kumimoji="0" lang="zh-CN" altLang="en-US" sz="2400" b="1" i="0" u="none" strike="noStrike" kern="1200" cap="none" spc="0" normalizeH="0" baseline="0" noProof="0" dirty="0">
              <a:ln>
                <a:noFill/>
              </a:ln>
              <a:solidFill>
                <a:schemeClr val="tx1"/>
              </a:solidFill>
              <a:effectLst/>
              <a:uLnTx/>
              <a:uFillTx/>
              <a:latin typeface="+mj-lt"/>
              <a:ea typeface="+mj-ea"/>
              <a:cs typeface="+mj-cs"/>
            </a:endParaRPr>
          </a:p>
        </p:txBody>
      </p:sp>
      <p:sp>
        <p:nvSpPr>
          <p:cNvPr id="8" name="标题 1"/>
          <p:cNvSpPr txBox="1">
            <a:spLocks/>
          </p:cNvSpPr>
          <p:nvPr/>
        </p:nvSpPr>
        <p:spPr bwMode="auto">
          <a:xfrm>
            <a:off x="6553200" y="438150"/>
            <a:ext cx="2438400" cy="666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r>
              <a:rPr lang="zh-CN" altLang="en-US" sz="3200" b="1" dirty="0" smtClean="0"/>
              <a:t>情绪的煎熬</a:t>
            </a:r>
            <a:endParaRPr lang="en-US" altLang="zh-CN" sz="3200" b="1" dirty="0" smtClean="0"/>
          </a:p>
          <a:p>
            <a:pPr lvl="0" algn="ctr" eaLnBrk="0" hangingPunct="0"/>
            <a:r>
              <a:rPr lang="en-US" sz="2400" dirty="0" smtClean="0"/>
              <a:t>emotional torment</a:t>
            </a:r>
            <a:endParaRPr kumimoji="0" lang="zh-CN" altLang="en-US" sz="24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标题 1"/>
          <p:cNvSpPr txBox="1">
            <a:spLocks/>
          </p:cNvSpPr>
          <p:nvPr/>
        </p:nvSpPr>
        <p:spPr bwMode="auto">
          <a:xfrm>
            <a:off x="685800" y="1276350"/>
            <a:ext cx="1447800" cy="666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r>
              <a:rPr kumimoji="0" lang="zh-CN" altLang="en-US" sz="7200" b="1" i="0" u="none" strike="noStrike" kern="1200" cap="none" spc="0" normalizeH="0" baseline="0" noProof="0" dirty="0" smtClean="0">
                <a:ln>
                  <a:noFill/>
                </a:ln>
                <a:solidFill>
                  <a:schemeClr val="tx1"/>
                </a:solidFill>
                <a:effectLst/>
                <a:uLnTx/>
                <a:uFillTx/>
                <a:latin typeface="+mj-lt"/>
                <a:ea typeface="+mj-ea"/>
                <a:cs typeface="+mj-cs"/>
              </a:rPr>
              <a:t>？</a:t>
            </a:r>
            <a:endParaRPr kumimoji="0" lang="zh-CN" altLang="en-US" sz="7200" b="1" i="0" u="none" strike="noStrike" kern="1200" cap="none" spc="0" normalizeH="0" baseline="0" noProof="0" dirty="0">
              <a:ln>
                <a:noFill/>
              </a:ln>
              <a:solidFill>
                <a:schemeClr val="tx1"/>
              </a:solidFill>
              <a:effectLst/>
              <a:uLnTx/>
              <a:uFillTx/>
              <a:latin typeface="+mj-lt"/>
              <a:ea typeface="+mj-ea"/>
              <a:cs typeface="+mj-cs"/>
            </a:endParaRPr>
          </a:p>
        </p:txBody>
      </p:sp>
      <p:sp>
        <p:nvSpPr>
          <p:cNvPr id="10" name="标题 1"/>
          <p:cNvSpPr txBox="1">
            <a:spLocks/>
          </p:cNvSpPr>
          <p:nvPr/>
        </p:nvSpPr>
        <p:spPr bwMode="auto">
          <a:xfrm>
            <a:off x="7543800" y="1581150"/>
            <a:ext cx="1600200" cy="666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hangingPunct="0"/>
            <a:r>
              <a:rPr kumimoji="0" lang="zh-CN" altLang="en-US" sz="7200" b="1" i="0" u="none" strike="noStrike" kern="1200" cap="none" spc="0" normalizeH="0" baseline="0" noProof="0" dirty="0" smtClean="0">
                <a:ln>
                  <a:noFill/>
                </a:ln>
                <a:solidFill>
                  <a:schemeClr val="tx1"/>
                </a:solidFill>
                <a:effectLst/>
                <a:uLnTx/>
                <a:uFillTx/>
                <a:latin typeface="+mj-lt"/>
                <a:ea typeface="+mj-ea"/>
                <a:cs typeface="+mj-cs"/>
              </a:rPr>
              <a:t>？</a:t>
            </a:r>
            <a:endParaRPr kumimoji="0" lang="zh-CN" altLang="en-US" sz="72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200" b="1" dirty="0" smtClean="0"/>
              <a:t>二、脱去旧人、渴慕成长</a:t>
            </a:r>
            <a:r>
              <a:rPr lang="en-US" sz="3200" b="1" dirty="0" smtClean="0"/>
              <a:t> 1-3</a:t>
            </a:r>
            <a:br>
              <a:rPr lang="en-US" sz="3200" b="1" dirty="0" smtClean="0"/>
            </a:br>
            <a:r>
              <a:rPr lang="en-US" sz="2800" b="1" dirty="0" smtClean="0"/>
              <a:t>II. Put off the Old self, Earnestly Desire Spiritual </a:t>
            </a:r>
            <a:r>
              <a:rPr lang="en-US" sz="2800" b="1" dirty="0" smtClean="0"/>
              <a:t>Growth</a:t>
            </a:r>
            <a:br>
              <a:rPr lang="en-US" sz="2800" b="1" dirty="0" smtClean="0"/>
            </a:br>
            <a:r>
              <a:rPr lang="zh-CN" altLang="en-US" sz="2800" b="1" dirty="0" smtClean="0"/>
              <a:t/>
            </a:r>
            <a:br>
              <a:rPr lang="zh-CN" altLang="en-US" sz="2800" b="1" dirty="0" smtClean="0"/>
            </a:br>
            <a:r>
              <a:rPr lang="en-US" sz="3200" b="1" dirty="0" smtClean="0"/>
              <a:t>1</a:t>
            </a:r>
            <a:r>
              <a:rPr lang="zh-CN" altLang="en-US" sz="3200" b="1" dirty="0" smtClean="0"/>
              <a:t>所以你们既</a:t>
            </a:r>
            <a:r>
              <a:rPr lang="zh-CN" altLang="en-US" sz="3200" b="1" dirty="0" smtClean="0">
                <a:solidFill>
                  <a:srgbClr val="0070C0"/>
                </a:solidFill>
              </a:rPr>
              <a:t>除去一切</a:t>
            </a:r>
            <a:r>
              <a:rPr lang="zh-CN" altLang="en-US" sz="3200" b="1" dirty="0" smtClean="0"/>
              <a:t>的</a:t>
            </a:r>
            <a:r>
              <a:rPr lang="zh-CN" altLang="en-US" sz="3200" b="1" dirty="0" smtClean="0">
                <a:solidFill>
                  <a:srgbClr val="0070C0"/>
                </a:solidFill>
              </a:rPr>
              <a:t>恶毒，诡诈，并假善，嫉妒，和一切毁谤的话</a:t>
            </a:r>
            <a:r>
              <a:rPr lang="zh-CN" altLang="en-US" sz="3200" b="1" dirty="0" smtClean="0"/>
              <a:t>，</a:t>
            </a:r>
            <a:r>
              <a:rPr lang="en-US" sz="3200" b="1" dirty="0" smtClean="0"/>
              <a:t>2</a:t>
            </a:r>
            <a:r>
              <a:rPr lang="zh-CN" altLang="en-US" sz="3200" b="1" dirty="0" smtClean="0"/>
              <a:t>就要爱慕那纯净的灵奶，像才生的婴孩爱慕奶一样，叫你们因此渐长，以致得救。</a:t>
            </a:r>
            <a:r>
              <a:rPr lang="en-US" sz="3200" b="1" dirty="0" smtClean="0"/>
              <a:t>3</a:t>
            </a:r>
            <a:r>
              <a:rPr lang="zh-CN" altLang="en-US" sz="3200" b="1" dirty="0" smtClean="0"/>
              <a:t>你们若尝过主恩的滋味</a:t>
            </a:r>
            <a:r>
              <a:rPr lang="zh-CN" altLang="en-US" sz="3200" b="1" dirty="0" smtClean="0"/>
              <a:t>，就</a:t>
            </a:r>
            <a:r>
              <a:rPr lang="zh-CN" altLang="en-US" sz="3200" b="1" dirty="0" smtClean="0"/>
              <a:t>必如此。</a:t>
            </a:r>
            <a:r>
              <a:rPr lang="en-US" altLang="zh-CN" sz="3200" b="1" dirty="0" smtClean="0"/>
              <a:t/>
            </a:r>
            <a:br>
              <a:rPr lang="en-US" altLang="zh-CN" sz="3200" b="1" dirty="0" smtClean="0"/>
            </a:br>
            <a:r>
              <a:rPr lang="en-US" altLang="zh-CN" sz="2600" b="1" dirty="0" smtClean="0"/>
              <a:t> 1Therefore, rid yourselves of all malice and all deceit, hypocrisy, envy, and slander of every kind. 2Like newborn babies, crave pure spiritual milk, so that by it you may grow up in your salvation, 3now that you have tasted that the Lord is good.</a:t>
            </a:r>
            <a:endParaRPr lang="zh-CN" altLang="en-US" sz="26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200" b="1" dirty="0" smtClean="0"/>
              <a:t>1</a:t>
            </a:r>
            <a:r>
              <a:rPr lang="zh-CN" altLang="en-US" sz="3200" b="1" dirty="0" smtClean="0"/>
              <a:t>、脱去旧人</a:t>
            </a:r>
            <a:r>
              <a:rPr lang="en-US" altLang="zh-CN" sz="3200" b="1" dirty="0" smtClean="0"/>
              <a:t/>
            </a:r>
            <a:br>
              <a:rPr lang="en-US" altLang="zh-CN" sz="3200" b="1" dirty="0" smtClean="0"/>
            </a:br>
            <a:r>
              <a:rPr lang="en-US" altLang="zh-CN" sz="3200" b="1" dirty="0" smtClean="0"/>
              <a:t>1.Put off the Old Self</a:t>
            </a:r>
            <a:br>
              <a:rPr lang="en-US" altLang="zh-CN" sz="3200" b="1" dirty="0" smtClean="0"/>
            </a:br>
            <a:r>
              <a:rPr lang="en-US" altLang="zh-CN" sz="1100" b="1" dirty="0" smtClean="0"/>
              <a:t/>
            </a:r>
            <a:br>
              <a:rPr lang="en-US" altLang="zh-CN" sz="1100" b="1" dirty="0" smtClean="0"/>
            </a:br>
            <a:r>
              <a:rPr lang="en-US" altLang="zh-CN" sz="3200" b="1" dirty="0" smtClean="0"/>
              <a:t>       </a:t>
            </a:r>
            <a:r>
              <a:rPr lang="en-US" altLang="zh-CN" sz="3200" b="1" dirty="0" smtClean="0">
                <a:solidFill>
                  <a:srgbClr val="0070C0"/>
                </a:solidFill>
              </a:rPr>
              <a:t>A</a:t>
            </a:r>
            <a:r>
              <a:rPr lang="zh-CN" altLang="en-US" sz="3200" b="1" dirty="0" smtClean="0">
                <a:solidFill>
                  <a:srgbClr val="0070C0"/>
                </a:solidFill>
              </a:rPr>
              <a:t>、恶毒</a:t>
            </a:r>
            <a:r>
              <a:rPr lang="en-US" sz="3200" b="1" dirty="0" smtClean="0">
                <a:solidFill>
                  <a:srgbClr val="0070C0"/>
                </a:solidFill>
              </a:rPr>
              <a:t>Malice</a:t>
            </a:r>
            <a:r>
              <a:rPr lang="zh-CN" altLang="en-US" sz="3200" b="1" dirty="0" smtClean="0"/>
              <a:t>：</a:t>
            </a:r>
            <a:r>
              <a:rPr lang="zh-CN" altLang="en-US" sz="2800" b="1" dirty="0" smtClean="0"/>
              <a:t>是一种内心想要伤害他人、怀有敌意的心态。它是一种根深蒂固的恶意，</a:t>
            </a:r>
            <a:r>
              <a:rPr lang="zh-CN" altLang="en-US" sz="2800" b="1" dirty="0" smtClean="0">
                <a:solidFill>
                  <a:srgbClr val="7030A0"/>
                </a:solidFill>
              </a:rPr>
              <a:t>不一定用暴力表现，但常常通过言语、态度、行为表现出来</a:t>
            </a:r>
            <a:r>
              <a:rPr lang="zh-CN" altLang="en-US" sz="2800" b="1" dirty="0" smtClean="0">
                <a:solidFill>
                  <a:srgbClr val="7030A0"/>
                </a:solidFill>
              </a:rPr>
              <a:t>。</a:t>
            </a:r>
            <a:r>
              <a:rPr lang="en-US" altLang="zh-CN" sz="2800" b="1" dirty="0" smtClean="0">
                <a:solidFill>
                  <a:srgbClr val="7030A0"/>
                </a:solidFill>
              </a:rPr>
              <a:t/>
            </a:r>
            <a:br>
              <a:rPr lang="en-US" altLang="zh-CN" sz="2800" b="1" dirty="0" smtClean="0">
                <a:solidFill>
                  <a:srgbClr val="7030A0"/>
                </a:solidFill>
              </a:rPr>
            </a:br>
            <a:r>
              <a:rPr lang="en-US" altLang="zh-CN" sz="2800" b="1" dirty="0" smtClean="0">
                <a:solidFill>
                  <a:srgbClr val="7030A0"/>
                </a:solidFill>
              </a:rPr>
              <a:t>      </a:t>
            </a:r>
            <a:r>
              <a:rPr lang="en-US" sz="3200" b="1" dirty="0" smtClean="0"/>
              <a:t> </a:t>
            </a:r>
            <a:r>
              <a:rPr lang="en-US" sz="2800" b="1" dirty="0" smtClean="0"/>
              <a:t>A. Malice: </a:t>
            </a:r>
            <a:r>
              <a:rPr lang="en-US" sz="2800" dirty="0" smtClean="0"/>
              <a:t>Malice is an inner attitude of wanting to harm others and harboring hostility. It is a deeply rooted ill will that may not always manifest through violence but often reveals itself through words, attitudes, or actions. </a:t>
            </a:r>
            <a:endParaRPr lang="zh-CN" altLang="en-US" sz="28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27034</TotalTime>
  <Words>569</Words>
  <Application>Microsoft Office PowerPoint</Application>
  <PresentationFormat>On-screen Show (16:9)</PresentationFormat>
  <Paragraphs>36</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主题</vt:lpstr>
      <vt:lpstr>渴慕真道，活出新生命 Longing for the True Way, Living Out a New Life 彼前/1 Peter 1：22-2：3</vt:lpstr>
      <vt:lpstr>祈祷/Prayer</vt:lpstr>
      <vt:lpstr>一、顺从真理，活出真爱（1:22） I. Obey the Truth, Live Out True Love  22你们既因顺从真理，洁净了自己的心，以致爱弟兄没有虚假，就当从心里彼此切实相爱。   22Now that you have purified yourselves by obeying the truth so that you have sincere love for each other, love one another deeply, from the heart. </vt:lpstr>
      <vt:lpstr>你们作妻子的，要顺服自己的丈夫。这样，若有不信从道理的丈夫，他们虽然不听道，也可以因妻子的品行被感化过来……这正是因看见你们有贞洁的品行，和敬畏的心……你们作丈夫的，也要按情理和妻子同住……敬重她……这样便叫你们的祷告没有阻碍。  1Wives, in the same way submit yourselves to your own husbands so that, if any of them do not believe the word, they may be won over without words by the behaviour of their wives, 2when they see the purity and reverence of your lives...7Husbands, in the same way be considerate as you live with your wives, and treat them with respect as the weaker partner and as heirs with you of the gracious gift of life, so that nothing will hinder your prayers.                                                                                                                             彼前3：1-7</vt:lpstr>
      <vt:lpstr>你们既因顺从真理，洁净了自己的心 1. Now that you have purified yourselves by obeying the truth   23你们蒙了重生，不是由于能坏的种子，乃是由于不能坏的种子，是借着神活泼常存的道。  23For you have been born again, not of perishable seed, but of imperishable, through the living and enduring word of God. </vt:lpstr>
      <vt:lpstr> 就当从心里彼此切实相爱/love one another deeply, from the heart.  以致爱弟兄没有虚假/You have sincere love for each other   顺从真理，洁净己心/you have purified yourselves by obeying the truth </vt:lpstr>
      <vt:lpstr>身体的疾病  Physical illness</vt:lpstr>
      <vt:lpstr>二、脱去旧人、渴慕成长 1-3 II. Put off the Old self, Earnestly Desire Spiritual Growth  1所以你们既除去一切的恶毒，诡诈，并假善，嫉妒，和一切毁谤的话，2就要爱慕那纯净的灵奶，像才生的婴孩爱慕奶一样，叫你们因此渐长，以致得救。3你们若尝过主恩的滋味，就必如此。  1Therefore, rid yourselves of all malice and all deceit, hypocrisy, envy, and slander of every kind. 2Like newborn babies, crave pure spiritual milk, so that by it you may grow up in your salvation, 3now that you have tasted that the Lord is good.</vt:lpstr>
      <vt:lpstr>1、脱去旧人 1.Put off the Old Self         A、恶毒Malice：是一种内心想要伤害他人、怀有敌意的心态。它是一种根深蒂固的恶意，不一定用暴力表现，但常常通过言语、态度、行为表现出来。        A. Malice: Malice is an inner attitude of wanting to harm others and harboring hostility. It is a deeply rooted ill will that may not always manifest through violence but often reveals itself through words, attitudes, or actions. </vt:lpstr>
      <vt:lpstr>表现形式：暗地里陷害别人、搬弄是非。心中希望别人遭报应或出事。冷暴力、不理人、用沉默惩罚人。用尖酸刻薄的话刺伤人。 Manifestations: Secretly plotting against others, stirring up trouble and gossip. Wishing misfortune or retribution upon others in your heart. Using emotional coldness, ignoring people, or punishing them with silence. Wounding others with sharp and sarcastic words. 属灵反省：我的心中是否曾希望某人“得报应”？是否对一些人怀有仇恨多年未放下？是否表面和气，内心却咒诅他人？  Spiritual Reflection: Have I ever wished for someone to "get what they deserve"? Do I harbor long-standing hatred toward certain people that I haven’t let go of? Am I outwardly kind, yet inwardly cursing others?</vt:lpstr>
      <vt:lpstr>B、诡诈Deceit：是不诚实、掩饰、说谎、扭曲事实，以获取个人利益的行为。这种罪常隐藏在言语或动机中，看似聪明，其实是属肉体的欲望。  B. Deceit: Deceit is the act of being dishonest—concealing, lying, or distorting the truth—for personal gain. This sin often hides within one’s words or motives. It may appear clever, but it is ultimately a fleshly tactic.  表现形式：撒谎、不说全部的真相。表面客气，心里却另有图谋。隐瞒错误、不愿承担责任。利用人际关系谋取好处。</vt:lpstr>
      <vt:lpstr>Manifestations: Telling lies or withholding the full truth. Being polite on the surface while harboring ulterior motives. Hiding mistakes and refusing to take responsibility. Using relationships for personal advantage.  属灵反省：我的言语是否总是真实透明？我是否习惯“包装自己”，以赢得掌声或好处？我是否敢在神面前完全敞开？ Spiritual Reflection: Are my words always truthful and transparent? Am I in the habit of “packaging” myself to win praise or gain benefits? Am I willing to be completely open before God?</vt:lpstr>
      <vt:lpstr>C、 假善Hypocrisy：就是虚伪的敬虔：外表属灵、敬虔，其实心里没有真实顺服神。它是一种属灵的“伪装”，在人面前做给人看，在神面前却不真实。  C. Hypocrisy: Hypocrisy is false godliness—appearing spiritual and devout on the outside, while lacking genuine submission to God in the heart. It is a kind of spiritual “mask,” putting on a show before people but lacking authenticity before God.  表现形式：热心服事，私底下却放纵自己。口里讲爱人如己，心里却轻看某些人。对外人温柔，对家人却暴躁。参加聚会是为了被肯定，而不是敬拜神。</vt:lpstr>
      <vt:lpstr>Manifestations: Zealously serving in church while indulging oneself in private. Speaking of loving others as oneself, yet secretly looking down on certain people. Being gentle with outsiders but irritable with family. Attending gatherings to seek affirmation from others rather than to worship God.  属灵反省：我的信仰生活是真实的吗？是否有时候只是“做样子”，希望别人认为我很属灵？我在暗中是否也愿意敬拜神、顺服神？  Spiritual Reflection: Is my faith genuine? Am I sometimes just “putting on a show” to make others think I’m spiritual? Am I willing to worship and obey God even when no one is watching?</vt:lpstr>
      <vt:lpstr>D、嫉妒Envy：是当我们看到别人有某些好处、成就、祝福时，内心的不满、酸楚，甚至希望他们失去。它源于骄傲和不满足。  D. Envy: Envy is the inner resentment or bitterness we feel when we see others enjoying blessings, success, or advantages—sometimes even wishing they would lose what they have. It stems from pride and a heart that is not content. 表现形式：看到别人升职、结婚、生子、买房时，心中不是喜乐，而是难受。表面上祝贺他人，内心却在比较。甚至因嫉妒而讲别人的坏话，试图拉低他人。</vt:lpstr>
      <vt:lpstr>Manifestations: Feeling upset rather than joyful when others get promoted, get married, have children, or buy a house. Offering congratulations outwardly while inwardly comparing and competing. Speaking negatively about others out of jealousy, trying to bring them down.  属灵反省：我是否为他人的祝福而真心感谢神？我是否觉得别人“比我好”就心里不平衡？我是否用批评来掩饰自己的嫉妒？ Spiritual Reflection: Do I genuinely thank God for the blessings others receive? Do I feel unsettled when others seem “better” than me? Do I use criticism to cover up my own envy?</vt:lpstr>
      <vt:lpstr>E、毁谤的话Slander：是指说人坏话、散布负面信息、带着批评或恶意的言语。它可以是谎言，也可以是真话，但目的是伤人、贬低人，而不是造就人。  E. Slander: Slander refers to speaking ill of others, spreading negative information, or using words filled with criticism or malice. It can involve lies or truths, but the purpose is to hurt or demean rather than to build up. 表现形式：在背后议论他人过错，带动负面情绪。故意夸大别人的缺点，散布他人的隐私。经常批评、抱怨、讽刺人。</vt:lpstr>
      <vt:lpstr>Manifestations: Talking about others’ faults behind their backs, stirring up negative emotions. Deliberately exaggerating others’ shortcomings. Spreading others’ private matters. Frequently criticizing, complaining, or mocking others.  属灵反省：我的舌头是用来祝福人，还是伤害人？我是否常在背后谈论他人？我的言语是否在教会中制造纷争，而非合一？ Spiritual Reflection: Do I use my tongue to bless or to hurt others? Do I often speak negatively about others behind their backs? Are my words causing division in the church rather than unity?</vt:lpstr>
      <vt:lpstr>2. 渴慕“灵奶”才能成长（v2） 2. Spiritual growth comes through a longing for the pure spiritual milk  2 就要爱慕那纯净的灵奶，像才生的婴孩爱慕奶一样，叫你们因此渐长，以至得救。 2Like newborn babies, crave pure spiritual milk, so that by it you may grow up in your salvation, </vt:lpstr>
      <vt:lpstr>A、每天定时定量读经 A. Read the Bible daily at a fixed time and amount.  B、加入查经小组或信仰伙伴，彼此鼓励、提醒、激发渴慕  B. Join a Bible study group or faith partners to encourage, remind, and inspire each other’s spiritual hunger.  C、用不同方式深入神的话。  C. Engage with God’s Word in different ways: </vt:lpstr>
      <vt:lpstr>    抄写经文：动手抄写有助于思考和记忆。      Writing out Scripture: Physically writing helps with reflection and memorization.      背诵经文：每周背一节，加强内化。      Memorizing verses: Memorize one verse each week to internalize it.      查经笔记：用笔记本记录神的提醒、亮光、感动。       Bible study notes: Use a notebook to record God’s reminders, insights, and inspirations.   D、在开车时聆听圣经  D.  Listen to the Bible while driving.</vt:lpstr>
      <vt:lpstr>总结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20:3 除了我以外，你不可有别的神。20:4 不可为自己雕刻偶像；也不可做甚么形像彷佛上天、下地和地底下、水中的百物.  20:7 不可妄称耶和华你　神的名；因为妄称耶和华名的，耶和华必不以他为无罪。不可妄称耶和华你　神的名；因为妄称耶和华名的，耶和华必不以他为无罪。 </dc:title>
  <dc:creator>peter tian</dc:creator>
  <cp:lastModifiedBy>peter tian</cp:lastModifiedBy>
  <cp:revision>1538</cp:revision>
  <dcterms:modified xsi:type="dcterms:W3CDTF">2025-05-31T21:50:38Z</dcterms:modified>
</cp:coreProperties>
</file>