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888" r:id="rId2"/>
    <p:sldId id="1009" r:id="rId3"/>
    <p:sldId id="1033" r:id="rId4"/>
    <p:sldId id="1044" r:id="rId5"/>
    <p:sldId id="1043" r:id="rId6"/>
    <p:sldId id="1045" r:id="rId7"/>
    <p:sldId id="1042" r:id="rId8"/>
    <p:sldId id="1050" r:id="rId9"/>
    <p:sldId id="1036" r:id="rId10"/>
    <p:sldId id="1049" r:id="rId11"/>
    <p:sldId id="1037" r:id="rId12"/>
    <p:sldId id="1038" r:id="rId13"/>
    <p:sldId id="1039" r:id="rId14"/>
    <p:sldId id="1040" r:id="rId15"/>
    <p:sldId id="1041" r:id="rId16"/>
    <p:sldId id="1012" r:id="rId17"/>
  </p:sldIdLst>
  <p:sldSz cx="9144000" cy="5143500" type="screen16x9"/>
  <p:notesSz cx="7315200" cy="96012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CD9BC"/>
    <a:srgbClr val="FFFF66"/>
    <a:srgbClr val="FF0000"/>
    <a:srgbClr val="EAEBB7"/>
    <a:srgbClr val="C9CC44"/>
    <a:srgbClr val="AEB092"/>
    <a:srgbClr val="AAB6A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94" autoAdjust="0"/>
    <p:restoredTop sz="94526" autoAdjust="0"/>
  </p:normalViewPr>
  <p:slideViewPr>
    <p:cSldViewPr>
      <p:cViewPr>
        <p:scale>
          <a:sx n="66" d="100"/>
          <a:sy n="66" d="100"/>
        </p:scale>
        <p:origin x="-480" y="-125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510A215-44AC-48DA-AF86-EC2F785F13D6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85D5665-A5AE-45BB-8848-AA424DA21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9591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4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33" name="Google Shape;13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D9D37-59B6-4FD4-B62C-EA5223FD416D}" type="datetimeFigureOut">
              <a:rPr lang="zh-CN" altLang="en-US"/>
              <a:pPr>
                <a:defRPr/>
              </a:pPr>
              <a:t>2025/9/20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09F6C-3832-4A94-9C78-A09827F5503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49838-A36D-4165-A395-840B24B390A6}" type="datetimeFigureOut">
              <a:rPr lang="zh-CN" altLang="en-US"/>
              <a:pPr>
                <a:defRPr/>
              </a:pPr>
              <a:t>2025/9/20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E6CA8-7327-434E-99BD-8578615981D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029E5-0BC8-4359-9890-8277E61C6893}" type="datetimeFigureOut">
              <a:rPr lang="zh-CN" altLang="en-US"/>
              <a:pPr>
                <a:defRPr/>
              </a:pPr>
              <a:t>2025/9/20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9E28C-3C3A-49E1-9025-02BEA788874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CC31A-9154-43B9-AC08-B2E1B37570E0}" type="datetimeFigureOut">
              <a:rPr lang="zh-CN" altLang="en-US"/>
              <a:pPr>
                <a:defRPr/>
              </a:pPr>
              <a:t>2025/9/20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81B23-17D3-48A0-9A34-43C89BFDCD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C003D-1630-4417-9F76-668A9E0FFDC5}" type="datetimeFigureOut">
              <a:rPr lang="zh-CN" altLang="en-US"/>
              <a:pPr>
                <a:defRPr/>
              </a:pPr>
              <a:t>2025/9/20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0CCD0-35AC-49FD-98B8-8BED130348F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88E6E-A14D-4A90-B2B4-E9F41E1F8165}" type="datetimeFigureOut">
              <a:rPr lang="zh-CN" altLang="en-US"/>
              <a:pPr>
                <a:defRPr/>
              </a:pPr>
              <a:t>2025/9/20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F350B-92BC-41F2-A4FE-565A1044C2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06C53-A131-498A-A525-37077DBA0095}" type="datetimeFigureOut">
              <a:rPr lang="zh-CN" altLang="en-US"/>
              <a:pPr>
                <a:defRPr/>
              </a:pPr>
              <a:t>2025/9/20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7A055-C9CE-4D91-9D43-D408D8ECF7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0E5D7-D573-4729-A6A0-6031E4F961CC}" type="datetimeFigureOut">
              <a:rPr lang="zh-CN" altLang="en-US"/>
              <a:pPr>
                <a:defRPr/>
              </a:pPr>
              <a:t>2025/9/20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777D0-42B9-4AEE-ADE2-0004775D976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42271-1D37-45F0-82D7-82D18C5C5122}" type="datetimeFigureOut">
              <a:rPr lang="zh-CN" altLang="en-US"/>
              <a:pPr>
                <a:defRPr/>
              </a:pPr>
              <a:t>2025/9/20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81EDB-8CE2-40C9-AB82-6EA86292D4F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C8085-0888-43B1-9E2E-D6E727554759}" type="datetimeFigureOut">
              <a:rPr lang="zh-CN" altLang="en-US"/>
              <a:pPr>
                <a:defRPr/>
              </a:pPr>
              <a:t>2025/9/20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95EFB-B999-418C-A689-C35398BA7E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C5665-1B5B-4687-9E2E-C0A1946DE657}" type="datetimeFigureOut">
              <a:rPr lang="zh-CN" altLang="en-US"/>
              <a:pPr>
                <a:defRPr/>
              </a:pPr>
              <a:t>2025/9/20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6D2DC-6CF7-40E1-B2C3-9049AEEFDCE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6C1C240-9017-4C45-A094-DD8E498073CB}" type="datetimeFigureOut">
              <a:rPr lang="zh-CN" altLang="en-US"/>
              <a:pPr>
                <a:defRPr/>
              </a:pPr>
              <a:t>2025/9/20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7EEFD9F-D935-4FC2-AC09-44F040414EE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76350"/>
          </a:xfrm>
        </p:spPr>
        <p:txBody>
          <a:bodyPr/>
          <a:lstStyle/>
          <a:p>
            <a:r>
              <a:rPr lang="zh-CN" altLang="en-US" sz="3600" b="1" dirty="0" smtClean="0"/>
              <a:t>神所喜悦的悔改与敬拜</a:t>
            </a:r>
            <a:br>
              <a:rPr lang="zh-CN" altLang="en-US" sz="3600" b="1" dirty="0" smtClean="0"/>
            </a:br>
            <a:r>
              <a:rPr lang="zh-CN" altLang="en-US" sz="3600" b="1" dirty="0" smtClean="0"/>
              <a:t>何</a:t>
            </a:r>
            <a:r>
              <a:rPr lang="en-US" sz="3600" b="1" dirty="0" smtClean="0"/>
              <a:t>6:1-6</a:t>
            </a:r>
            <a:r>
              <a:rPr lang="zh-CN" altLang="en-US" sz="3600" b="1" dirty="0" smtClean="0"/>
              <a:t>节</a:t>
            </a:r>
            <a:endParaRPr lang="zh-CN" altLang="en-US" sz="3600" b="1" dirty="0"/>
          </a:p>
        </p:txBody>
      </p:sp>
      <p:pic>
        <p:nvPicPr>
          <p:cNvPr id="2" name="Picture 2" descr="C:\Users\Peter Tian\Desktop\讲章预备\hands worshi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85490"/>
            <a:ext cx="9144000" cy="38157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>
              <a:lnSpc>
                <a:spcPts val="5300"/>
              </a:lnSpc>
            </a:pPr>
            <a:r>
              <a:rPr lang="en-US" altLang="zh-CN" sz="3600" b="1" dirty="0" smtClean="0"/>
              <a:t>3 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我们务要认识耶和华，竭力追求认识他</a:t>
            </a:r>
            <a:r>
              <a:rPr lang="zh-CN" altLang="en-US" sz="3600" b="1" dirty="0" smtClean="0"/>
              <a:t>。他出现确如晨光，他必临到我们像甘雨，像滋润田地的春雨。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24350"/>
          </a:xfrm>
        </p:spPr>
        <p:txBody>
          <a:bodyPr/>
          <a:lstStyle/>
          <a:p>
            <a:pPr algn="l">
              <a:lnSpc>
                <a:spcPts val="5500"/>
              </a:lnSpc>
            </a:pPr>
            <a:r>
              <a:rPr lang="zh-CN" altLang="en-US" sz="3600" b="1" dirty="0" smtClean="0"/>
              <a:t>二、虚假的悔改：转瞬即逝</a:t>
            </a:r>
            <a:r>
              <a:rPr lang="en-US" sz="3600" b="1" dirty="0" smtClean="0"/>
              <a:t> 4-5</a:t>
            </a:r>
            <a:r>
              <a:rPr lang="zh-CN" altLang="en-US" sz="3600" b="1" dirty="0" smtClean="0"/>
              <a:t>节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zh-CN" altLang="en-US" sz="3600" b="1" dirty="0" smtClean="0"/>
              <a:t/>
            </a:r>
            <a:br>
              <a:rPr lang="zh-CN" altLang="en-US" sz="3600" b="1" dirty="0" smtClean="0"/>
            </a:br>
            <a:r>
              <a:rPr lang="en-US" altLang="zh-CN" sz="3600" b="1" dirty="0" smtClean="0"/>
              <a:t>4</a:t>
            </a:r>
            <a:r>
              <a:rPr lang="zh-CN" altLang="en-US" sz="3600" b="1" dirty="0" smtClean="0"/>
              <a:t>主说，以法莲哪，我可向你怎样行呢？犹大阿，我可向你怎样做呢？因为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你们的良善</a:t>
            </a:r>
            <a:r>
              <a:rPr lang="zh-CN" altLang="en-US" sz="3600" b="1" dirty="0" smtClean="0"/>
              <a:t>，如同早晨的云雾，又如速散的甘露。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en-US" sz="3600" b="1" dirty="0" smtClean="0"/>
              <a:t>6</a:t>
            </a:r>
            <a:r>
              <a:rPr lang="zh-CN" altLang="en-US" sz="3600" b="1" dirty="0" smtClean="0"/>
              <a:t>：</a:t>
            </a:r>
            <a:r>
              <a:rPr lang="en-US" altLang="zh-CN" sz="3600" b="1" dirty="0" smtClean="0"/>
              <a:t>4</a:t>
            </a:r>
            <a:r>
              <a:rPr lang="zh-CN" altLang="en-US" sz="3600" b="1" dirty="0" smtClean="0"/>
              <a:t>因为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你们的良善</a:t>
            </a:r>
            <a:r>
              <a:rPr lang="zh-CN" altLang="en-US" sz="3600" b="1" dirty="0" smtClean="0"/>
              <a:t>，如同早晨的云雾，又如速散的甘露</a:t>
            </a:r>
            <a:endParaRPr lang="en-US" altLang="zh-CN" sz="3600" b="1" dirty="0" smtClean="0"/>
          </a:p>
          <a:p>
            <a:pPr lvl="0" eaLnBrk="0" hangingPunct="0"/>
            <a:endParaRPr lang="en-US" altLang="zh-CN" sz="3600" b="1" dirty="0" smtClean="0"/>
          </a:p>
          <a:p>
            <a:pPr lvl="0" eaLnBrk="0" hangingPunct="0"/>
            <a:r>
              <a:rPr lang="zh-CN" altLang="en-US" sz="3600" b="1" dirty="0" smtClean="0"/>
              <a:t>        </a:t>
            </a:r>
            <a:r>
              <a:rPr lang="zh-CN" altLang="en-US" sz="3600" b="1" dirty="0" smtClean="0">
                <a:solidFill>
                  <a:srgbClr val="00B050"/>
                </a:solidFill>
              </a:rPr>
              <a:t>良善</a:t>
            </a:r>
            <a:r>
              <a:rPr lang="zh-CN" altLang="en-US" sz="3600" b="1" dirty="0" smtClean="0">
                <a:solidFill>
                  <a:srgbClr val="00B050"/>
                </a:solidFill>
              </a:rPr>
              <a:t>：慈爱、怜悯、信实、和忠诚</a:t>
            </a:r>
            <a:r>
              <a:rPr lang="zh-CN" altLang="en-US" sz="3600" b="1" dirty="0" smtClean="0"/>
              <a:t>。</a:t>
            </a:r>
            <a:endParaRPr lang="en-US" altLang="zh-CN" sz="3600" b="1" dirty="0" smtClean="0"/>
          </a:p>
          <a:p>
            <a:pPr lvl="0" eaLnBrk="0" hangingPunct="0"/>
            <a:endParaRPr lang="en-US" altLang="zh-CN" sz="3600" b="1" dirty="0" smtClean="0"/>
          </a:p>
          <a:p>
            <a:pPr lvl="0" eaLnBrk="0" hangingPunct="0"/>
            <a:r>
              <a:rPr lang="en-US" sz="3600" b="1" dirty="0" smtClean="0"/>
              <a:t>        </a:t>
            </a:r>
            <a:r>
              <a:rPr lang="en-US" sz="3600" b="1" dirty="0" smtClean="0">
                <a:solidFill>
                  <a:srgbClr val="0070C0"/>
                </a:solidFill>
              </a:rPr>
              <a:t>You love </a:t>
            </a:r>
            <a:r>
              <a:rPr lang="en-US" sz="3600" b="1" dirty="0" smtClean="0"/>
              <a:t>is like the morning mist, like the early dew that disappears</a:t>
            </a: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895350"/>
            <a:ext cx="9144000" cy="4248150"/>
          </a:xfrm>
        </p:spPr>
        <p:txBody>
          <a:bodyPr/>
          <a:lstStyle/>
          <a:p>
            <a:pPr algn="l">
              <a:lnSpc>
                <a:spcPts val="4000"/>
              </a:lnSpc>
            </a:pPr>
            <a:r>
              <a:rPr lang="en-US" altLang="zh-CN" sz="3200" b="1" dirty="0" smtClean="0"/>
              <a:t>1</a:t>
            </a:r>
            <a:r>
              <a:rPr lang="zh-CN" altLang="en-US" sz="3200" b="1" dirty="0" smtClean="0"/>
              <a:t>、漠不关心。明明知道这样做是错的，是得罪耶和华神的，却依然我行我素，照着自己的喜好和意愿而行。</a:t>
            </a:r>
            <a:r>
              <a:rPr lang="en-US" altLang="zh-CN" sz="3200" b="1" dirty="0" smtClean="0"/>
              <a:t/>
            </a:r>
            <a:br>
              <a:rPr lang="en-US" altLang="zh-CN" sz="3200" b="1" dirty="0" smtClean="0"/>
            </a:br>
            <a:r>
              <a:rPr lang="en-US" altLang="zh-CN" sz="3200" b="1" dirty="0" smtClean="0"/>
              <a:t>2</a:t>
            </a:r>
            <a:r>
              <a:rPr lang="zh-CN" altLang="en-US" sz="3200" b="1" dirty="0" smtClean="0"/>
              <a:t>、出于惧怕的悔改。有些人面对神的警告，神的管教而被动的悔改。他们害怕的不是得罪神，而是怕神的惩罚和管教。</a:t>
            </a:r>
            <a:r>
              <a:rPr lang="en-US" altLang="zh-CN" sz="3200" b="1" dirty="0" smtClean="0"/>
              <a:t/>
            </a:r>
            <a:br>
              <a:rPr lang="en-US" altLang="zh-CN" sz="3200" b="1" dirty="0" smtClean="0"/>
            </a:br>
            <a:r>
              <a:rPr lang="en-US" altLang="zh-CN" sz="3200" b="1" dirty="0" smtClean="0"/>
              <a:t>3</a:t>
            </a:r>
            <a:r>
              <a:rPr lang="zh-CN" altLang="en-US" sz="3200" b="1" dirty="0" smtClean="0"/>
              <a:t>、出于敬畏神的悔改。因爱神，不忍心因自己的悖逆让神忧伤，而愿意主动离弃罪恶。</a:t>
            </a:r>
            <a:endParaRPr lang="zh-CN" altLang="en-US" sz="3200" b="1" dirty="0"/>
          </a:p>
        </p:txBody>
      </p:sp>
      <p:sp>
        <p:nvSpPr>
          <p:cNvPr id="3" name="标题 1"/>
          <p:cNvSpPr txBox="1">
            <a:spLocks/>
          </p:cNvSpPr>
          <p:nvPr/>
        </p:nvSpPr>
        <p:spPr bwMode="auto">
          <a:xfrm>
            <a:off x="0" y="0"/>
            <a:ext cx="91440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人在面对罪恶大致会有三种不同的态度：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 sz="3600" b="1" dirty="0" smtClean="0"/>
              <a:t>5 </a:t>
            </a:r>
            <a:r>
              <a:rPr lang="zh-CN" altLang="en-US" sz="3600" b="1" dirty="0" smtClean="0"/>
              <a:t>因此，我借先知砍伐他们，以我口中的话杀戮他们，我施行的审判如光发出。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419350"/>
          </a:xfrm>
        </p:spPr>
        <p:txBody>
          <a:bodyPr/>
          <a:lstStyle/>
          <a:p>
            <a:pPr algn="l"/>
            <a:r>
              <a:rPr lang="zh-CN" altLang="en-US" sz="3600" b="1" dirty="0" smtClean="0"/>
              <a:t>三、虚假的敬拜：献祭却无心</a:t>
            </a:r>
            <a:r>
              <a:rPr lang="en-US" sz="3600" b="1" dirty="0" smtClean="0"/>
              <a:t>      6</a:t>
            </a:r>
            <a:r>
              <a:rPr lang="zh-CN" altLang="en-US" sz="3600" b="1" dirty="0" smtClean="0"/>
              <a:t>节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zh-CN" altLang="en-US" sz="1800" b="1" dirty="0" smtClean="0"/>
              <a:t/>
            </a:r>
            <a:br>
              <a:rPr lang="zh-CN" altLang="en-US" sz="1800" b="1" dirty="0" smtClean="0"/>
            </a:br>
            <a:r>
              <a:rPr lang="en-US" sz="3600" b="1" dirty="0" smtClean="0"/>
              <a:t>6</a:t>
            </a:r>
            <a:r>
              <a:rPr lang="zh-CN" altLang="en-US" sz="3600" b="1" dirty="0" smtClean="0"/>
              <a:t> 我喜爱良善，不喜爱祭祀，喜爱认识神，胜于燔祭。</a:t>
            </a:r>
            <a:endParaRPr lang="zh-CN" altLang="en-US" sz="3600" b="1" dirty="0"/>
          </a:p>
        </p:txBody>
      </p:sp>
      <p:pic>
        <p:nvPicPr>
          <p:cNvPr id="3076" name="Picture 4" descr="E:\2025 证道\神所喜悦的敬拜\04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19376"/>
            <a:ext cx="4038600" cy="2524125"/>
          </a:xfrm>
          <a:prstGeom prst="rect">
            <a:avLst/>
          </a:prstGeom>
          <a:noFill/>
        </p:spPr>
      </p:pic>
      <p:pic>
        <p:nvPicPr>
          <p:cNvPr id="3077" name="Picture 5" descr="E:\2025 证道\神所喜悦的敬拜\P8215794-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5551" y="2647951"/>
            <a:ext cx="4305099" cy="24209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-28636" y="-10085"/>
            <a:ext cx="9172636" cy="2048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000" b="1" dirty="0" err="1">
                <a:latin typeface="汉仪中楷简" panose="02010604000101010101" pitchFamily="2" charset="-122"/>
                <a:ea typeface="汉仪中楷简" panose="02010604000101010101" pitchFamily="2" charset="-122"/>
                <a:cs typeface="Arial"/>
                <a:sym typeface="Arial"/>
              </a:rPr>
              <a:t>总结</a:t>
            </a:r>
            <a:r>
              <a:rPr lang="en-US" sz="4000" b="1" dirty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000" b="1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40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Summary</a:t>
            </a:r>
            <a:endParaRPr sz="4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3" name="标题 1"/>
          <p:cNvSpPr txBox="1">
            <a:spLocks/>
          </p:cNvSpPr>
          <p:nvPr/>
        </p:nvSpPr>
        <p:spPr bwMode="auto">
          <a:xfrm>
            <a:off x="0" y="3257550"/>
            <a:ext cx="91440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endParaRPr kumimoji="0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 bwMode="auto">
          <a:xfrm>
            <a:off x="0" y="3105150"/>
            <a:ext cx="91440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60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7" name="标题 1"/>
          <p:cNvSpPr txBox="1">
            <a:spLocks/>
          </p:cNvSpPr>
          <p:nvPr/>
        </p:nvSpPr>
        <p:spPr bwMode="auto">
          <a:xfrm>
            <a:off x="0" y="2343150"/>
            <a:ext cx="9144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汉仪中楷简"/>
              <a:cs typeface="+mj-cs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 bwMode="auto">
          <a:xfrm>
            <a:off x="0" y="1962150"/>
            <a:ext cx="91440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  <a:t/>
            </a:r>
            <a:b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</a:br>
            <a:r>
              <a:rPr kumimoji="0" lang="zh-CN" alt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  <a:t/>
            </a:r>
            <a:br>
              <a:rPr kumimoji="0" lang="zh-CN" alt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</a:br>
            <a:endParaRPr kumimoji="0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汉仪中楷简"/>
              <a:cs typeface="+mj-cs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 bwMode="auto">
          <a:xfrm>
            <a:off x="0" y="1276350"/>
            <a:ext cx="91440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标题 1"/>
          <p:cNvSpPr txBox="1">
            <a:spLocks/>
          </p:cNvSpPr>
          <p:nvPr/>
        </p:nvSpPr>
        <p:spPr bwMode="auto">
          <a:xfrm>
            <a:off x="0" y="4019550"/>
            <a:ext cx="91440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“？”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标题 1"/>
          <p:cNvSpPr txBox="1">
            <a:spLocks/>
          </p:cNvSpPr>
          <p:nvPr/>
        </p:nvSpPr>
        <p:spPr bwMode="auto">
          <a:xfrm>
            <a:off x="228600" y="1962150"/>
            <a:ext cx="89154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r>
              <a:rPr lang="zh-CN" altLang="en-US" sz="3200" b="1" dirty="0" smtClean="0"/>
              <a:t>       当年以色列人只是以表面的回转和虚假的敬拜来回应神。那今天，我们作为神的儿女，又该如何回应他对我们的呼唤与他那不变的爱呢？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94DE62-692C-5CC5-E178-029A30853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7474"/>
            <a:ext cx="8229600" cy="579276"/>
          </a:xfrm>
        </p:spPr>
        <p:txBody>
          <a:bodyPr/>
          <a:lstStyle/>
          <a:p>
            <a:r>
              <a:rPr lang="zh-CN" altLang="en-US" b="1" dirty="0"/>
              <a:t>祈祷</a:t>
            </a:r>
            <a:r>
              <a:rPr lang="en-US" altLang="zh-CN" b="1" dirty="0"/>
              <a:t>/Prayer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BE501A2-3EFA-0310-6D6A-5ACABD8CF2C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895351"/>
            <a:ext cx="9108504" cy="42481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778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r>
              <a:rPr lang="zh-CN" altLang="en-US" sz="3600" b="1" dirty="0" smtClean="0"/>
              <a:t>一、耶和华神的心意与</a:t>
            </a:r>
            <a:r>
              <a:rPr lang="zh-CN" altLang="en-US" sz="3600" b="1" dirty="0" smtClean="0"/>
              <a:t>恩典的呼召     </a:t>
            </a:r>
            <a:r>
              <a:rPr lang="en-US" altLang="zh-CN" sz="3600" b="1" dirty="0" smtClean="0"/>
              <a:t>1-3</a:t>
            </a:r>
            <a:r>
              <a:rPr lang="zh-CN" altLang="en-US" sz="3600" b="1" dirty="0" smtClean="0"/>
              <a:t>节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2800" b="1" dirty="0" smtClean="0"/>
              <a:t/>
            </a:r>
            <a:br>
              <a:rPr lang="en-US" altLang="zh-CN" sz="2800" b="1" dirty="0" smtClean="0"/>
            </a:br>
            <a:r>
              <a:rPr lang="en-US" altLang="zh-CN" sz="3600" b="1" dirty="0" smtClean="0"/>
              <a:t>1</a:t>
            </a:r>
            <a:r>
              <a:rPr lang="zh-CN" altLang="en-US" sz="3600" b="1" dirty="0" smtClean="0"/>
              <a:t>来吧，我们归向耶和华。他撕裂我们，也必医治。他打伤我们，也必缠裹。</a:t>
            </a:r>
            <a:br>
              <a:rPr lang="zh-CN" altLang="en-US" sz="3600" b="1" dirty="0" smtClean="0"/>
            </a:br>
            <a:r>
              <a:rPr lang="en-US" altLang="zh-CN" sz="3600" b="1" dirty="0" smtClean="0"/>
              <a:t>2</a:t>
            </a:r>
            <a:r>
              <a:rPr lang="zh-CN" altLang="en-US" sz="3600" b="1" dirty="0" smtClean="0"/>
              <a:t>过两天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他必使我们苏醒</a:t>
            </a:r>
            <a:r>
              <a:rPr lang="zh-CN" altLang="en-US" sz="3600" b="1" dirty="0" smtClean="0"/>
              <a:t>，第三天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他必使我们兴起</a:t>
            </a:r>
            <a:r>
              <a:rPr lang="zh-CN" altLang="en-US" sz="3600" b="1" dirty="0" smtClean="0"/>
              <a:t>，我们就在他面前得以存活。</a:t>
            </a:r>
            <a:br>
              <a:rPr lang="zh-CN" altLang="en-US" sz="3600" b="1" dirty="0" smtClean="0"/>
            </a:br>
            <a:r>
              <a:rPr lang="en-US" altLang="zh-CN" sz="3600" b="1" dirty="0" smtClean="0"/>
              <a:t>3</a:t>
            </a:r>
            <a:r>
              <a:rPr lang="zh-CN" altLang="en-US" sz="3600" b="1" dirty="0" smtClean="0"/>
              <a:t>我们务要认识耶和华，竭力追求认识他。他出现确如晨光，他必临到我们像甘雨，像滋润田地的春雨。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457200" y="57150"/>
            <a:ext cx="685800" cy="5086350"/>
          </a:xfrm>
        </p:spPr>
        <p:txBody>
          <a:bodyPr/>
          <a:lstStyle/>
          <a:p>
            <a:pPr algn="l"/>
            <a:r>
              <a:rPr lang="zh-CN" altLang="en-US" sz="3200" b="1" dirty="0" smtClean="0"/>
              <a:t>成为神儿女，得称为义</a:t>
            </a:r>
            <a:endParaRPr lang="zh-CN" altLang="en-US" sz="3200" b="1" dirty="0"/>
          </a:p>
        </p:txBody>
      </p:sp>
      <p:sp>
        <p:nvSpPr>
          <p:cNvPr id="3" name="标题 1"/>
          <p:cNvSpPr txBox="1">
            <a:spLocks/>
          </p:cNvSpPr>
          <p:nvPr/>
        </p:nvSpPr>
        <p:spPr bwMode="auto">
          <a:xfrm>
            <a:off x="2057400" y="1504950"/>
            <a:ext cx="7086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第二步：我们承认已罪，接受主耶稣做个人的救主。</a:t>
            </a: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 bwMode="auto">
          <a:xfrm>
            <a:off x="2057400" y="2724150"/>
            <a:ext cx="7086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第三步：主耶稣对我们悔改的呼求作出回应</a:t>
            </a: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2057400" y="3943350"/>
            <a:ext cx="7086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第四步：接纳我们成为神的儿女，得称为义</a:t>
            </a: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Left Brace 5"/>
          <p:cNvSpPr/>
          <p:nvPr/>
        </p:nvSpPr>
        <p:spPr>
          <a:xfrm>
            <a:off x="1371600" y="209550"/>
            <a:ext cx="533400" cy="4648200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标题 1"/>
          <p:cNvSpPr txBox="1">
            <a:spLocks/>
          </p:cNvSpPr>
          <p:nvPr/>
        </p:nvSpPr>
        <p:spPr bwMode="auto">
          <a:xfrm>
            <a:off x="2057400" y="209550"/>
            <a:ext cx="7086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第一步：有人向我们传福音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我们听到福音。</a:t>
            </a: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57150"/>
            <a:ext cx="685800" cy="5086350"/>
          </a:xfrm>
        </p:spPr>
        <p:txBody>
          <a:bodyPr/>
          <a:lstStyle/>
          <a:p>
            <a:pPr algn="l"/>
            <a:r>
              <a:rPr lang="zh-CN" altLang="en-US" sz="3200" b="1" dirty="0" smtClean="0"/>
              <a:t>以色列百姓的回转</a:t>
            </a:r>
            <a:endParaRPr lang="zh-CN" altLang="en-US" sz="3200" b="1" dirty="0"/>
          </a:p>
        </p:txBody>
      </p:sp>
      <p:sp>
        <p:nvSpPr>
          <p:cNvPr id="3" name="标题 1"/>
          <p:cNvSpPr txBox="1">
            <a:spLocks/>
          </p:cNvSpPr>
          <p:nvPr/>
        </p:nvSpPr>
        <p:spPr bwMode="auto">
          <a:xfrm>
            <a:off x="838200" y="209550"/>
            <a:ext cx="365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 smtClean="0">
                <a:latin typeface="+mj-lt"/>
                <a:ea typeface="+mj-ea"/>
                <a:cs typeface="+mj-cs"/>
              </a:rPr>
              <a:t>1</a:t>
            </a:r>
            <a:r>
              <a:rPr lang="zh-CN" altLang="en-US" sz="3200" b="1" dirty="0" smtClean="0">
                <a:latin typeface="+mj-lt"/>
                <a:ea typeface="+mj-ea"/>
                <a:cs typeface="+mj-cs"/>
              </a:rPr>
              <a:t>、他们犯罪远离神</a:t>
            </a: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 bwMode="auto">
          <a:xfrm>
            <a:off x="838200" y="1962150"/>
            <a:ext cx="3657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、耶和华主动差遣先知到他们中间</a:t>
            </a: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914400" y="3257550"/>
            <a:ext cx="3657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 smtClean="0">
                <a:latin typeface="+mj-lt"/>
                <a:ea typeface="+mj-ea"/>
                <a:cs typeface="+mj-cs"/>
              </a:rPr>
              <a:t>3</a:t>
            </a:r>
            <a:r>
              <a:rPr lang="zh-CN" altLang="en-US" sz="3200" b="1" dirty="0" smtClean="0">
                <a:latin typeface="+mj-lt"/>
                <a:ea typeface="+mj-ea"/>
                <a:cs typeface="+mj-cs"/>
              </a:rPr>
              <a:t>、他们回转归向神</a:t>
            </a: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Left Brace 5"/>
          <p:cNvSpPr/>
          <p:nvPr/>
        </p:nvSpPr>
        <p:spPr>
          <a:xfrm>
            <a:off x="533400" y="209550"/>
            <a:ext cx="533400" cy="4648200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Left Brace 6"/>
          <p:cNvSpPr/>
          <p:nvPr/>
        </p:nvSpPr>
        <p:spPr>
          <a:xfrm>
            <a:off x="4419600" y="133350"/>
            <a:ext cx="457200" cy="1295400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1"/>
          <p:cNvSpPr txBox="1">
            <a:spLocks/>
          </p:cNvSpPr>
          <p:nvPr/>
        </p:nvSpPr>
        <p:spPr bwMode="auto">
          <a:xfrm>
            <a:off x="4648200" y="0"/>
            <a:ext cx="44958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 smtClean="0">
                <a:latin typeface="+mj-lt"/>
                <a:ea typeface="+mj-ea"/>
                <a:cs typeface="+mj-cs"/>
              </a:rPr>
              <a:t>1, </a:t>
            </a:r>
            <a:r>
              <a:rPr lang="zh-CN" altLang="en-US" sz="2400" b="1" dirty="0" smtClean="0">
                <a:latin typeface="+mj-lt"/>
                <a:ea typeface="+mj-ea"/>
                <a:cs typeface="+mj-cs"/>
              </a:rPr>
              <a:t>没有意识到自己背叛了上帝</a:t>
            </a:r>
            <a:endParaRPr lang="en-US" altLang="zh-CN" sz="2400" b="1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 smtClean="0">
                <a:latin typeface="+mj-lt"/>
                <a:ea typeface="+mj-ea"/>
                <a:cs typeface="+mj-cs"/>
              </a:rPr>
              <a:t>2, </a:t>
            </a:r>
            <a:r>
              <a:rPr lang="zh-CN" altLang="en-US" sz="2400" b="1" dirty="0" smtClean="0">
                <a:latin typeface="+mj-lt"/>
                <a:ea typeface="+mj-ea"/>
                <a:cs typeface="+mj-cs"/>
              </a:rPr>
              <a:t>享受背道的生活</a:t>
            </a:r>
            <a:endParaRPr lang="en-US" altLang="zh-CN" sz="2400" b="1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</a:t>
            </a:r>
            <a:r>
              <a:rPr lang="en-US" altLang="zh-CN" sz="2400" b="1" dirty="0" smtClean="0">
                <a:latin typeface="+mj-lt"/>
                <a:ea typeface="+mj-ea"/>
                <a:cs typeface="+mj-cs"/>
              </a:rPr>
              <a:t>, 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没有意识到罪带来的严重后果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Left Brace 8"/>
          <p:cNvSpPr/>
          <p:nvPr/>
        </p:nvSpPr>
        <p:spPr>
          <a:xfrm>
            <a:off x="4419600" y="1885950"/>
            <a:ext cx="457200" cy="1295400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标题 1"/>
          <p:cNvSpPr txBox="1">
            <a:spLocks/>
          </p:cNvSpPr>
          <p:nvPr/>
        </p:nvSpPr>
        <p:spPr bwMode="auto">
          <a:xfrm>
            <a:off x="4876800" y="1809750"/>
            <a:ext cx="42672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 smtClean="0">
                <a:latin typeface="+mj-lt"/>
                <a:ea typeface="+mj-ea"/>
                <a:cs typeface="+mj-cs"/>
              </a:rPr>
              <a:t>1, </a:t>
            </a:r>
            <a:r>
              <a:rPr lang="zh-CN" altLang="en-US" sz="2400" b="1" dirty="0" smtClean="0">
                <a:latin typeface="+mj-lt"/>
                <a:ea typeface="+mj-ea"/>
                <a:cs typeface="+mj-cs"/>
              </a:rPr>
              <a:t>指明他们属灵的光景</a:t>
            </a:r>
            <a:endParaRPr lang="en-US" altLang="zh-CN" sz="2400" b="1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 smtClean="0">
                <a:latin typeface="+mj-lt"/>
                <a:ea typeface="+mj-ea"/>
                <a:cs typeface="+mj-cs"/>
              </a:rPr>
              <a:t>2, </a:t>
            </a:r>
            <a:r>
              <a:rPr lang="zh-CN" altLang="en-US" sz="2400" b="1" dirty="0" smtClean="0">
                <a:latin typeface="+mj-lt"/>
                <a:ea typeface="+mj-ea"/>
                <a:cs typeface="+mj-cs"/>
              </a:rPr>
              <a:t>揭露他们远离神的后果</a:t>
            </a:r>
            <a:endParaRPr lang="en-US" altLang="zh-CN" sz="2400" b="1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</a:t>
            </a:r>
            <a:r>
              <a:rPr lang="en-US" altLang="zh-CN" sz="2400" b="1" dirty="0" smtClean="0">
                <a:latin typeface="+mj-lt"/>
                <a:ea typeface="+mj-ea"/>
                <a:cs typeface="+mj-cs"/>
              </a:rPr>
              <a:t>, </a:t>
            </a:r>
            <a:r>
              <a:rPr lang="zh-CN" altLang="en-US" sz="2400" b="1" dirty="0" smtClean="0">
                <a:latin typeface="+mj-lt"/>
                <a:ea typeface="+mj-ea"/>
                <a:cs typeface="+mj-cs"/>
              </a:rPr>
              <a:t>呼吁他们悔改，归向神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标题 1"/>
          <p:cNvSpPr txBox="1">
            <a:spLocks/>
          </p:cNvSpPr>
          <p:nvPr/>
        </p:nvSpPr>
        <p:spPr bwMode="auto">
          <a:xfrm>
            <a:off x="914400" y="41529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 smtClean="0">
                <a:latin typeface="+mj-lt"/>
                <a:ea typeface="+mj-ea"/>
                <a:cs typeface="+mj-cs"/>
              </a:rPr>
              <a:t>4</a:t>
            </a:r>
            <a:r>
              <a:rPr lang="zh-CN" altLang="en-US" sz="3200" b="1" dirty="0" smtClean="0">
                <a:latin typeface="+mj-lt"/>
                <a:ea typeface="+mj-ea"/>
                <a:cs typeface="+mj-cs"/>
              </a:rPr>
              <a:t>、耶和华神接纳他们，使他们苏醒和兴起</a:t>
            </a: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>
              <a:lnSpc>
                <a:spcPts val="5300"/>
              </a:lnSpc>
            </a:pPr>
            <a:r>
              <a:rPr lang="en-US" altLang="zh-CN" sz="3600" b="1" dirty="0" smtClean="0"/>
              <a:t>6:1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来吧，我们归向耶和华</a:t>
            </a:r>
            <a:r>
              <a:rPr lang="zh-CN" altLang="en-US" sz="3600" b="1" dirty="0" smtClean="0"/>
              <a:t>。他撕裂我们，也必医治。他打伤我们，也必缠裹。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zh-CN" altLang="en-US" sz="3600" b="1" dirty="0" smtClean="0"/>
              <a:t/>
            </a:r>
            <a:br>
              <a:rPr lang="zh-CN" altLang="en-US" sz="3600" b="1" dirty="0" smtClean="0"/>
            </a:br>
            <a:r>
              <a:rPr lang="en-US" altLang="zh-CN" sz="3600" b="1" dirty="0" smtClean="0"/>
              <a:t>2</a:t>
            </a:r>
            <a:r>
              <a:rPr lang="zh-CN" altLang="en-US" sz="3600" b="1" dirty="0" smtClean="0"/>
              <a:t>过两天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他必使我们苏醒</a:t>
            </a:r>
            <a:r>
              <a:rPr lang="zh-CN" altLang="en-US" sz="3600" b="1" dirty="0" smtClean="0"/>
              <a:t>，第三天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他必使我们兴起</a:t>
            </a:r>
            <a:r>
              <a:rPr lang="zh-CN" altLang="en-US" sz="3600" b="1" dirty="0" smtClean="0"/>
              <a:t>，我们就在他面前得以存活。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r>
              <a:rPr lang="zh-CN" altLang="en-US" sz="3600" b="1" dirty="0" smtClean="0">
                <a:solidFill>
                  <a:srgbClr val="0070C0"/>
                </a:solidFill>
              </a:rPr>
              <a:t>苏醒</a:t>
            </a:r>
            <a:r>
              <a:rPr lang="zh-CN" altLang="en-US" sz="3600" b="1" dirty="0" smtClean="0"/>
              <a:t>：复活、恢复生命、再次活过来。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1800" b="1" dirty="0" smtClean="0"/>
              <a:t/>
            </a:r>
            <a:br>
              <a:rPr lang="en-US" altLang="zh-CN" sz="1800" b="1" dirty="0" smtClean="0"/>
            </a:br>
            <a:r>
              <a:rPr lang="en-US" altLang="zh-CN" sz="3600" b="1" dirty="0" smtClean="0"/>
              <a:t>        </a:t>
            </a:r>
            <a:r>
              <a:rPr lang="zh-CN" altLang="en-US" sz="3600" b="1" dirty="0" smtClean="0"/>
              <a:t>它不仅指的是肉身的复活，也指的是灵性的复苏，关系的恢复。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zh-CN" altLang="en-US" sz="3600" b="1" dirty="0" smtClean="0">
                <a:solidFill>
                  <a:srgbClr val="0070C0"/>
                </a:solidFill>
              </a:rPr>
              <a:t>兴起</a:t>
            </a:r>
            <a:r>
              <a:rPr lang="zh-CN" altLang="en-US" sz="3600" b="1" dirty="0" smtClean="0"/>
              <a:t>：站立、起来、被建立。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1800" b="1" dirty="0" smtClean="0"/>
              <a:t/>
            </a:r>
            <a:br>
              <a:rPr lang="en-US" altLang="zh-CN" sz="1800" b="1" dirty="0" smtClean="0"/>
            </a:br>
            <a:r>
              <a:rPr lang="en-US" altLang="zh-CN" sz="3600" b="1" dirty="0" smtClean="0"/>
              <a:t>         </a:t>
            </a:r>
            <a:r>
              <a:rPr lang="zh-CN" altLang="en-US" sz="3600" b="1" dirty="0" smtClean="0"/>
              <a:t>有能力从软弱和失败中重新站起来。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028950"/>
          </a:xfrm>
        </p:spPr>
        <p:txBody>
          <a:bodyPr/>
          <a:lstStyle/>
          <a:p>
            <a:pPr algn="l">
              <a:lnSpc>
                <a:spcPts val="5500"/>
              </a:lnSpc>
            </a:pPr>
            <a:r>
              <a:rPr lang="zh-CN" altLang="en-US" sz="3600" b="1" dirty="0" smtClean="0"/>
              <a:t>       其实，“兴起”表达的含义比“苏醒”更进一步，苏醒只是生命的复苏，关系的恢复；而“兴起”则是新的生命样式，有力量活出顺服神旨意的生命。</a:t>
            </a:r>
            <a:endParaRPr lang="zh-CN" altLang="en-US" sz="3600" b="1" dirty="0"/>
          </a:p>
        </p:txBody>
      </p:sp>
      <p:sp>
        <p:nvSpPr>
          <p:cNvPr id="3" name="Left Brace 2"/>
          <p:cNvSpPr/>
          <p:nvPr/>
        </p:nvSpPr>
        <p:spPr>
          <a:xfrm>
            <a:off x="2362200" y="3333750"/>
            <a:ext cx="457200" cy="1295400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标题 1"/>
          <p:cNvSpPr txBox="1">
            <a:spLocks/>
          </p:cNvSpPr>
          <p:nvPr/>
        </p:nvSpPr>
        <p:spPr bwMode="auto">
          <a:xfrm>
            <a:off x="2895600" y="3257550"/>
            <a:ext cx="3505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zh-CN" altLang="en-US" sz="3600" b="1" dirty="0" smtClean="0"/>
              <a:t>苏醒</a:t>
            </a:r>
            <a:r>
              <a:rPr lang="en-US" altLang="zh-CN" sz="3600" b="1" dirty="0" smtClean="0"/>
              <a:t>——</a:t>
            </a:r>
            <a:r>
              <a:rPr lang="zh-CN" altLang="en-US" sz="3600" b="1" dirty="0" smtClean="0"/>
              <a:t>称义</a:t>
            </a:r>
            <a:endParaRPr lang="en-US" altLang="zh-CN" sz="3600" b="1" dirty="0" smtClean="0"/>
          </a:p>
          <a:p>
            <a:pPr lvl="0" eaLnBrk="0" hangingPunct="0"/>
            <a:r>
              <a:rPr lang="en-US" altLang="zh-CN" sz="3200" b="1" dirty="0" smtClean="0"/>
              <a:t/>
            </a:r>
            <a:br>
              <a:rPr lang="en-US" altLang="zh-CN" sz="3200" b="1" dirty="0" smtClean="0"/>
            </a:br>
            <a:r>
              <a:rPr lang="zh-CN" altLang="en-US" sz="3600" b="1" dirty="0" smtClean="0"/>
              <a:t>兴起</a:t>
            </a:r>
            <a:r>
              <a:rPr lang="en-US" altLang="zh-CN" sz="3600" b="1" dirty="0" smtClean="0"/>
              <a:t>——</a:t>
            </a:r>
            <a:r>
              <a:rPr lang="zh-CN" altLang="en-US" sz="3600" b="1" dirty="0" smtClean="0"/>
              <a:t>成圣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ular Callout 9"/>
          <p:cNvSpPr/>
          <p:nvPr/>
        </p:nvSpPr>
        <p:spPr>
          <a:xfrm>
            <a:off x="2743200" y="3105150"/>
            <a:ext cx="2438400" cy="990600"/>
          </a:xfrm>
          <a:prstGeom prst="wedgeRoundRectCallout">
            <a:avLst>
              <a:gd name="adj1" fmla="val -67857"/>
              <a:gd name="adj2" fmla="val -19069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ounded Rectangular Callout 8"/>
          <p:cNvSpPr/>
          <p:nvPr/>
        </p:nvSpPr>
        <p:spPr>
          <a:xfrm>
            <a:off x="2971800" y="1504950"/>
            <a:ext cx="2438400" cy="762000"/>
          </a:xfrm>
          <a:prstGeom prst="wedgeRoundRectCallout">
            <a:avLst>
              <a:gd name="adj1" fmla="val -69047"/>
              <a:gd name="adj2" fmla="val -18388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3638550"/>
            <a:ext cx="2209800" cy="1295400"/>
          </a:xfrm>
        </p:spPr>
        <p:txBody>
          <a:bodyPr/>
          <a:lstStyle/>
          <a:p>
            <a:pPr algn="l"/>
            <a:r>
              <a:rPr lang="zh-CN" altLang="en-US" sz="3600" b="1" dirty="0" smtClean="0"/>
              <a:t>“来吧，我们归向耶和华”</a:t>
            </a:r>
            <a:endParaRPr lang="zh-CN" altLang="en-US" sz="3600" b="1" dirty="0"/>
          </a:p>
        </p:txBody>
      </p:sp>
      <p:pic>
        <p:nvPicPr>
          <p:cNvPr id="2050" name="Picture 2" descr="C:\Users\Peter Tian\Desktop\讲章预备\105192299_557806944909992_5399041136479425053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2559" y="0"/>
            <a:ext cx="2211441" cy="2495550"/>
          </a:xfrm>
          <a:prstGeom prst="rect">
            <a:avLst/>
          </a:prstGeom>
          <a:noFill/>
        </p:spPr>
      </p:pic>
      <p:pic>
        <p:nvPicPr>
          <p:cNvPr id="2051" name="Picture 3" descr="C:\Users\Peter Tian\Desktop\讲章预备\ChatGPT Image Sep 19, 2025, 12_48_31 P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89200" cy="2800350"/>
          </a:xfrm>
          <a:prstGeom prst="rect">
            <a:avLst/>
          </a:prstGeom>
          <a:noFill/>
        </p:spPr>
      </p:pic>
      <p:sp>
        <p:nvSpPr>
          <p:cNvPr id="5" name="标题 1"/>
          <p:cNvSpPr txBox="1">
            <a:spLocks/>
          </p:cNvSpPr>
          <p:nvPr/>
        </p:nvSpPr>
        <p:spPr bwMode="auto">
          <a:xfrm>
            <a:off x="5715000" y="3409950"/>
            <a:ext cx="34290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“过两天他必我们苏醒，第三天他必使我们兴起”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urved Down Arrow 5"/>
          <p:cNvSpPr/>
          <p:nvPr/>
        </p:nvSpPr>
        <p:spPr>
          <a:xfrm>
            <a:off x="1676400" y="2800350"/>
            <a:ext cx="4495800" cy="8382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 bwMode="auto">
          <a:xfrm>
            <a:off x="2819400" y="3181350"/>
            <a:ext cx="2286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我们这个人的罪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标题 1"/>
          <p:cNvSpPr txBox="1">
            <a:spLocks/>
          </p:cNvSpPr>
          <p:nvPr/>
        </p:nvSpPr>
        <p:spPr bwMode="auto">
          <a:xfrm>
            <a:off x="2514600" y="2266950"/>
            <a:ext cx="15240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接过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标题 1"/>
          <p:cNvSpPr txBox="1">
            <a:spLocks/>
          </p:cNvSpPr>
          <p:nvPr/>
        </p:nvSpPr>
        <p:spPr bwMode="auto">
          <a:xfrm>
            <a:off x="2667000" y="514350"/>
            <a:ext cx="12954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接纳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标题 1"/>
          <p:cNvSpPr txBox="1">
            <a:spLocks/>
          </p:cNvSpPr>
          <p:nvPr/>
        </p:nvSpPr>
        <p:spPr bwMode="auto">
          <a:xfrm>
            <a:off x="2895600" y="1581150"/>
            <a:ext cx="2590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r>
              <a:rPr lang="zh-CN" altLang="en-US" sz="3600" b="1" dirty="0" smtClean="0"/>
              <a:t>我们这个人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27782</TotalTime>
  <Words>498</Words>
  <Application>Microsoft Office PowerPoint</Application>
  <PresentationFormat>On-screen Show (16:9)</PresentationFormat>
  <Paragraphs>45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主题</vt:lpstr>
      <vt:lpstr>神所喜悦的悔改与敬拜 何6:1-6节</vt:lpstr>
      <vt:lpstr>祈祷/Prayer</vt:lpstr>
      <vt:lpstr>一、耶和华神的心意与恩典的呼召     1-3节  1来吧，我们归向耶和华。他撕裂我们，也必医治。他打伤我们，也必缠裹。 2过两天他必使我们苏醒，第三天他必使我们兴起，我们就在他面前得以存活。 3我们务要认识耶和华，竭力追求认识他。他出现确如晨光，他必临到我们像甘雨，像滋润田地的春雨。</vt:lpstr>
      <vt:lpstr>成为神儿女，得称为义</vt:lpstr>
      <vt:lpstr>以色列百姓的回转</vt:lpstr>
      <vt:lpstr>6:1来吧，我们归向耶和华。他撕裂我们，也必医治。他打伤我们，也必缠裹。  2过两天他必使我们苏醒，第三天他必使我们兴起，我们就在他面前得以存活。</vt:lpstr>
      <vt:lpstr>苏醒：复活、恢复生命、再次活过来。          它不仅指的是肉身的复活，也指的是灵性的复苏，关系的恢复。   兴起：站立、起来、被建立。           有能力从软弱和失败中重新站起来。</vt:lpstr>
      <vt:lpstr>       其实，“兴起”表达的含义比“苏醒”更进一步，苏醒只是生命的复苏，关系的恢复；而“兴起”则是新的生命样式，有力量活出顺服神旨意的生命。</vt:lpstr>
      <vt:lpstr>“来吧，我们归向耶和华”</vt:lpstr>
      <vt:lpstr>3 我们务要认识耶和华，竭力追求认识他。他出现确如晨光，他必临到我们像甘雨，像滋润田地的春雨。</vt:lpstr>
      <vt:lpstr>二、虚假的悔改：转瞬即逝 4-5节  4主说，以法莲哪，我可向你怎样行呢？犹大阿，我可向你怎样做呢？因为你们的良善，如同早晨的云雾，又如速散的甘露。</vt:lpstr>
      <vt:lpstr>Slide 12</vt:lpstr>
      <vt:lpstr>1、漠不关心。明明知道这样做是错的，是得罪耶和华神的，却依然我行我素，照着自己的喜好和意愿而行。 2、出于惧怕的悔改。有些人面对神的警告，神的管教而被动的悔改。他们害怕的不是得罪神，而是怕神的惩罚和管教。 3、出于敬畏神的悔改。因爱神，不忍心因自己的悖逆让神忧伤，而愿意主动离弃罪恶。</vt:lpstr>
      <vt:lpstr>5 因此，我借先知砍伐他们，以我口中的话杀戮他们，我施行的审判如光发出。</vt:lpstr>
      <vt:lpstr>三、虚假的敬拜：献祭却无心      6节  6 我喜爱良善，不喜爱祭祀，喜爱认识神，胜于燔祭。</vt:lpstr>
      <vt:lpstr>总结 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20:3 除了我以外，你不可有别的神。20:4 不可为自己雕刻偶像；也不可做甚么形像彷佛上天、下地和地底下、水中的百物.  20:7 不可妄称耶和华你　神的名；因为妄称耶和华名的，耶和华必不以他为无罪。不可妄称耶和华你　神的名；因为妄称耶和华名的，耶和华必不以他为无罪。 </dc:title>
  <dc:creator>peter tian</dc:creator>
  <cp:lastModifiedBy>peter tian</cp:lastModifiedBy>
  <cp:revision>1510</cp:revision>
  <dcterms:modified xsi:type="dcterms:W3CDTF">2025-09-20T21:40:31Z</dcterms:modified>
</cp:coreProperties>
</file>