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888" r:id="rId2"/>
    <p:sldId id="1009" r:id="rId3"/>
    <p:sldId id="1105" r:id="rId4"/>
    <p:sldId id="1101" r:id="rId5"/>
    <p:sldId id="1113" r:id="rId6"/>
    <p:sldId id="1106" r:id="rId7"/>
    <p:sldId id="1102" r:id="rId8"/>
    <p:sldId id="1109" r:id="rId9"/>
    <p:sldId id="1121" r:id="rId10"/>
    <p:sldId id="1107" r:id="rId11"/>
    <p:sldId id="1120" r:id="rId12"/>
    <p:sldId id="1108" r:id="rId13"/>
    <p:sldId id="1112" r:id="rId14"/>
    <p:sldId id="1122" r:id="rId15"/>
    <p:sldId id="1114" r:id="rId16"/>
    <p:sldId id="1110" r:id="rId17"/>
    <p:sldId id="1111" r:id="rId18"/>
    <p:sldId id="1103" r:id="rId19"/>
    <p:sldId id="1104" r:id="rId20"/>
    <p:sldId id="1012" r:id="rId21"/>
  </p:sldIdLst>
  <p:sldSz cx="9144000" cy="5143500" type="screen16x9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CD9BC"/>
    <a:srgbClr val="FFFF66"/>
    <a:srgbClr val="EAEBB7"/>
    <a:srgbClr val="C9CC44"/>
    <a:srgbClr val="AEB092"/>
    <a:srgbClr val="AAB6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526" autoAdjust="0"/>
  </p:normalViewPr>
  <p:slideViewPr>
    <p:cSldViewPr>
      <p:cViewPr>
        <p:scale>
          <a:sx n="75" d="100"/>
          <a:sy n="75" d="100"/>
        </p:scale>
        <p:origin x="-252" y="-92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510A215-44AC-48DA-AF86-EC2F785F13D6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D5665-A5AE-45BB-8848-AA424DA214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33" name="Google Shape;1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9D37-59B6-4FD4-B62C-EA5223FD416D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9F6C-3832-4A94-9C78-A09827F550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9838-A36D-4165-A395-840B24B390A6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6CA8-7327-434E-99BD-8578615981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9E5-0BC8-4359-9890-8277E61C6893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E28C-3C3A-49E1-9025-02BEA7888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C31A-9154-43B9-AC08-B2E1B37570E0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1B23-17D3-48A0-9A34-43C89BFDC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C003D-1630-4417-9F76-668A9E0FFDC5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0CCD0-35AC-49FD-98B8-8BED130348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8E6E-A14D-4A90-B2B4-E9F41E1F8165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350B-92BC-41F2-A4FE-565A1044C2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C53-A131-498A-A525-37077DBA0095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7A055-C9CE-4D91-9D43-D408D8ECF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E5D7-D573-4729-A6A0-6031E4F961CC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777D0-42B9-4AEE-ADE2-0004775D97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271-1D37-45F0-82D7-82D18C5C5122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1EDB-8CE2-40C9-AB82-6EA86292D4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8085-0888-43B1-9E2E-D6E727554759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5EFB-B999-418C-A689-C35398BA7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C5665-1B5B-4687-9E2E-C0A1946DE657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6D2DC-6CF7-40E1-B2C3-9049AEEFD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C1C240-9017-4C45-A094-DD8E498073CB}" type="datetimeFigureOut">
              <a:rPr lang="zh-CN" altLang="en-US"/>
              <a:pPr>
                <a:defRPr/>
              </a:pPr>
              <a:t>2026/7/10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EEFD9F-D935-4FC2-AC09-44F040414E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1150"/>
          </a:xfrm>
        </p:spPr>
        <p:txBody>
          <a:bodyPr/>
          <a:lstStyle/>
          <a:p>
            <a:r>
              <a:rPr lang="zh-CN" altLang="en-US" sz="3600" b="1" dirty="0" smtClean="0"/>
              <a:t>绝望中的转机</a:t>
            </a:r>
            <a:br>
              <a:rPr lang="zh-CN" altLang="en-US" sz="3600" b="1" dirty="0" smtClean="0"/>
            </a:br>
            <a:r>
              <a:rPr lang="zh-CN" altLang="en-US" sz="3600" b="1" dirty="0" smtClean="0"/>
              <a:t>罗：</a:t>
            </a:r>
            <a:r>
              <a:rPr lang="en-US" sz="3600" b="1" dirty="0" smtClean="0"/>
              <a:t>3:21-31</a:t>
            </a:r>
            <a:endParaRPr lang="zh-CN" altLang="en-US" sz="3600" b="1" dirty="0"/>
          </a:p>
        </p:txBody>
      </p:sp>
      <p:pic>
        <p:nvPicPr>
          <p:cNvPr id="2" name="Picture 2" descr="E:\2026 证道\绝望中的转机\v2-4d3f66bf298c23bb04fe303fc7b7f5dd_1440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304"/>
            <a:ext cx="9144000" cy="378619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786578" y="4643452"/>
            <a:ext cx="2357422" cy="357190"/>
          </a:xfrm>
          <a:prstGeom prst="rect">
            <a:avLst/>
          </a:prstGeom>
        </p:spPr>
        <p:style>
          <a:lnRef idx="3">
            <a:schemeClr val="lt1"/>
          </a:lnRef>
          <a:fillRef idx="1002">
            <a:schemeClr val="lt1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太</a:t>
            </a:r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21</a:t>
            </a:r>
            <a:r>
              <a:rPr lang="zh-CN" altLang="en-US" sz="3600" b="1" dirty="0" smtClean="0"/>
              <a:t>她将要生一个儿子。你要给他起名叫耶稣。因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他要将自己的百姓从罪恶里救出来</a:t>
            </a:r>
            <a:r>
              <a:rPr lang="zh-CN" altLang="en-US" sz="3600" b="1" dirty="0" smtClean="0"/>
              <a:t>。</a:t>
            </a:r>
            <a:br>
              <a:rPr lang="zh-CN" altLang="en-US" sz="3600" b="1" dirty="0" smtClean="0"/>
            </a:br>
            <a:r>
              <a:rPr lang="zh-CN" altLang="en-US" sz="3600" b="1" dirty="0" smtClean="0"/>
              <a:t>可</a:t>
            </a:r>
            <a:r>
              <a:rPr lang="en-US" altLang="zh-CN" sz="3600" b="1" dirty="0" smtClean="0"/>
              <a:t>10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45</a:t>
            </a:r>
            <a:r>
              <a:rPr lang="zh-CN" altLang="en-US" sz="3600" b="1" dirty="0" smtClean="0"/>
              <a:t>因为人子来，并不是要受人的服事，乃是要服事人，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并且要舍命，作多人的赎价</a:t>
            </a:r>
            <a:r>
              <a:rPr lang="zh-CN" altLang="en-US" sz="3600" b="1" dirty="0" smtClean="0"/>
              <a:t>。</a:t>
            </a:r>
            <a:br>
              <a:rPr lang="zh-CN" altLang="en-US" sz="3600" b="1" dirty="0" smtClean="0"/>
            </a:br>
            <a:r>
              <a:rPr lang="zh-CN" altLang="en-US" sz="3600" b="1" dirty="0" smtClean="0"/>
              <a:t>太</a:t>
            </a:r>
            <a:r>
              <a:rPr lang="en-US" altLang="zh-CN" sz="3600" b="1" dirty="0" smtClean="0"/>
              <a:t>8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20 </a:t>
            </a:r>
            <a:r>
              <a:rPr lang="zh-CN" altLang="en-US" sz="3600" b="1" dirty="0" smtClean="0"/>
              <a:t>耶稣说，狐狸有洞，天空的飞鸟有窝，人子却没有枕头的地方。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zh-CN" altLang="en-US" sz="3600" b="1" dirty="0" smtClean="0"/>
              <a:t>太</a:t>
            </a:r>
            <a:r>
              <a:rPr lang="en-US" altLang="zh-CN" sz="3600" b="1" dirty="0" smtClean="0"/>
              <a:t>26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39 </a:t>
            </a:r>
            <a:r>
              <a:rPr lang="zh-CN" altLang="en-US" sz="3600" b="1" dirty="0" smtClean="0"/>
              <a:t>他就稍往前走，俯伏在地祷告说，我父阿，倘若可行，求你叫这杯离开我。然而不要照我的意思，只要照你的意思。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zh-CN" altLang="en-US" sz="3600" b="1" dirty="0" smtClean="0"/>
              <a:t>可</a:t>
            </a:r>
            <a:r>
              <a:rPr lang="en-US" altLang="zh-CN" sz="3600" b="1" dirty="0" smtClean="0"/>
              <a:t>15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34 </a:t>
            </a:r>
            <a:r>
              <a:rPr lang="zh-CN" altLang="en-US" sz="3600" b="1" dirty="0" smtClean="0"/>
              <a:t>申初的时候，耶稣大声喊着说，以罗伊，以罗伊，拉马撒巴各大尼？翻出来，就是，我的神，我的神，为什么离弃我？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zh-CN" altLang="en-US" sz="3200" b="1" dirty="0" smtClean="0">
                <a:solidFill>
                  <a:srgbClr val="0070C0"/>
                </a:solidFill>
              </a:rPr>
              <a:t>因救赎而生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起名</a:t>
            </a:r>
            <a:r>
              <a:rPr lang="zh-CN" altLang="en-US" sz="3200" b="1" dirty="0" smtClean="0"/>
              <a:t>叫</a:t>
            </a:r>
            <a:r>
              <a:rPr lang="zh-CN" altLang="en-US" sz="3200" b="1" dirty="0" smtClean="0"/>
              <a:t>耶稣   太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21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3200" b="1" dirty="0" smtClean="0">
                <a:solidFill>
                  <a:srgbClr val="0070C0"/>
                </a:solidFill>
              </a:rPr>
              <a:t>为救赎而宣告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服侍人  可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45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3200" b="1" dirty="0" smtClean="0">
                <a:solidFill>
                  <a:srgbClr val="0070C0"/>
                </a:solidFill>
              </a:rPr>
              <a:t>为救赎而生活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没有</a:t>
            </a:r>
            <a:r>
              <a:rPr lang="zh-CN" altLang="en-US" sz="3200" b="1" dirty="0" smtClean="0"/>
              <a:t>枕头的</a:t>
            </a:r>
            <a:r>
              <a:rPr lang="zh-CN" altLang="en-US" sz="3200" b="1" dirty="0" smtClean="0"/>
              <a:t>地方  太</a:t>
            </a:r>
            <a:r>
              <a:rPr lang="en-US" altLang="zh-CN" sz="3200" b="1" dirty="0" smtClean="0"/>
              <a:t>8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20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3200" b="1" dirty="0" smtClean="0">
                <a:solidFill>
                  <a:srgbClr val="0070C0"/>
                </a:solidFill>
              </a:rPr>
              <a:t>因救赎而顺服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照</a:t>
            </a:r>
            <a:r>
              <a:rPr lang="zh-CN" altLang="en-US" sz="3200" b="1" dirty="0" smtClean="0"/>
              <a:t>父神的</a:t>
            </a:r>
            <a:r>
              <a:rPr lang="zh-CN" altLang="en-US" sz="3200" b="1" dirty="0" smtClean="0"/>
              <a:t>旨意  太</a:t>
            </a:r>
            <a:r>
              <a:rPr lang="en-US" altLang="zh-CN" sz="3200" b="1" dirty="0" smtClean="0"/>
              <a:t>26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39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3200" b="1" dirty="0" smtClean="0">
                <a:solidFill>
                  <a:srgbClr val="0070C0"/>
                </a:solidFill>
              </a:rPr>
              <a:t>为救赎而舍命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我</a:t>
            </a:r>
            <a:r>
              <a:rPr lang="zh-CN" altLang="en-US" sz="3200" b="1" dirty="0" smtClean="0"/>
              <a:t>的神、我的神为什么离弃</a:t>
            </a:r>
            <a:r>
              <a:rPr lang="zh-CN" altLang="en-US" sz="3200" b="1" dirty="0" smtClean="0"/>
              <a:t>我   可</a:t>
            </a:r>
            <a:r>
              <a:rPr lang="en-US" altLang="zh-CN" sz="3200" b="1" dirty="0" smtClean="0"/>
              <a:t>15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34</a:t>
            </a:r>
            <a:endParaRPr lang="zh-CN" altLang="en-US" sz="3200" b="1" dirty="0"/>
          </a:p>
        </p:txBody>
      </p:sp>
      <p:sp>
        <p:nvSpPr>
          <p:cNvPr id="3" name="Down Arrow 2"/>
          <p:cNvSpPr/>
          <p:nvPr/>
        </p:nvSpPr>
        <p:spPr>
          <a:xfrm>
            <a:off x="4214810" y="714362"/>
            <a:ext cx="357190" cy="42862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Down Arrow 3"/>
          <p:cNvSpPr/>
          <p:nvPr/>
        </p:nvSpPr>
        <p:spPr>
          <a:xfrm>
            <a:off x="4214810" y="1500180"/>
            <a:ext cx="357190" cy="42862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Down Arrow 4"/>
          <p:cNvSpPr/>
          <p:nvPr/>
        </p:nvSpPr>
        <p:spPr>
          <a:xfrm>
            <a:off x="4214810" y="2571750"/>
            <a:ext cx="357190" cy="42862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Down Arrow 5"/>
          <p:cNvSpPr/>
          <p:nvPr/>
        </p:nvSpPr>
        <p:spPr>
          <a:xfrm>
            <a:off x="4214810" y="3571882"/>
            <a:ext cx="357190" cy="42862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zh-CN" altLang="en-US" sz="3600" b="1" dirty="0" smtClean="0"/>
              <a:t>彼</a:t>
            </a:r>
            <a:r>
              <a:rPr lang="zh-CN" altLang="en-US" sz="3600" b="1" dirty="0" smtClean="0"/>
              <a:t>前</a:t>
            </a:r>
            <a:r>
              <a:rPr lang="en-US" sz="3600" b="1" dirty="0" smtClean="0"/>
              <a:t>1:18-19</a:t>
            </a:r>
            <a:r>
              <a:rPr lang="en-US" sz="3600" b="1" dirty="0" smtClean="0"/>
              <a:t> </a:t>
            </a:r>
            <a:r>
              <a:rPr lang="en-US" sz="3600" b="1" dirty="0" smtClean="0"/>
              <a:t> </a:t>
            </a:r>
            <a:r>
              <a:rPr lang="zh-CN" altLang="en-US" sz="3600" b="1" dirty="0" smtClean="0"/>
              <a:t>知道</a:t>
            </a:r>
            <a:r>
              <a:rPr lang="zh-CN" altLang="en-US" sz="3600" b="1" dirty="0" smtClean="0"/>
              <a:t>你们得赎，脱去你们祖宗所传流虚妄的行为，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不是凭着能坏的金银等物，乃是凭着基督的宝血</a:t>
            </a:r>
            <a:r>
              <a:rPr lang="zh-CN" altLang="en-US" sz="3600" b="1" dirty="0" smtClean="0"/>
              <a:t>，如同无瑕疵、无玷污的羔羊之血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786196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3</a:t>
            </a:r>
            <a:r>
              <a:rPr lang="zh-CN" altLang="en-US" sz="3600" b="1" dirty="0" smtClean="0"/>
              <a:t>、挽回祭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25</a:t>
            </a:r>
            <a:r>
              <a:rPr lang="zh-CN" altLang="en-US" sz="3600" b="1" dirty="0" smtClean="0"/>
              <a:t>神设立耶稣作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挽回祭</a:t>
            </a:r>
            <a:r>
              <a:rPr lang="en-US" altLang="zh-CN" sz="3600" b="1" dirty="0" smtClean="0">
                <a:solidFill>
                  <a:srgbClr val="0070C0"/>
                </a:solidFill>
              </a:rPr>
              <a:t>……</a:t>
            </a:r>
            <a:br>
              <a:rPr lang="en-US" altLang="zh-CN" sz="3600" b="1" dirty="0" smtClean="0">
                <a:solidFill>
                  <a:srgbClr val="0070C0"/>
                </a:solidFill>
              </a:rPr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4286248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来</a:t>
            </a:r>
            <a:r>
              <a:rPr lang="en-US" altLang="zh-CN" sz="3600" b="1" dirty="0" smtClean="0"/>
              <a:t>9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22 </a:t>
            </a:r>
            <a:r>
              <a:rPr lang="zh-CN" altLang="en-US" sz="3600" b="1" dirty="0" smtClean="0"/>
              <a:t>按着律法，凡物差不多都是用血洁净的，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</a:rPr>
              <a:t>若不流血，罪就不得赦免了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  <p:pic>
        <p:nvPicPr>
          <p:cNvPr id="2052" name="Picture 4" descr="E:\2026 证道\绝望中的转机\04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1" y="0"/>
            <a:ext cx="4572000" cy="2536037"/>
          </a:xfrm>
          <a:prstGeom prst="rect">
            <a:avLst/>
          </a:prstGeom>
          <a:noFill/>
        </p:spPr>
      </p:pic>
      <p:pic>
        <p:nvPicPr>
          <p:cNvPr id="2053" name="Picture 5" descr="E:\2026 证道\绝望中的转机\6476a728979b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9" y="2714626"/>
            <a:ext cx="4500562" cy="242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6072198" cy="5143500"/>
          </a:xfrm>
        </p:spPr>
        <p:txBody>
          <a:bodyPr/>
          <a:lstStyle/>
          <a:p>
            <a:pPr algn="l"/>
            <a:r>
              <a:rPr lang="zh-CN" altLang="en-US" sz="3200" b="1" dirty="0" smtClean="0"/>
              <a:t>第一，神比我们想象的更加公义。 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r>
              <a:rPr lang="zh-CN" altLang="en-US" sz="3200" b="1" dirty="0" smtClean="0"/>
              <a:t>可</a:t>
            </a:r>
            <a:r>
              <a:rPr lang="en-US" altLang="zh-CN" sz="3200" b="1" dirty="0" smtClean="0"/>
              <a:t>15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34 </a:t>
            </a:r>
            <a:r>
              <a:rPr lang="zh-CN" altLang="en-US" sz="3200" b="1" dirty="0" smtClean="0"/>
              <a:t>申初的时候，耶稣大声喊着说，以罗伊，以罗伊，拉马撒巴各大尼？翻出来，就是，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我的神，我的神，为什么离弃我</a:t>
            </a:r>
            <a:r>
              <a:rPr lang="zh-CN" altLang="en-US" sz="3200" b="1" dirty="0" smtClean="0"/>
              <a:t>？</a:t>
            </a:r>
            <a:endParaRPr lang="zh-CN" altLang="en-US" sz="3200" b="1" dirty="0"/>
          </a:p>
        </p:txBody>
      </p:sp>
      <p:pic>
        <p:nvPicPr>
          <p:cNvPr id="2050" name="Picture 2" descr="E:\2026 证道\绝望中的转机\Cristo_crucifica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"/>
            <a:ext cx="3071802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第二，神比我们想象的更加慈爱。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zh-CN" altLang="en-US" sz="3600" b="1" dirty="0" smtClean="0"/>
              <a:t>赛</a:t>
            </a:r>
            <a:r>
              <a:rPr lang="en-US" sz="3600" b="1" dirty="0" smtClean="0"/>
              <a:t>53</a:t>
            </a:r>
            <a:r>
              <a:rPr lang="zh-CN" altLang="en-US" sz="3600" b="1" dirty="0" smtClean="0"/>
              <a:t>：</a:t>
            </a:r>
            <a:r>
              <a:rPr lang="en-US" sz="3600" b="1" dirty="0" smtClean="0"/>
              <a:t>6</a:t>
            </a:r>
            <a:r>
              <a:rPr lang="zh-CN" altLang="en-US" sz="3600" b="1" dirty="0" smtClean="0"/>
              <a:t>：</a:t>
            </a:r>
            <a:r>
              <a:rPr lang="zh-CN" altLang="en-US" sz="3600" b="1" dirty="0" smtClean="0"/>
              <a:t>我们都如羊走迷，各人偏行已路，耶和华使我们众人的罪孽都归在他身上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sz="3600" b="1" dirty="0" smtClean="0"/>
              <a:t>10 </a:t>
            </a:r>
            <a:r>
              <a:rPr lang="zh-CN" altLang="en-US" sz="3600" b="1" dirty="0" smtClean="0"/>
              <a:t>耶和华定意将他压伤，使他受痛苦；耶和华以他为赎罪祭。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三、转机如何临到我们</a:t>
            </a:r>
            <a:r>
              <a:rPr lang="en-US" altLang="zh-CN" sz="3600" b="1" dirty="0" smtClean="0"/>
              <a:t>——</a:t>
            </a:r>
            <a:r>
              <a:rPr lang="zh-CN" altLang="en-US" sz="3600" b="1" dirty="0" smtClean="0"/>
              <a:t>借着信心</a:t>
            </a: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800" b="1" dirty="0" smtClean="0"/>
              <a:t>               </a:t>
            </a:r>
            <a:r>
              <a:rPr lang="en-US" altLang="zh-CN" sz="3600" b="1" dirty="0" smtClean="0"/>
              <a:t>22</a:t>
            </a:r>
            <a:r>
              <a:rPr lang="zh-CN" altLang="en-US" sz="3600" b="1" dirty="0" smtClean="0"/>
              <a:t>就是神的义，因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信耶稣基督</a:t>
            </a:r>
            <a:r>
              <a:rPr lang="zh-CN" altLang="en-US" sz="3600" b="1" dirty="0" smtClean="0"/>
              <a:t>，加给一切相信的人，并没有分别。</a:t>
            </a:r>
            <a:r>
              <a:rPr lang="en-US" altLang="zh-CN" sz="3600" b="1" dirty="0" smtClean="0"/>
              <a:t>25</a:t>
            </a:r>
            <a:r>
              <a:rPr lang="zh-CN" altLang="en-US" sz="3600" b="1" dirty="0" smtClean="0"/>
              <a:t>神设立耶稣作挽回祭，是凭着耶稣的血，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借着人的信</a:t>
            </a:r>
            <a:r>
              <a:rPr lang="zh-CN" altLang="en-US" sz="3600" b="1" dirty="0" smtClean="0"/>
              <a:t>，要显明神的义</a:t>
            </a:r>
            <a:r>
              <a:rPr lang="en-US" altLang="zh-CN" sz="3600" b="1" dirty="0" smtClean="0"/>
              <a:t>……</a:t>
            </a:r>
            <a:r>
              <a:rPr lang="zh-CN" altLang="en-US" sz="3600" b="1" dirty="0" smtClean="0"/>
              <a:t>也称信耶稣的人为义。</a:t>
            </a:r>
            <a:r>
              <a:rPr lang="en-US" altLang="zh-CN" sz="3600" b="1" dirty="0" smtClean="0"/>
              <a:t>27</a:t>
            </a:r>
            <a:r>
              <a:rPr lang="zh-CN" altLang="en-US" sz="3600" b="1" dirty="0" smtClean="0"/>
              <a:t>既是这样，哪里能夸口呢？没有可夸的了。用何法没有的呢？是用立功之法吗？不是，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乃用信主之法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>28</a:t>
            </a:r>
            <a:r>
              <a:rPr lang="zh-CN" altLang="en-US" sz="3600" b="1" dirty="0" smtClean="0"/>
              <a:t>所以我们看定了，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人称义是因着信</a:t>
            </a:r>
            <a:r>
              <a:rPr lang="zh-CN" altLang="en-US" sz="3600" b="1" dirty="0" smtClean="0"/>
              <a:t>，不在乎遵行律法。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四、转机带来新的生活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       27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既是这样，哪里能夸口呢</a:t>
            </a:r>
            <a:r>
              <a:rPr lang="zh-CN" altLang="en-US" sz="3600" b="1" dirty="0" smtClean="0"/>
              <a:t>？没有可夸的了。用何法没有的呢？是用立功之法吗？不是，乃用信主之法。</a:t>
            </a:r>
            <a:r>
              <a:rPr lang="en-US" altLang="zh-CN" sz="3600" b="1" dirty="0" smtClean="0"/>
              <a:t>28</a:t>
            </a:r>
            <a:r>
              <a:rPr lang="zh-CN" altLang="en-US" sz="3600" b="1" dirty="0" smtClean="0"/>
              <a:t>所以我们看定了，人称义是因着信，不在乎遵行律法</a:t>
            </a:r>
            <a:r>
              <a:rPr lang="en-US" altLang="zh-CN" sz="3600" b="1" dirty="0" smtClean="0"/>
              <a:t>……31</a:t>
            </a:r>
            <a:r>
              <a:rPr lang="zh-CN" altLang="en-US" sz="3600" b="1" dirty="0" smtClean="0"/>
              <a:t>这样，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我们因信废了律法吗？断乎不是，更是坚固律法。</a:t>
            </a:r>
            <a:endParaRPr lang="zh-CN" altLang="en-US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79276"/>
          </a:xfrm>
        </p:spPr>
        <p:txBody>
          <a:bodyPr/>
          <a:lstStyle/>
          <a:p>
            <a:r>
              <a:rPr lang="zh-CN" altLang="en-US" b="1" dirty="0"/>
              <a:t>祈祷</a:t>
            </a:r>
            <a:r>
              <a:rPr lang="en-US" altLang="zh-CN" b="1" dirty="0"/>
              <a:t>/Prayer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895351"/>
            <a:ext cx="9108504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295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>
                <a:latin typeface="汉仪中楷简" panose="02010604000101010101" pitchFamily="2" charset="-122"/>
                <a:ea typeface="汉仪中楷简" panose="02010604000101010101" pitchFamily="2" charset="-122"/>
                <a:cs typeface="Arial" panose="020B0604020202020204"/>
                <a:sym typeface="Arial" panose="020B0604020202020204"/>
              </a:rPr>
              <a:t>总结</a:t>
            </a:r>
            <a:r>
              <a:rPr lang="en-US" sz="40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en-US" sz="40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000" b="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  <a:sym typeface="Arial" panose="020B0604020202020204"/>
              </a:rPr>
              <a:t>Summary</a:t>
            </a:r>
            <a:endParaRPr sz="4000" dirty="0">
              <a:latin typeface="Calibri" panose="020F0502020204030204" pitchFamily="34" charset="0"/>
              <a:ea typeface="Arial" panose="020B0604020202020204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0" y="2343150"/>
            <a:ext cx="9144000" cy="280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4" name="标题 1"/>
          <p:cNvSpPr txBox="1"/>
          <p:nvPr/>
        </p:nvSpPr>
        <p:spPr bwMode="auto">
          <a:xfrm>
            <a:off x="0" y="3105150"/>
            <a:ext cx="9144000" cy="219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360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7" name="标题 1"/>
          <p:cNvSpPr txBox="1"/>
          <p:nvPr/>
        </p:nvSpPr>
        <p:spPr bwMode="auto">
          <a:xfrm>
            <a:off x="0" y="2571750"/>
            <a:ext cx="9144000" cy="2362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0" y="1962150"/>
            <a:ext cx="9144000" cy="318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8" name="标题 1"/>
          <p:cNvSpPr txBox="1"/>
          <p:nvPr/>
        </p:nvSpPr>
        <p:spPr bwMode="auto">
          <a:xfrm>
            <a:off x="0" y="1276350"/>
            <a:ext cx="9144000" cy="3867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标题 1"/>
          <p:cNvSpPr txBox="1"/>
          <p:nvPr/>
        </p:nvSpPr>
        <p:spPr bwMode="auto">
          <a:xfrm>
            <a:off x="533400" y="2038350"/>
            <a:ext cx="8001000" cy="3105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altLang="zh-CN" sz="3600" b="1" dirty="0" smtClean="0"/>
              <a:t>19</a:t>
            </a:r>
            <a:r>
              <a:rPr lang="zh-CN" altLang="en-US" sz="3600" b="1" dirty="0" smtClean="0"/>
              <a:t>我们晓得律法上的话，都是对律法以下之人说的，好塞住各人的口，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</a:rPr>
              <a:t>叫普世的人都伏在神审判之下</a:t>
            </a:r>
            <a:r>
              <a:rPr lang="zh-CN" altLang="en-US" sz="3600" b="1" dirty="0" smtClean="0"/>
              <a:t>。</a:t>
            </a:r>
            <a:r>
              <a:rPr lang="en-US" altLang="zh-CN" sz="3600" b="1" dirty="0" smtClean="0"/>
              <a:t>20</a:t>
            </a:r>
            <a:r>
              <a:rPr lang="zh-CN" altLang="en-US" sz="3600" b="1" dirty="0" smtClean="0"/>
              <a:t>所以凡有血气的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</a:rPr>
              <a:t>没有一个，因行律法，能在神面前称义</a:t>
            </a:r>
            <a:r>
              <a:rPr lang="zh-CN" altLang="en-US" sz="3600" b="1" dirty="0" smtClean="0"/>
              <a:t>。因为律法本是叫人知罪。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21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但如今</a:t>
            </a:r>
            <a:r>
              <a:rPr lang="zh-CN" altLang="en-US" sz="3600" b="1" dirty="0" smtClean="0"/>
              <a:t>神的义在律法以外已经显明出来，有律法和先知为证。</a:t>
            </a:r>
            <a:r>
              <a:rPr lang="en-US" altLang="zh-CN" sz="3600" b="1" dirty="0" smtClean="0"/>
              <a:t>22</a:t>
            </a:r>
            <a:r>
              <a:rPr lang="zh-CN" altLang="en-US" sz="3600" b="1" dirty="0" smtClean="0"/>
              <a:t>就是神的义，因信耶稣基督，加给一切相信的人，并没有分别。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endParaRPr lang="zh-CN" alt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一、转机不是来自人，而是来自神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21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但如今</a:t>
            </a:r>
            <a:r>
              <a:rPr lang="zh-CN" altLang="en-US" sz="3600" b="1" dirty="0" smtClean="0"/>
              <a:t>，</a:t>
            </a:r>
            <a:r>
              <a:rPr lang="zh-CN" altLang="en-US" sz="3600" b="1" dirty="0" smtClean="0">
                <a:solidFill>
                  <a:srgbClr val="00B050"/>
                </a:solidFill>
              </a:rPr>
              <a:t>神的义在律法以外已经显明出来</a:t>
            </a:r>
            <a:r>
              <a:rPr lang="zh-CN" altLang="en-US" sz="3600" b="1" dirty="0" smtClean="0"/>
              <a:t>，有律法和先知为证。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1600" b="1" dirty="0" smtClean="0"/>
              <a:t/>
            </a:r>
            <a:br>
              <a:rPr lang="en-US" altLang="zh-CN" sz="1600" b="1" dirty="0" smtClean="0"/>
            </a:br>
            <a:r>
              <a:rPr lang="en-US" altLang="zh-CN" sz="3600" b="1" dirty="0" smtClean="0"/>
              <a:t>22</a:t>
            </a:r>
            <a:r>
              <a:rPr lang="zh-CN" altLang="en-US" sz="3600" b="1" dirty="0" smtClean="0"/>
              <a:t>就是神的义，因信耶稣基督，加给一切相信的人，并没有分别。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1600" b="1" dirty="0" smtClean="0"/>
              <a:t/>
            </a:r>
            <a:br>
              <a:rPr lang="zh-CN" altLang="en-US" sz="1600" b="1" dirty="0" smtClean="0"/>
            </a:br>
            <a:r>
              <a:rPr lang="en-US" altLang="zh-CN" sz="3600" b="1" dirty="0" smtClean="0"/>
              <a:t>23</a:t>
            </a:r>
            <a:r>
              <a:rPr lang="zh-CN" altLang="en-US" sz="3600" b="1" dirty="0" smtClean="0"/>
              <a:t>因为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世人都犯了罪，亏缺了神的荣耀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约</a:t>
            </a:r>
            <a:endParaRPr lang="zh-CN" altLang="en-US" sz="3600" b="1" dirty="0"/>
          </a:p>
        </p:txBody>
      </p:sp>
      <p:pic>
        <p:nvPicPr>
          <p:cNvPr id="1026" name="Picture 2" descr="E:\2026 证道\绝望中的转机\870d69a5-75ea-4714-b579-86fccbd9157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5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约</a:t>
            </a:r>
            <a:endParaRPr lang="zh-CN" altLang="en-US" sz="3600" b="1" dirty="0"/>
          </a:p>
        </p:txBody>
      </p:sp>
      <p:pic>
        <p:nvPicPr>
          <p:cNvPr id="1026" name="Picture 2" descr="E:\2026 证道\绝望中的转机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二、转机发生在十字架上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1800" b="1" dirty="0" smtClean="0"/>
              <a:t/>
            </a:r>
            <a:br>
              <a:rPr lang="en-US" altLang="zh-CN" sz="1800" b="1" dirty="0" smtClean="0"/>
            </a:br>
            <a:r>
              <a:rPr lang="en-US" altLang="zh-CN" sz="1800" b="1" dirty="0" smtClean="0"/>
              <a:t>          </a:t>
            </a:r>
            <a:r>
              <a:rPr lang="en-US" altLang="zh-CN" sz="3600" b="1" dirty="0" smtClean="0"/>
              <a:t>23</a:t>
            </a:r>
            <a:r>
              <a:rPr lang="zh-CN" altLang="en-US" sz="3600" b="1" dirty="0" smtClean="0"/>
              <a:t>因为世人都犯了罪，亏缺了神的荣耀。</a:t>
            </a:r>
            <a:r>
              <a:rPr lang="en-US" altLang="zh-CN" sz="3600" b="1" dirty="0" smtClean="0"/>
              <a:t>24</a:t>
            </a:r>
            <a:r>
              <a:rPr lang="zh-CN" altLang="en-US" sz="3600" b="1" dirty="0" smtClean="0"/>
              <a:t>如今却蒙神的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恩典</a:t>
            </a:r>
            <a:r>
              <a:rPr lang="zh-CN" altLang="en-US" sz="3600" b="1" dirty="0" smtClean="0"/>
              <a:t>，因基督耶稣的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救赎</a:t>
            </a:r>
            <a:r>
              <a:rPr lang="zh-CN" altLang="en-US" sz="3600" b="1" dirty="0" smtClean="0"/>
              <a:t>，就白白地称义。</a:t>
            </a:r>
            <a:r>
              <a:rPr lang="en-US" altLang="zh-CN" sz="3600" b="1" dirty="0" smtClean="0"/>
              <a:t>25</a:t>
            </a:r>
            <a:r>
              <a:rPr lang="zh-CN" altLang="en-US" sz="3600" b="1" dirty="0" smtClean="0"/>
              <a:t>神设立耶稣作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挽回祭</a:t>
            </a:r>
            <a:r>
              <a:rPr lang="zh-CN" altLang="en-US" sz="3600" b="1" dirty="0" smtClean="0"/>
              <a:t>，是凭着耶稣的血，借着人的信，要显明神的义。因为他用忍耐的心，宽容人先时所犯的罪。</a:t>
            </a:r>
            <a:r>
              <a:rPr lang="en-US" altLang="zh-CN" sz="3600" b="1" dirty="0" smtClean="0"/>
              <a:t>26</a:t>
            </a:r>
            <a:r>
              <a:rPr lang="zh-CN" altLang="en-US" sz="3600" b="1" dirty="0" smtClean="0"/>
              <a:t>好在今时显明他的义，使人知道他自己为义，也称信耶稣的人为义。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57634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、恩典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</a:t>
            </a:r>
            <a:r>
              <a:rPr lang="en-US" altLang="zh-CN" sz="3600" b="1" dirty="0" smtClean="0"/>
              <a:t>           24</a:t>
            </a:r>
            <a:r>
              <a:rPr lang="zh-CN" altLang="en-US" sz="3600" b="1" dirty="0" smtClean="0"/>
              <a:t>如今却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蒙神的恩典</a:t>
            </a:r>
            <a:r>
              <a:rPr lang="en-US" altLang="zh-CN" sz="3600" b="1" dirty="0" smtClean="0">
                <a:solidFill>
                  <a:srgbClr val="0070C0"/>
                </a:solidFill>
              </a:rPr>
              <a:t>……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786196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2</a:t>
            </a:r>
            <a:r>
              <a:rPr lang="zh-CN" altLang="en-US" sz="3600" b="1" dirty="0" smtClean="0"/>
              <a:t>、救赎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 </a:t>
            </a:r>
            <a:r>
              <a:rPr lang="en-US" altLang="zh-CN" sz="3600" b="1" dirty="0" smtClean="0"/>
              <a:t>            24</a:t>
            </a:r>
            <a:r>
              <a:rPr lang="en-US" altLang="zh-CN" sz="3600" b="1" dirty="0" smtClean="0"/>
              <a:t>……</a:t>
            </a:r>
            <a:r>
              <a:rPr lang="zh-CN" altLang="en-US" sz="3600" b="1" dirty="0" smtClean="0"/>
              <a:t>因基督耶稣的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救赎</a:t>
            </a:r>
            <a:r>
              <a:rPr lang="en-US" altLang="zh-CN" sz="3600" b="1" dirty="0" smtClean="0">
                <a:solidFill>
                  <a:srgbClr val="0070C0"/>
                </a:solidFill>
              </a:rPr>
              <a:t>……</a:t>
            </a:r>
            <a:r>
              <a:rPr lang="zh-CN" altLang="en-US" sz="3600" b="1" dirty="0" smtClean="0"/>
              <a:t> 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541</TotalTime>
  <Words>193</Words>
  <Application>WPS Presentation</Application>
  <PresentationFormat>On-screen Show (16:9)</PresentationFormat>
  <Paragraphs>21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主题</vt:lpstr>
      <vt:lpstr>绝望中的转机 罗：3:21-31</vt:lpstr>
      <vt:lpstr>祈祷/Prayer</vt:lpstr>
      <vt:lpstr> 19我们晓得律法上的话，都是对律法以下之人说的，好塞住各人的口，叫普世的人都伏在神审判之下。20所以凡有血气的没有一个，因行律法，能在神面前称义。因为律法本是叫人知罪。  21但如今神的义在律法以外已经显明出来，有律法和先知为证。22就是神的义，因信耶稣基督，加给一切相信的人，并没有分别。 </vt:lpstr>
      <vt:lpstr>一、转机不是来自人，而是来自神  21但如今，神的义在律法以外已经显明出来，有律法和先知为证。  22就是神的义，因信耶稣基督，加给一切相信的人，并没有分别。  23因为世人都犯了罪，亏缺了神的荣耀。</vt:lpstr>
      <vt:lpstr>约</vt:lpstr>
      <vt:lpstr>约</vt:lpstr>
      <vt:lpstr>二、转机发生在十字架上            23因为世人都犯了罪，亏缺了神的荣耀。24如今却蒙神的恩典，因基督耶稣的救赎，就白白地称义。25神设立耶稣作挽回祭，是凭着耶稣的血，借着人的信，要显明神的义。因为他用忍耐的心，宽容人先时所犯的罪。26好在今时显明他的义，使人知道他自己为义，也称信耶稣的人为义。</vt:lpstr>
      <vt:lpstr>1、恩典              24如今却蒙神的恩典……</vt:lpstr>
      <vt:lpstr>2、救赎               24……因基督耶稣的救赎…… </vt:lpstr>
      <vt:lpstr>太1：21她将要生一个儿子。你要给他起名叫耶稣。因他要将自己的百姓从罪恶里救出来。 可10：45因为人子来，并不是要受人的服事，乃是要服事人，并且要舍命，作多人的赎价。 太8：20 耶稣说，狐狸有洞，天空的飞鸟有窝，人子却没有枕头的地方。</vt:lpstr>
      <vt:lpstr> 太26：39 他就稍往前走，俯伏在地祷告说，我父阿，倘若可行，求你叫这杯离开我。然而不要照我的意思，只要照你的意思。  可15：34 申初的时候，耶稣大声喊着说，以罗伊，以罗伊，拉马撒巴各大尼？翻出来，就是，我的神，我的神，为什么离弃我？</vt:lpstr>
      <vt:lpstr>因救赎而生——起名叫耶稣   太1：21  为救赎而宣告——服侍人  可10：45  为救赎而生活——没有枕头的地方  太8：20  因救赎而顺服——照父神的旨意  太26：39  为救赎而舍命——我的神、我的神为什么离弃我   可15：34</vt:lpstr>
      <vt:lpstr>彼前1:18-19  知道你们得赎，脱去你们祖宗所传流虚妄的行为，不是凭着能坏的金银等物，乃是凭着基督的宝血，如同无瑕疵、无玷污的羔羊之血。</vt:lpstr>
      <vt:lpstr>3、挽回祭   25神设立耶稣作挽回祭……  </vt:lpstr>
      <vt:lpstr>来9：22 按着律法，凡物差不多都是用血洁净的，若不流血，罪就不得赦免了。</vt:lpstr>
      <vt:lpstr>第一，神比我们想象的更加公义。   可15：34 申初的时候，耶稣大声喊着说，以罗伊，以罗伊，拉马撒巴各大尼？翻出来，就是，我的神，我的神，为什么离弃我？</vt:lpstr>
      <vt:lpstr>第二，神比我们想象的更加慈爱。   赛53：6：我们都如羊走迷，各人偏行已路，耶和华使我们众人的罪孽都归在他身上。  10 耶和华定意将他压伤，使他受痛苦；耶和华以他为赎罪祭。</vt:lpstr>
      <vt:lpstr>三、转机如何临到我们——借着信心                22就是神的义，因信耶稣基督，加给一切相信的人，并没有分别。25神设立耶稣作挽回祭，是凭着耶稣的血，借着人的信，要显明神的义……也称信耶稣的人为义。27既是这样，哪里能夸口呢？没有可夸的了。用何法没有的呢？是用立功之法吗？不是，乃用信主之法。28所以我们看定了，人称义是因着信，不在乎遵行律法。</vt:lpstr>
      <vt:lpstr>四、转机带来新的生活          27既是这样，哪里能夸口呢？没有可夸的了。用何法没有的呢？是用立功之法吗？不是，乃用信主之法。28所以我们看定了，人称义是因着信，不在乎遵行律法……31这样，我们因信废了律法吗？断乎不是，更是坚固律法。</vt:lpstr>
      <vt:lpstr>总结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20:3 除了我以外，你不可有别的神。20:4 不可为自己雕刻偶像；也不可做甚么形像彷佛上天、下地和地底下、水中的百物.  20:7 不可妄称耶和华你　神的名；因为妄称耶和华名的，耶和华必不以他为无罪。不可妄称耶和华你　神的名；因为妄称耶和华名的，耶和华必不以他为无罪。 </dc:title>
  <dc:creator>peter tian</dc:creator>
  <cp:lastModifiedBy>peter tian</cp:lastModifiedBy>
  <cp:revision>1626</cp:revision>
  <dcterms:created xsi:type="dcterms:W3CDTF">2026-05-30T12:07:49Z</dcterms:created>
  <dcterms:modified xsi:type="dcterms:W3CDTF">2026-07-11T02:17:49Z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69A61B536E3F46B0A27A49180A60E37D_12</vt:lpwstr>
  </property>
</Properties>
</file>