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888" r:id="rId2"/>
    <p:sldId id="1009" r:id="rId3"/>
    <p:sldId id="1114" r:id="rId4"/>
    <p:sldId id="1116" r:id="rId5"/>
    <p:sldId id="1117" r:id="rId6"/>
    <p:sldId id="1120" r:id="rId7"/>
    <p:sldId id="1126" r:id="rId8"/>
    <p:sldId id="1125" r:id="rId9"/>
    <p:sldId id="1119" r:id="rId10"/>
    <p:sldId id="1121" r:id="rId11"/>
    <p:sldId id="1124" r:id="rId12"/>
    <p:sldId id="1012" r:id="rId13"/>
  </p:sldIdLst>
  <p:sldSz cx="9144000" cy="5143500" type="screen16x9"/>
  <p:notesSz cx="7315200" cy="96012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CD9BC"/>
    <a:srgbClr val="FFFF66"/>
    <a:srgbClr val="EAEBB7"/>
    <a:srgbClr val="C9CC44"/>
    <a:srgbClr val="AEB092"/>
    <a:srgbClr val="AAB6A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526" autoAdjust="0"/>
  </p:normalViewPr>
  <p:slideViewPr>
    <p:cSldViewPr>
      <p:cViewPr>
        <p:scale>
          <a:sx n="125" d="100"/>
          <a:sy n="125" d="100"/>
        </p:scale>
        <p:origin x="-1228" y="224"/>
      </p:cViewPr>
      <p:guideLst>
        <p:guide orient="horz" pos="216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510A215-44AC-48DA-AF86-EC2F785F13D6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85D5665-A5AE-45BB-8848-AA424DA21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133" name="Google Shape;1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D9D37-59B6-4FD4-B62C-EA5223FD416D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09F6C-3832-4A94-9C78-A09827F550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C31A-9154-43B9-AC08-B2E1B37570E0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81B23-17D3-48A0-9A34-43C89BFDCD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C003D-1630-4417-9F76-668A9E0FFDC5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0CCD0-35AC-49FD-98B8-8BED130348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88E6E-A14D-4A90-B2B4-E9F41E1F8165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F350B-92BC-41F2-A4FE-565A1044C2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06C53-A131-498A-A525-37077DBA0095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7A055-C9CE-4D91-9D43-D408D8ECF7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0E5D7-D573-4729-A6A0-6031E4F961CC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777D0-42B9-4AEE-ADE2-0004775D97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42271-1D37-45F0-82D7-82D18C5C5122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1EDB-8CE2-40C9-AB82-6EA86292D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C8085-0888-43B1-9E2E-D6E727554759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95EFB-B999-418C-A689-C35398BA7E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C5665-1B5B-4687-9E2E-C0A1946DE657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6D2DC-6CF7-40E1-B2C3-9049AEEFDC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49838-A36D-4165-A395-840B24B390A6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6CA8-7327-434E-99BD-8578615981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029E5-0BC8-4359-9890-8277E61C6893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9E28C-3C3A-49E1-9025-02BEA78887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6C1C240-9017-4C45-A094-DD8E498073CB}" type="datetimeFigureOut">
              <a:rPr lang="zh-CN" altLang="en-US"/>
              <a:pPr>
                <a:defRPr/>
              </a:pPr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EEFD9F-D935-4FC2-AC09-44F040414E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80"/>
          </a:xfrm>
        </p:spPr>
        <p:txBody>
          <a:bodyPr/>
          <a:lstStyle/>
          <a:p>
            <a:r>
              <a:rPr lang="zh-CN" altLang="en-US" sz="4000" b="1" dirty="0" smtClean="0"/>
              <a:t>谁能使我们与基督的爱隔绝？</a:t>
            </a:r>
            <a:r>
              <a:rPr lang="zh-CN" altLang="en-US" sz="4000" dirty="0" smtClean="0"/>
              <a:t/>
            </a:r>
            <a:br>
              <a:rPr lang="zh-CN" altLang="en-US" sz="4000" dirty="0" smtClean="0"/>
            </a:br>
            <a:r>
              <a:rPr lang="en-US" sz="4000" b="1" dirty="0" smtClean="0"/>
              <a:t> </a:t>
            </a:r>
            <a:r>
              <a:rPr lang="zh-CN" altLang="en-US" sz="4000" b="1" dirty="0" smtClean="0"/>
              <a:t>罗</a:t>
            </a:r>
            <a:r>
              <a:rPr lang="en-US" sz="4000" b="1" dirty="0" smtClean="0"/>
              <a:t>8:31-39</a:t>
            </a:r>
            <a:endParaRPr lang="zh-CN" sz="4000" dirty="0"/>
          </a:p>
        </p:txBody>
      </p:sp>
      <p:pic>
        <p:nvPicPr>
          <p:cNvPr id="2" name="Picture 2" descr="E:\2026 证道\谁能使我们与基督的爱隔绝？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6"/>
            <a:ext cx="9144000" cy="3857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579276"/>
          </a:xfrm>
        </p:spPr>
        <p:txBody>
          <a:bodyPr/>
          <a:lstStyle/>
          <a:p>
            <a:r>
              <a:rPr lang="zh-CN" altLang="en-US" b="1" dirty="0"/>
              <a:t>祈祷</a:t>
            </a:r>
            <a:r>
              <a:rPr lang="en-US" altLang="zh-CN" b="1" dirty="0"/>
              <a:t>/Prayer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895351"/>
            <a:ext cx="9108504" cy="4248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zh-CN" altLang="en-US" sz="3600" b="1" dirty="0" smtClean="0"/>
              <a:t>一、跟随基督，不代表我们不会经历苦难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zh-CN" altLang="en-US" sz="3600" b="1" dirty="0" smtClean="0"/>
              <a:t>圣灵的释放、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zh-CN" altLang="en-US" sz="3600" b="1" dirty="0" smtClean="0"/>
              <a:t>圣灵的更新、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zh-CN" altLang="en-US" sz="3600" b="1" dirty="0" smtClean="0"/>
              <a:t>圣灵的内住、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zh-CN" altLang="en-US" sz="3600" b="1" dirty="0" smtClean="0"/>
              <a:t>圣灵的见证。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r>
              <a:rPr lang="en-US" altLang="zh-CN" sz="3600" b="1" dirty="0" smtClean="0"/>
              <a:t>31</a:t>
            </a:r>
            <a:r>
              <a:rPr lang="zh-CN" altLang="en-US" sz="3600" b="1" dirty="0" smtClean="0"/>
              <a:t>既是这样，还有什么说的呢？神若帮助我们，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谁能敌挡我们呢</a:t>
            </a:r>
            <a:r>
              <a:rPr lang="en-US" altLang="zh-CN" sz="3600" b="1" dirty="0" smtClean="0"/>
              <a:t>……33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谁能控告神所拣选的人呢</a:t>
            </a:r>
            <a:r>
              <a:rPr lang="en-US" altLang="zh-CN" sz="3600" b="1" dirty="0" smtClean="0"/>
              <a:t>……34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谁能定他们的罪呢</a:t>
            </a:r>
            <a:r>
              <a:rPr lang="en-US" altLang="zh-CN" sz="3600" b="1" dirty="0" smtClean="0"/>
              <a:t>……35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谁能使我们与基督的爱隔绝呢？</a:t>
            </a:r>
            <a:r>
              <a:rPr lang="zh-CN" altLang="en-US" sz="3600" b="1" dirty="0" smtClean="0"/>
              <a:t>难道是患难吗？是困苦吗？是逼迫吗？是饥饿吗？是赤身露体吗？是危险吗？是刀剑吗？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r>
              <a:rPr lang="zh-CN" altLang="en-US" sz="3500" b="1" dirty="0" smtClean="0"/>
              <a:t>林后</a:t>
            </a:r>
            <a:r>
              <a:rPr lang="en-US" sz="3500" b="1" dirty="0" smtClean="0"/>
              <a:t>11</a:t>
            </a:r>
            <a:r>
              <a:rPr lang="zh-CN" altLang="en-US" sz="3500" b="1" dirty="0" smtClean="0"/>
              <a:t>：</a:t>
            </a:r>
            <a:r>
              <a:rPr lang="en-US" sz="3500" b="1" dirty="0" smtClean="0"/>
              <a:t>23</a:t>
            </a:r>
            <a:r>
              <a:rPr lang="en-US" altLang="zh-CN" sz="3500" b="1" dirty="0" smtClean="0"/>
              <a:t>……</a:t>
            </a:r>
            <a:r>
              <a:rPr lang="zh-CN" altLang="en-US" sz="3500" b="1" dirty="0" smtClean="0"/>
              <a:t>我比他们多受劳苦，多下监牢，受鞭打是过重的，冒死是屡次有的。</a:t>
            </a:r>
            <a:r>
              <a:rPr lang="en-US" sz="3500" b="1" dirty="0" smtClean="0"/>
              <a:t>24</a:t>
            </a:r>
            <a:r>
              <a:rPr lang="zh-CN" altLang="en-US" sz="3500" b="1" dirty="0" smtClean="0">
                <a:solidFill>
                  <a:srgbClr val="0070C0"/>
                </a:solidFill>
              </a:rPr>
              <a:t>被犹太人鞭打五次，</a:t>
            </a:r>
            <a:r>
              <a:rPr lang="zh-CN" altLang="en-US" sz="3500" b="1" dirty="0" smtClean="0"/>
              <a:t>每次四十，减去一下。</a:t>
            </a:r>
            <a:r>
              <a:rPr lang="en-US" sz="3500" b="1" dirty="0" smtClean="0"/>
              <a:t>25</a:t>
            </a:r>
            <a:r>
              <a:rPr lang="zh-CN" altLang="en-US" sz="3500" b="1" dirty="0" smtClean="0"/>
              <a:t>被棍打了三次，被</a:t>
            </a:r>
            <a:r>
              <a:rPr lang="zh-CN" altLang="en-US" sz="3500" b="1" dirty="0" smtClean="0">
                <a:solidFill>
                  <a:srgbClr val="0070C0"/>
                </a:solidFill>
              </a:rPr>
              <a:t>石头打了一次</a:t>
            </a:r>
            <a:r>
              <a:rPr lang="zh-CN" altLang="en-US" sz="3500" b="1" dirty="0" smtClean="0"/>
              <a:t>，遇着</a:t>
            </a:r>
            <a:r>
              <a:rPr lang="zh-CN" altLang="en-US" sz="3500" b="1" dirty="0" smtClean="0">
                <a:solidFill>
                  <a:srgbClr val="0070C0"/>
                </a:solidFill>
              </a:rPr>
              <a:t>船坏三次</a:t>
            </a:r>
            <a:r>
              <a:rPr lang="zh-CN" altLang="en-US" sz="3500" b="1" dirty="0" smtClean="0"/>
              <a:t>，</a:t>
            </a:r>
            <a:r>
              <a:rPr lang="zh-CN" altLang="en-US" sz="3500" b="1" dirty="0" smtClean="0">
                <a:solidFill>
                  <a:srgbClr val="0070C0"/>
                </a:solidFill>
              </a:rPr>
              <a:t>一昼一夜在深海里</a:t>
            </a:r>
            <a:r>
              <a:rPr lang="zh-CN" altLang="en-US" sz="3500" b="1" dirty="0" smtClean="0"/>
              <a:t>。</a:t>
            </a:r>
            <a:r>
              <a:rPr lang="en-US" sz="3500" b="1" dirty="0" smtClean="0"/>
              <a:t>26</a:t>
            </a:r>
            <a:r>
              <a:rPr lang="zh-CN" altLang="en-US" sz="3500" b="1" dirty="0" smtClean="0"/>
              <a:t>又屡次行远路，</a:t>
            </a:r>
            <a:r>
              <a:rPr lang="zh-CN" altLang="en-US" sz="3500" b="1" dirty="0" smtClean="0">
                <a:solidFill>
                  <a:srgbClr val="0070C0"/>
                </a:solidFill>
              </a:rPr>
              <a:t>遭江河的危险，盗贼的危险，同族的危险，外邦人的危险，城里的危险，旷野的危险，海中的危险，假弟兄的危险</a:t>
            </a:r>
            <a:r>
              <a:rPr lang="en-US" altLang="zh-CN" sz="3500" b="1" dirty="0" smtClean="0"/>
              <a:t>……</a:t>
            </a:r>
            <a:r>
              <a:rPr lang="en-US" sz="3500" b="1" dirty="0" smtClean="0"/>
              <a:t>28</a:t>
            </a:r>
            <a:r>
              <a:rPr lang="zh-CN" altLang="en-US" sz="3500" b="1" dirty="0" smtClean="0">
                <a:solidFill>
                  <a:schemeClr val="accent6">
                    <a:lumMod val="50000"/>
                  </a:schemeClr>
                </a:solidFill>
              </a:rPr>
              <a:t>除了</a:t>
            </a:r>
            <a:r>
              <a:rPr lang="zh-CN" altLang="en-US" sz="3500" b="1" dirty="0" smtClean="0"/>
              <a:t>这外面的事，还有</a:t>
            </a:r>
            <a:r>
              <a:rPr lang="zh-CN" altLang="en-US" sz="3500" b="1" dirty="0" smtClean="0">
                <a:solidFill>
                  <a:schemeClr val="accent6">
                    <a:lumMod val="50000"/>
                  </a:schemeClr>
                </a:solidFill>
              </a:rPr>
              <a:t>为众教会挂心的事，天天压在我身上</a:t>
            </a:r>
            <a:r>
              <a:rPr lang="zh-CN" altLang="en-US" sz="3500" b="1" dirty="0" smtClean="0"/>
              <a:t>。</a:t>
            </a:r>
            <a:endParaRPr lang="zh-CN" altLang="en-US" sz="3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r>
              <a:rPr lang="zh-CN" altLang="en-US" sz="3600" b="1" dirty="0" smtClean="0"/>
              <a:t>林后</a:t>
            </a:r>
            <a:r>
              <a:rPr lang="en-US" altLang="zh-CN" sz="3600" b="1" dirty="0" smtClean="0"/>
              <a:t>11</a:t>
            </a:r>
            <a:r>
              <a:rPr lang="zh-CN" altLang="en-US" sz="3600" b="1" dirty="0" smtClean="0"/>
              <a:t>：</a:t>
            </a:r>
            <a:r>
              <a:rPr lang="en-US" altLang="zh-CN" sz="3600" b="1" dirty="0" smtClean="0"/>
              <a:t>30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我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若必须自夸，就夸那关乎我软弱的事便了</a:t>
            </a:r>
            <a:r>
              <a:rPr lang="en-US" altLang="zh-CN" sz="3600" b="1" dirty="0" smtClean="0"/>
              <a:t>……</a:t>
            </a:r>
            <a:r>
              <a:rPr lang="en-US" sz="3600" b="1" dirty="0" smtClean="0"/>
              <a:t>32</a:t>
            </a:r>
            <a:r>
              <a:rPr lang="zh-CN" altLang="en-US" sz="3600" b="1" dirty="0" smtClean="0"/>
              <a:t>在大马色亚哩达王手下的提督，把守大马色城要捉拿我。</a:t>
            </a:r>
            <a:r>
              <a:rPr lang="en-US" sz="3600" b="1" dirty="0" smtClean="0"/>
              <a:t>33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我就从窗户中，在筐子里从城墙上被人缒下去</a:t>
            </a:r>
            <a:r>
              <a:rPr lang="zh-CN" altLang="en-US" sz="3600" b="1" dirty="0" smtClean="0"/>
              <a:t>，脱离了他的手。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r>
              <a:rPr lang="zh-CN" altLang="en-US" sz="3600" b="1" dirty="0" smtClean="0"/>
              <a:t>林后</a:t>
            </a:r>
            <a:r>
              <a:rPr lang="en-US" sz="3600" b="1" dirty="0" smtClean="0"/>
              <a:t>12</a:t>
            </a:r>
            <a:r>
              <a:rPr lang="zh-CN" altLang="en-US" sz="3600" b="1" dirty="0" smtClean="0"/>
              <a:t>：</a:t>
            </a:r>
            <a:r>
              <a:rPr lang="en-US" sz="3600" b="1" dirty="0" smtClean="0"/>
              <a:t>9-10</a:t>
            </a:r>
            <a:r>
              <a:rPr lang="zh-CN" altLang="en-US" sz="3600" b="1" dirty="0" smtClean="0"/>
              <a:t>：所以</a:t>
            </a:r>
            <a:r>
              <a:rPr lang="zh-CN" altLang="en-US" sz="3600" b="1" dirty="0" smtClean="0"/>
              <a:t>，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我更喜欢夸自已的软弱，好叫基督的能力覆庇我</a:t>
            </a:r>
            <a:r>
              <a:rPr lang="zh-CN" altLang="en-US" sz="3600" b="1" dirty="0" smtClean="0"/>
              <a:t>。我为基督的缘故，就以软弱、凌辱、急难、逼迫、困苦为可喜乐的，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因我什么时候软弱，什么时候就刚强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了。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r>
              <a:rPr lang="zh-CN" altLang="en-US" sz="3600" b="1" dirty="0" smtClean="0"/>
              <a:t>二、经历苦难，不代表神的恩典离开了我们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>35</a:t>
            </a:r>
            <a:r>
              <a:rPr lang="zh-CN" altLang="en-US" sz="3600" b="1" dirty="0" smtClean="0"/>
              <a:t>谁能使我们与基督的爱隔绝呢？难道是患难吗？是困苦吗？是逼迫吗？是饥饿吗？是赤身露体吗？是危险吗？是刀剑吗？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sz="3600" b="1" dirty="0" smtClean="0"/>
              <a:t> 37</a:t>
            </a:r>
            <a:r>
              <a:rPr lang="zh-CN" altLang="en-US" sz="3600" b="1" dirty="0" smtClean="0"/>
              <a:t>然而，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靠着爱我们的主，在这一切的事上已经得胜有余了</a:t>
            </a:r>
            <a:r>
              <a:rPr lang="zh-CN" altLang="en-US" sz="3600" b="1" dirty="0" smtClean="0"/>
              <a:t>。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r>
              <a:rPr lang="zh-CN" altLang="en-US" sz="3600" b="1" dirty="0" smtClean="0"/>
              <a:t>林后</a:t>
            </a:r>
            <a:r>
              <a:rPr lang="en-US" altLang="zh-CN" sz="3600" b="1" dirty="0" smtClean="0"/>
              <a:t>12</a:t>
            </a:r>
            <a:r>
              <a:rPr lang="zh-CN" altLang="en-US" sz="3600" b="1" dirty="0" smtClean="0"/>
              <a:t>：</a:t>
            </a:r>
            <a:r>
              <a:rPr lang="en-US" altLang="zh-CN" sz="3600" b="1" dirty="0" smtClean="0"/>
              <a:t>7</a:t>
            </a:r>
            <a:r>
              <a:rPr lang="zh-CN" altLang="en-US" sz="3600" b="1" dirty="0" smtClean="0"/>
              <a:t>又恐怕我因所得的启示甚大，就过于自高，所以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有一根刺加在我肉体上，</a:t>
            </a:r>
            <a:r>
              <a:rPr lang="zh-CN" altLang="en-US" sz="3600" b="1" dirty="0" smtClean="0"/>
              <a:t>就是撒但的差役，要攻击我，免得我过于自高。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/>
            </a:r>
            <a:br>
              <a:rPr lang="zh-CN" altLang="en-US" sz="3600" b="1" dirty="0" smtClean="0">
                <a:solidFill>
                  <a:srgbClr val="0070C0"/>
                </a:solidFill>
              </a:rPr>
            </a:br>
            <a:r>
              <a:rPr lang="en-US" altLang="zh-CN" sz="3600" b="1" dirty="0" smtClean="0">
                <a:solidFill>
                  <a:srgbClr val="0070C0"/>
                </a:solidFill>
              </a:rPr>
              <a:t>8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为这事，我三次求过主，叫这刺离开我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。</a:t>
            </a:r>
            <a:r>
              <a:rPr lang="en-US" altLang="zh-CN" sz="3600" b="1" dirty="0" smtClean="0">
                <a:solidFill>
                  <a:srgbClr val="0070C0"/>
                </a:solidFill>
              </a:rPr>
              <a:t/>
            </a:r>
            <a:br>
              <a:rPr lang="en-US" altLang="zh-CN" sz="3600" b="1" dirty="0" smtClean="0">
                <a:solidFill>
                  <a:srgbClr val="0070C0"/>
                </a:solidFill>
              </a:rPr>
            </a:br>
            <a:r>
              <a:rPr lang="zh-CN" altLang="en-US" sz="3600" b="1" dirty="0" smtClean="0">
                <a:solidFill>
                  <a:srgbClr val="0070C0"/>
                </a:solidFill>
              </a:rPr>
              <a:t/>
            </a:r>
            <a:br>
              <a:rPr lang="zh-CN" altLang="en-US" sz="3600" b="1" dirty="0" smtClean="0">
                <a:solidFill>
                  <a:srgbClr val="0070C0"/>
                </a:solidFill>
              </a:rPr>
            </a:br>
            <a:r>
              <a:rPr lang="en-US" altLang="zh-CN" sz="3600" b="1" dirty="0" smtClean="0">
                <a:solidFill>
                  <a:srgbClr val="0070C0"/>
                </a:solidFill>
              </a:rPr>
              <a:t>9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他对我说，我的恩典够你用的</a:t>
            </a:r>
            <a:r>
              <a:rPr lang="zh-CN" altLang="en-US" sz="3600" b="1" dirty="0" smtClean="0"/>
              <a:t>。因为我的能力，是在人的软弱上显得完全。所以我更喜欢夸自己的软弱，好叫基督的能力覆庇我。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endParaRPr lang="zh-CN" altLang="en-US" sz="3200" dirty="0"/>
          </a:p>
        </p:txBody>
      </p:sp>
      <p:pic>
        <p:nvPicPr>
          <p:cNvPr id="3074" name="Picture 2" descr="E:\2026 证道\谁能使我们与基督的爱隔绝？\ItVvX6qwC6svCNh55ATRiaSqXaF7ZiaSdBFgEianTpBibasqJkjUfRf0ltkc289Og77VzBBAzStPB3wJRhYCmS3Vg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857619" cy="2487921"/>
          </a:xfrm>
          <a:prstGeom prst="rect">
            <a:avLst/>
          </a:prstGeom>
          <a:noFill/>
        </p:spPr>
      </p:pic>
      <p:pic>
        <p:nvPicPr>
          <p:cNvPr id="3075" name="Picture 3" descr="E:\2026 证道\谁能使我们与基督的爱隔绝？\israelites-crossing-jordan-river-joshua-ash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71750"/>
            <a:ext cx="3857620" cy="2571750"/>
          </a:xfrm>
          <a:prstGeom prst="rect">
            <a:avLst/>
          </a:prstGeom>
          <a:noFill/>
        </p:spPr>
      </p:pic>
      <p:pic>
        <p:nvPicPr>
          <p:cNvPr id="3076" name="Picture 4" descr="E:\2026 证道\谁能使我们与基督的爱隔绝？\obs-en-31-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9602" y="1071552"/>
            <a:ext cx="5024398" cy="3214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/>
            <a:r>
              <a:rPr lang="en-US" altLang="zh-CN" sz="3600" b="1" dirty="0" smtClean="0"/>
              <a:t>38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因为我深信</a:t>
            </a:r>
            <a:r>
              <a:rPr lang="zh-CN" altLang="en-US" sz="3600" b="1" dirty="0" smtClean="0"/>
              <a:t>无论是死，是生，是天使，是掌权的，是有能的，是现在的事，是将来的事，</a:t>
            </a: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/>
            </a:r>
            <a:br>
              <a:rPr lang="en-US" altLang="zh-CN" sz="3600" b="1" dirty="0" smtClean="0"/>
            </a:br>
            <a:r>
              <a:rPr lang="en-US" altLang="zh-CN" sz="3600" b="1" dirty="0" smtClean="0"/>
              <a:t>39</a:t>
            </a:r>
            <a:r>
              <a:rPr lang="zh-CN" altLang="en-US" sz="3600" b="1" dirty="0" smtClean="0"/>
              <a:t>是高处的，是低处的，是别的受造之物，</a:t>
            </a:r>
            <a:r>
              <a:rPr lang="zh-CN" altLang="en-US" sz="3600" b="1" dirty="0" smtClean="0">
                <a:solidFill>
                  <a:srgbClr val="0070C0"/>
                </a:solidFill>
              </a:rPr>
              <a:t>都不能叫我们与神的爱隔绝</a:t>
            </a:r>
            <a:r>
              <a:rPr lang="zh-CN" altLang="en-US" sz="3600" b="1" dirty="0" smtClean="0"/>
              <a:t>。这爱是在我们的主基督耶稣里的。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0" y="1"/>
            <a:ext cx="9144000" cy="342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 b="1" dirty="0" err="1" smtClean="0">
                <a:latin typeface="汉仪中楷简" panose="02010604000101010101" pitchFamily="2" charset="-122"/>
                <a:ea typeface="汉仪中楷简" panose="02010604000101010101" pitchFamily="2" charset="-122"/>
                <a:cs typeface="Arial" panose="020B0604020202020204"/>
                <a:sym typeface="Arial" panose="020B0604020202020204"/>
              </a:rPr>
              <a:t>总结</a:t>
            </a:r>
            <a:r>
              <a:rPr lang="en-US" sz="40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/>
            </a:r>
            <a:br>
              <a:rPr lang="en-US" sz="40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4000" b="1" dirty="0" smtClean="0">
                <a:latin typeface="Calibri" panose="020F0502020204030204" pitchFamily="34" charset="0"/>
                <a:ea typeface="Arial" panose="020B0604020202020204"/>
                <a:cs typeface="Calibri" panose="020F0502020204030204" pitchFamily="34" charset="0"/>
                <a:sym typeface="Arial" panose="020B0604020202020204"/>
              </a:rPr>
              <a:t>Summary</a:t>
            </a:r>
            <a:endParaRPr sz="4000" dirty="0">
              <a:latin typeface="Calibri" panose="020F0502020204030204" pitchFamily="34" charset="0"/>
              <a:ea typeface="Arial" panose="020B0604020202020204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3" name="标题 1"/>
          <p:cNvSpPr txBox="1"/>
          <p:nvPr/>
        </p:nvSpPr>
        <p:spPr bwMode="auto">
          <a:xfrm>
            <a:off x="0" y="2343150"/>
            <a:ext cx="9144000" cy="2800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 eaLnBrk="0" hangingPunct="0">
              <a:defRPr/>
            </a:pP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4" name="标题 1"/>
          <p:cNvSpPr txBox="1"/>
          <p:nvPr/>
        </p:nvSpPr>
        <p:spPr bwMode="auto">
          <a:xfrm>
            <a:off x="0" y="3105150"/>
            <a:ext cx="4643438" cy="14668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sz="36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7" name="标题 1"/>
          <p:cNvSpPr txBox="1"/>
          <p:nvPr/>
        </p:nvSpPr>
        <p:spPr bwMode="auto">
          <a:xfrm>
            <a:off x="0" y="2571750"/>
            <a:ext cx="9144000" cy="2362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 eaLnBrk="0" hangingPunct="0">
              <a:defRPr/>
            </a:pP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汉仪中楷简"/>
              <a:cs typeface="+mj-cs"/>
            </a:endParaRPr>
          </a:p>
        </p:txBody>
      </p:sp>
      <p:sp>
        <p:nvSpPr>
          <p:cNvPr id="6" name="标题 1"/>
          <p:cNvSpPr txBox="1"/>
          <p:nvPr/>
        </p:nvSpPr>
        <p:spPr bwMode="auto">
          <a:xfrm>
            <a:off x="0" y="1962150"/>
            <a:ext cx="9144000" cy="318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汉仪中楷简"/>
                <a:cs typeface="+mj-cs"/>
              </a:rPr>
              <a:t/>
            </a:r>
            <a:b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汉仪中楷简"/>
                <a:cs typeface="+mj-cs"/>
              </a:rPr>
            </a:br>
            <a:r>
              <a:rPr kumimoji="0" lang="zh-CN" alt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汉仪中楷简"/>
                <a:cs typeface="+mj-cs"/>
              </a:rPr>
              <a:t/>
            </a:r>
            <a:br>
              <a:rPr kumimoji="0" lang="zh-CN" alt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汉仪中楷简"/>
                <a:cs typeface="+mj-cs"/>
              </a:rPr>
            </a:b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汉仪中楷简"/>
              <a:cs typeface="+mj-cs"/>
            </a:endParaRPr>
          </a:p>
        </p:txBody>
      </p:sp>
      <p:sp>
        <p:nvSpPr>
          <p:cNvPr id="8" name="标题 1"/>
          <p:cNvSpPr txBox="1"/>
          <p:nvPr/>
        </p:nvSpPr>
        <p:spPr bwMode="auto">
          <a:xfrm>
            <a:off x="0" y="1276350"/>
            <a:ext cx="9144000" cy="3867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标题 1"/>
          <p:cNvSpPr txBox="1"/>
          <p:nvPr/>
        </p:nvSpPr>
        <p:spPr bwMode="auto">
          <a:xfrm>
            <a:off x="533400" y="2038350"/>
            <a:ext cx="8001000" cy="3105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2206</TotalTime>
  <Words>464</Words>
  <Application>WPS Presentation</Application>
  <PresentationFormat>On-screen Show (16:9)</PresentationFormat>
  <Paragraphs>12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主题</vt:lpstr>
      <vt:lpstr>谁能使我们与基督的爱隔绝？  罗8:31-39</vt:lpstr>
      <vt:lpstr>祈祷/Prayer</vt:lpstr>
      <vt:lpstr>一、跟随基督，不代表我们不会经历苦难  圣灵的释放、 圣灵的更新、 圣灵的内住、 圣灵的见证。  </vt:lpstr>
      <vt:lpstr>31既是这样，还有什么说的呢？神若帮助我们，谁能敌挡我们呢……33谁能控告神所拣选的人呢……34谁能定他们的罪呢……35谁能使我们与基督的爱隔绝呢？难道是患难吗？是困苦吗？是逼迫吗？是饥饿吗？是赤身露体吗？是危险吗？是刀剑吗？</vt:lpstr>
      <vt:lpstr>林后11：23……我比他们多受劳苦，多下监牢，受鞭打是过重的，冒死是屡次有的。24被犹太人鞭打五次，每次四十，减去一下。25被棍打了三次，被石头打了一次，遇着船坏三次，一昼一夜在深海里。26又屡次行远路，遭江河的危险，盗贼的危险，同族的危险，外邦人的危险，城里的危险，旷野的危险，海中的危险，假弟兄的危险……28除了这外面的事，还有为众教会挂心的事，天天压在我身上。</vt:lpstr>
      <vt:lpstr>林后11：30我若必须自夸，就夸那关乎我软弱的事便了……32在大马色亚哩达王手下的提督，把守大马色城要捉拿我。33我就从窗户中，在筐子里从城墙上被人缒下去，脱离了他的手。</vt:lpstr>
      <vt:lpstr>林后12：9-10：所以，我更喜欢夸自已的软弱，好叫基督的能力覆庇我。我为基督的缘故，就以软弱、凌辱、急难、逼迫、困苦为可喜乐的，因我什么时候软弱，什么时候就刚强了。</vt:lpstr>
      <vt:lpstr>二、经历苦难，不代表神的恩典离开了我们  35谁能使我们与基督的爱隔绝呢？难道是患难吗？是困苦吗？是逼迫吗？是饥饿吗？是赤身露体吗？是危险吗？是刀剑吗？   37然而，靠着爱我们的主，在这一切的事上已经得胜有余了。</vt:lpstr>
      <vt:lpstr>林后12：7又恐怕我因所得的启示甚大，就过于自高，所以有一根刺加在我肉体上，就是撒但的差役，要攻击我，免得我过于自高。 8为这事，我三次求过主，叫这刺离开我。  9他对我说，我的恩典够你用的。因为我的能力，是在人的软弱上显得完全。所以我更喜欢夸自己的软弱，好叫基督的能力覆庇我。</vt:lpstr>
      <vt:lpstr>Slide 10</vt:lpstr>
      <vt:lpstr>38因为我深信无论是死，是生，是天使，是掌权的，是有能的，是现在的事，是将来的事，  39是高处的，是低处的，是别的受造之物，都不能叫我们与神的爱隔绝。这爱是在我们的主基督耶稣里的。</vt:lpstr>
      <vt:lpstr>总结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20:3 除了我以外，你不可有别的神。20:4 不可为自己雕刻偶像；也不可做甚么形像彷佛上天、下地和地底下、水中的百物.  20:7 不可妄称耶和华你　神的名；因为妄称耶和华名的，耶和华必不以他为无罪。不可妄称耶和华你　神的名；因为妄称耶和华名的，耶和华必不以他为无罪。 </dc:title>
  <dc:creator>peter tian</dc:creator>
  <cp:lastModifiedBy>peter tian</cp:lastModifiedBy>
  <cp:revision>1649</cp:revision>
  <dcterms:created xsi:type="dcterms:W3CDTF">2026-05-30T12:07:49Z</dcterms:created>
  <dcterms:modified xsi:type="dcterms:W3CDTF">2026-09-19T13:15:24Z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69A61B536E3F46B0A27A49180A60E37D_12</vt:lpwstr>
  </property>
</Properties>
</file>